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484" r:id="rId2"/>
    <p:sldId id="491" r:id="rId3"/>
    <p:sldId id="492" r:id="rId4"/>
    <p:sldId id="515" r:id="rId5"/>
    <p:sldId id="516" r:id="rId6"/>
    <p:sldId id="495" r:id="rId7"/>
    <p:sldId id="541" r:id="rId8"/>
    <p:sldId id="496" r:id="rId9"/>
    <p:sldId id="488" r:id="rId10"/>
    <p:sldId id="538" r:id="rId11"/>
    <p:sldId id="487" r:id="rId12"/>
    <p:sldId id="485" r:id="rId13"/>
    <p:sldId id="486" r:id="rId14"/>
    <p:sldId id="489" r:id="rId15"/>
    <p:sldId id="539" r:id="rId16"/>
    <p:sldId id="540" r:id="rId17"/>
    <p:sldId id="536" r:id="rId18"/>
    <p:sldId id="537" r:id="rId19"/>
    <p:sldId id="500" r:id="rId20"/>
    <p:sldId id="518" r:id="rId21"/>
    <p:sldId id="519" r:id="rId22"/>
    <p:sldId id="520" r:id="rId23"/>
    <p:sldId id="530" r:id="rId24"/>
    <p:sldId id="521" r:id="rId25"/>
    <p:sldId id="529" r:id="rId26"/>
    <p:sldId id="522" r:id="rId27"/>
    <p:sldId id="499" r:id="rId28"/>
    <p:sldId id="501" r:id="rId29"/>
    <p:sldId id="545" r:id="rId30"/>
    <p:sldId id="531" r:id="rId31"/>
    <p:sldId id="532" r:id="rId32"/>
    <p:sldId id="533" r:id="rId33"/>
    <p:sldId id="534" r:id="rId34"/>
    <p:sldId id="535" r:id="rId35"/>
    <p:sldId id="546" r:id="rId36"/>
    <p:sldId id="548" r:id="rId37"/>
    <p:sldId id="549" r:id="rId38"/>
    <p:sldId id="494" r:id="rId39"/>
    <p:sldId id="547" r:id="rId40"/>
    <p:sldId id="527" r:id="rId41"/>
    <p:sldId id="528" r:id="rId42"/>
    <p:sldId id="502" r:id="rId43"/>
    <p:sldId id="503" r:id="rId44"/>
    <p:sldId id="505" r:id="rId45"/>
    <p:sldId id="524" r:id="rId46"/>
    <p:sldId id="525" r:id="rId47"/>
    <p:sldId id="526" r:id="rId48"/>
    <p:sldId id="523" r:id="rId49"/>
    <p:sldId id="513" r:id="rId50"/>
    <p:sldId id="509" r:id="rId51"/>
    <p:sldId id="542" r:id="rId52"/>
    <p:sldId id="510" r:id="rId53"/>
    <p:sldId id="544" r:id="rId54"/>
    <p:sldId id="543" r:id="rId55"/>
    <p:sldId id="550" r:id="rId56"/>
    <p:sldId id="514" r:id="rId57"/>
    <p:sldId id="551" r:id="rId58"/>
    <p:sldId id="552" r:id="rId59"/>
    <p:sldId id="554" r:id="rId60"/>
    <p:sldId id="553" r:id="rId6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176" autoAdjust="0"/>
  </p:normalViewPr>
  <p:slideViewPr>
    <p:cSldViewPr snapToGrid="0">
      <p:cViewPr varScale="1">
        <p:scale>
          <a:sx n="98" d="100"/>
          <a:sy n="98" d="100"/>
        </p:scale>
        <p:origin x="99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08A90-C9E3-4ABF-B122-5C44531093D9}" type="datetimeFigureOut">
              <a:rPr lang="ko-KR" altLang="en-US" smtClean="0"/>
              <a:t>2024-01-12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64AB-8BC3-4193-A6C2-B2B3A1C33EA4}" type="slidenum">
              <a:rPr lang="ko-KR" altLang="en-US" smtClean="0"/>
              <a:t>‹#›</a:t>
            </a:fld>
            <a:endParaRPr lang="ko-KR" altLang="en-US"/>
          </a:p>
        </p:txBody>
      </p:sp>
    </p:spTree>
    <p:extLst>
      <p:ext uri="{BB962C8B-B14F-4D97-AF65-F5344CB8AC3E}">
        <p14:creationId xmlns:p14="http://schemas.microsoft.com/office/powerpoint/2010/main" val="42604547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목차">
    <p:bg>
      <p:bgPr>
        <a:solidFill>
          <a:schemeClr val="bg1"/>
        </a:solidFill>
        <a:effectLst/>
      </p:bgPr>
    </p:bg>
    <p:spTree>
      <p:nvGrpSpPr>
        <p:cNvPr id="1" name=""/>
        <p:cNvGrpSpPr/>
        <p:nvPr/>
      </p:nvGrpSpPr>
      <p:grpSpPr>
        <a:xfrm>
          <a:off x="0" y="0"/>
          <a:ext cx="0" cy="0"/>
          <a:chOff x="0" y="0"/>
          <a:chExt cx="0" cy="0"/>
        </a:xfrm>
      </p:grpSpPr>
      <p:sp>
        <p:nvSpPr>
          <p:cNvPr id="15" name="제목 1">
            <a:extLst>
              <a:ext uri="{FF2B5EF4-FFF2-40B4-BE49-F238E27FC236}">
                <a16:creationId xmlns:a16="http://schemas.microsoft.com/office/drawing/2014/main" id="{D991CFAF-2527-490B-A14C-921CCC672B63}"/>
              </a:ext>
            </a:extLst>
          </p:cNvPr>
          <p:cNvSpPr>
            <a:spLocks noGrp="1"/>
          </p:cNvSpPr>
          <p:nvPr>
            <p:ph type="ctrTitle" hasCustomPrompt="1"/>
          </p:nvPr>
        </p:nvSpPr>
        <p:spPr>
          <a:xfrm>
            <a:off x="1484605" y="2109141"/>
            <a:ext cx="9837402" cy="874575"/>
          </a:xfrm>
          <a:prstGeom prst="rect">
            <a:avLst/>
          </a:prstGeom>
        </p:spPr>
        <p:txBody>
          <a:bodyPr/>
          <a:lstStyle>
            <a:lvl1pPr marL="0" indent="0" algn="l">
              <a:buFont typeface="Arial" panose="020B0604020202020204" pitchFamily="34" charset="0"/>
              <a:buNone/>
              <a:defRPr sz="5000">
                <a:solidFill>
                  <a:srgbClr val="2482C8"/>
                </a:solidFill>
                <a:latin typeface="다키 M Title" pitchFamily="2" charset="-127"/>
                <a:ea typeface="다키 M Title" pitchFamily="2" charset="-127"/>
              </a:defRPr>
            </a:lvl1pPr>
          </a:lstStyle>
          <a:p>
            <a:r>
              <a:rPr lang="ko-KR" altLang="en-US" dirty="0"/>
              <a:t>표지 부제목 입력</a:t>
            </a:r>
          </a:p>
        </p:txBody>
      </p:sp>
      <p:pic>
        <p:nvPicPr>
          <p:cNvPr id="20" name="Picture 2" descr="C:\Users\Admin\Desktop\daou_logo_up.png">
            <a:extLst>
              <a:ext uri="{FF2B5EF4-FFF2-40B4-BE49-F238E27FC236}">
                <a16:creationId xmlns:a16="http://schemas.microsoft.com/office/drawing/2014/main" id="{7AA53E1D-BE38-40CF-BBDA-245C6736366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30717" y="797849"/>
            <a:ext cx="1632734" cy="557102"/>
          </a:xfrm>
          <a:prstGeom prst="rect">
            <a:avLst/>
          </a:prstGeom>
          <a:noFill/>
          <a:extLst>
            <a:ext uri="{909E8E84-426E-40DD-AFC4-6F175D3DCCD1}">
              <a14:hiddenFill xmlns:a14="http://schemas.microsoft.com/office/drawing/2010/main">
                <a:solidFill>
                  <a:srgbClr val="FFFFFF"/>
                </a:solidFill>
              </a14:hiddenFill>
            </a:ext>
          </a:extLst>
        </p:spPr>
      </p:pic>
      <p:sp>
        <p:nvSpPr>
          <p:cNvPr id="21" name="텍스트 개체 틀 15">
            <a:extLst>
              <a:ext uri="{FF2B5EF4-FFF2-40B4-BE49-F238E27FC236}">
                <a16:creationId xmlns:a16="http://schemas.microsoft.com/office/drawing/2014/main" id="{94A6623C-6D21-4BC4-8C44-F8EBD7A8D3B8}"/>
              </a:ext>
            </a:extLst>
          </p:cNvPr>
          <p:cNvSpPr>
            <a:spLocks noGrp="1"/>
          </p:cNvSpPr>
          <p:nvPr>
            <p:ph type="body" sz="quarter" idx="10" hasCustomPrompt="1"/>
          </p:nvPr>
        </p:nvSpPr>
        <p:spPr>
          <a:xfrm>
            <a:off x="1484925" y="3064278"/>
            <a:ext cx="9837616" cy="1152878"/>
          </a:xfrm>
          <a:prstGeom prst="rect">
            <a:avLst/>
          </a:prstGeom>
        </p:spPr>
        <p:txBody>
          <a:bodyPr/>
          <a:lstStyle>
            <a:lvl1pPr marL="0" indent="0" algn="l">
              <a:buNone/>
              <a:defRPr sz="2400">
                <a:solidFill>
                  <a:srgbClr val="323C46"/>
                </a:solidFill>
                <a:latin typeface="다키 M Title" pitchFamily="2" charset="-127"/>
                <a:ea typeface="다키 M Title" pitchFamily="2" charset="-127"/>
              </a:defRPr>
            </a:lvl1pPr>
          </a:lstStyle>
          <a:p>
            <a:pPr algn="l"/>
            <a:r>
              <a:rPr lang="ko-KR" altLang="en-US" sz="6000" dirty="0">
                <a:solidFill>
                  <a:srgbClr val="323C46"/>
                </a:solidFill>
              </a:rPr>
              <a:t>타이틀을 입력해주세요</a:t>
            </a:r>
          </a:p>
        </p:txBody>
      </p:sp>
    </p:spTree>
    <p:extLst>
      <p:ext uri="{BB962C8B-B14F-4D97-AF65-F5344CB8AC3E}">
        <p14:creationId xmlns:p14="http://schemas.microsoft.com/office/powerpoint/2010/main" val="143250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cxnSp>
        <p:nvCxnSpPr>
          <p:cNvPr id="18" name="직선 연결선 17">
            <a:extLst>
              <a:ext uri="{FF2B5EF4-FFF2-40B4-BE49-F238E27FC236}">
                <a16:creationId xmlns:a16="http://schemas.microsoft.com/office/drawing/2014/main" id="{D1E99C33-8D6B-430D-A36B-45FC52472AEC}"/>
              </a:ext>
            </a:extLst>
          </p:cNvPr>
          <p:cNvCxnSpPr>
            <a:cxnSpLocks/>
          </p:cNvCxnSpPr>
          <p:nvPr userDrawn="1"/>
        </p:nvCxnSpPr>
        <p:spPr>
          <a:xfrm>
            <a:off x="246185" y="545440"/>
            <a:ext cx="11699631" cy="0"/>
          </a:xfrm>
          <a:prstGeom prst="line">
            <a:avLst/>
          </a:prstGeom>
          <a:ln w="12700">
            <a:solidFill>
              <a:srgbClr val="2482C8"/>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3A553290-7473-4FDB-ACDE-601B55C6B4F8}"/>
              </a:ext>
            </a:extLst>
          </p:cNvPr>
          <p:cNvCxnSpPr>
            <a:cxnSpLocks/>
          </p:cNvCxnSpPr>
          <p:nvPr userDrawn="1"/>
        </p:nvCxnSpPr>
        <p:spPr>
          <a:xfrm>
            <a:off x="10975381" y="6489700"/>
            <a:ext cx="970434" cy="0"/>
          </a:xfrm>
          <a:prstGeom prst="line">
            <a:avLst/>
          </a:prstGeom>
          <a:ln w="12700">
            <a:solidFill>
              <a:srgbClr val="000033"/>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A02FA2C0-29DB-41C7-A714-EDF0EA5A7304}"/>
              </a:ext>
            </a:extLst>
          </p:cNvPr>
          <p:cNvCxnSpPr>
            <a:cxnSpLocks/>
          </p:cNvCxnSpPr>
          <p:nvPr userDrawn="1"/>
        </p:nvCxnSpPr>
        <p:spPr>
          <a:xfrm>
            <a:off x="246185" y="6489700"/>
            <a:ext cx="10460748"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454626F1-9B27-4948-A462-0BC613C91B21}"/>
              </a:ext>
            </a:extLst>
          </p:cNvPr>
          <p:cNvSpPr>
            <a:spLocks noGrp="1"/>
          </p:cNvSpPr>
          <p:nvPr>
            <p:ph type="title"/>
          </p:nvPr>
        </p:nvSpPr>
        <p:spPr>
          <a:xfrm>
            <a:off x="257212" y="45720"/>
            <a:ext cx="9648789" cy="499721"/>
          </a:xfrm>
          <a:prstGeom prst="rect">
            <a:avLst/>
          </a:prstGeom>
        </p:spPr>
        <p:txBody>
          <a:bodyPr anchor="ctr" anchorCtr="0"/>
          <a:lstStyle>
            <a:lvl1pPr>
              <a:defRPr>
                <a:latin typeface="다키 M Title" pitchFamily="2" charset="-127"/>
                <a:ea typeface="다키 M Title" pitchFamily="2" charset="-127"/>
              </a:defRPr>
            </a:lvl1pPr>
          </a:lstStyle>
          <a:p>
            <a:r>
              <a:rPr lang="ko-KR" altLang="en-US"/>
              <a:t>마스터 제목 스타일 편집</a:t>
            </a:r>
          </a:p>
        </p:txBody>
      </p:sp>
      <p:sp>
        <p:nvSpPr>
          <p:cNvPr id="4" name="슬라이드 번호 개체 틀 3">
            <a:extLst>
              <a:ext uri="{FF2B5EF4-FFF2-40B4-BE49-F238E27FC236}">
                <a16:creationId xmlns:a16="http://schemas.microsoft.com/office/drawing/2014/main" id="{BF66F400-B9D2-46A0-983C-2983F2FEEC8A}"/>
              </a:ext>
            </a:extLst>
          </p:cNvPr>
          <p:cNvSpPr>
            <a:spLocks noGrp="1"/>
          </p:cNvSpPr>
          <p:nvPr>
            <p:ph type="sldNum" sz="quarter" idx="11"/>
          </p:nvPr>
        </p:nvSpPr>
        <p:spPr>
          <a:xfrm>
            <a:off x="5655213" y="6495929"/>
            <a:ext cx="881575" cy="353493"/>
          </a:xfrm>
        </p:spPr>
        <p:txBody>
          <a:bodyPr/>
          <a:lstStyle>
            <a:lvl1pPr>
              <a:defRPr>
                <a:latin typeface="Arial" panose="020B0604020202020204" pitchFamily="34" charset="0"/>
                <a:cs typeface="Arial" panose="020B0604020202020204" pitchFamily="34" charset="0"/>
              </a:defRPr>
            </a:lvl1pPr>
          </a:lstStyle>
          <a:p>
            <a:fld id="{EEC51157-3FC7-47B7-A138-266CB3D40BC1}" type="slidenum">
              <a:rPr lang="ko-KR" altLang="en-US" smtClean="0"/>
              <a:pPr/>
              <a:t>‹#›</a:t>
            </a:fld>
            <a:endParaRPr lang="ko-KR" altLang="en-US" dirty="0"/>
          </a:p>
        </p:txBody>
      </p:sp>
      <p:sp>
        <p:nvSpPr>
          <p:cNvPr id="5" name="TextBox 4">
            <a:extLst>
              <a:ext uri="{FF2B5EF4-FFF2-40B4-BE49-F238E27FC236}">
                <a16:creationId xmlns:a16="http://schemas.microsoft.com/office/drawing/2014/main" id="{4B6D7741-3886-4E87-B7EF-0AC26E359C8F}"/>
              </a:ext>
            </a:extLst>
          </p:cNvPr>
          <p:cNvSpPr txBox="1"/>
          <p:nvPr userDrawn="1"/>
        </p:nvSpPr>
        <p:spPr>
          <a:xfrm>
            <a:off x="257211" y="6511696"/>
            <a:ext cx="5398001" cy="337725"/>
          </a:xfrm>
          <a:prstGeom prst="rect">
            <a:avLst/>
          </a:prstGeom>
          <a:noFill/>
        </p:spPr>
        <p:txBody>
          <a:bodyPr wrap="square" tIns="46800" bIns="46800" rtlCol="0" anchor="ctr" anchorCtr="0">
            <a:noAutofit/>
          </a:bodyPr>
          <a:lstStyle/>
          <a:p>
            <a:r>
              <a:rPr lang="en-US" altLang="ko-KR" sz="1000" b="1" dirty="0">
                <a:latin typeface="+mn-ea"/>
              </a:rPr>
              <a:t>Software Bill of Materials (SBOM)</a:t>
            </a:r>
            <a:endParaRPr lang="en-US" altLang="ko-KR" sz="1000" dirty="0">
              <a:latin typeface="다키 M Title" pitchFamily="2" charset="-127"/>
              <a:ea typeface="다키 M Title" pitchFamily="2" charset="-127"/>
            </a:endParaRPr>
          </a:p>
        </p:txBody>
      </p:sp>
    </p:spTree>
    <p:extLst>
      <p:ext uri="{BB962C8B-B14F-4D97-AF65-F5344CB8AC3E}">
        <p14:creationId xmlns:p14="http://schemas.microsoft.com/office/powerpoint/2010/main" val="194673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cxnSp>
        <p:nvCxnSpPr>
          <p:cNvPr id="3" name="직선 연결선 2"/>
          <p:cNvCxnSpPr/>
          <p:nvPr userDrawn="1"/>
        </p:nvCxnSpPr>
        <p:spPr>
          <a:xfrm>
            <a:off x="494324" y="168275"/>
            <a:ext cx="3765061" cy="0"/>
          </a:xfrm>
          <a:prstGeom prst="line">
            <a:avLst/>
          </a:prstGeom>
          <a:ln w="22225">
            <a:solidFill>
              <a:srgbClr val="4BACC6"/>
            </a:solidFill>
          </a:ln>
        </p:spPr>
        <p:style>
          <a:lnRef idx="1">
            <a:schemeClr val="accent1"/>
          </a:lnRef>
          <a:fillRef idx="0">
            <a:schemeClr val="accent1"/>
          </a:fillRef>
          <a:effectRef idx="0">
            <a:schemeClr val="accent1"/>
          </a:effectRef>
          <a:fontRef idx="minor">
            <a:schemeClr val="tx1"/>
          </a:fontRef>
        </p:style>
      </p:cxnSp>
      <p:sp>
        <p:nvSpPr>
          <p:cNvPr id="4" name="직사각형 3"/>
          <p:cNvSpPr/>
          <p:nvPr userDrawn="1"/>
        </p:nvSpPr>
        <p:spPr>
          <a:xfrm>
            <a:off x="494324" y="249238"/>
            <a:ext cx="885092" cy="647700"/>
          </a:xfrm>
          <a:prstGeom prst="rect">
            <a:avLst/>
          </a:prstGeom>
          <a:solidFill>
            <a:srgbClr val="4BACC6"/>
          </a:solidFill>
          <a:ln>
            <a:solidFill>
              <a:srgbClr val="049D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3200" dirty="0">
              <a:latin typeface="나눔고딕 ExtraBold" pitchFamily="50" charset="-127"/>
              <a:ea typeface="나눔고딕 ExtraBold" pitchFamily="50" charset="-127"/>
            </a:endParaRPr>
          </a:p>
        </p:txBody>
      </p:sp>
      <p:cxnSp>
        <p:nvCxnSpPr>
          <p:cNvPr id="5" name="직선 연결선 4"/>
          <p:cNvCxnSpPr/>
          <p:nvPr userDrawn="1"/>
        </p:nvCxnSpPr>
        <p:spPr>
          <a:xfrm>
            <a:off x="494324" y="974725"/>
            <a:ext cx="11254154" cy="0"/>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직사각형 5"/>
          <p:cNvSpPr/>
          <p:nvPr userDrawn="1"/>
        </p:nvSpPr>
        <p:spPr>
          <a:xfrm>
            <a:off x="537308" y="273051"/>
            <a:ext cx="797169" cy="576263"/>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800"/>
          </a:p>
        </p:txBody>
      </p:sp>
      <p:sp>
        <p:nvSpPr>
          <p:cNvPr id="15" name="슬라이드 번호 개체 틀 5"/>
          <p:cNvSpPr txBox="1">
            <a:spLocks/>
          </p:cNvSpPr>
          <p:nvPr userDrawn="1"/>
        </p:nvSpPr>
        <p:spPr>
          <a:xfrm>
            <a:off x="8737600" y="6435552"/>
            <a:ext cx="2844800" cy="365125"/>
          </a:xfrm>
          <a:prstGeom prst="rect">
            <a:avLst/>
          </a:prstGeom>
        </p:spPr>
        <p:txBody>
          <a:bodyPr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a:spcBef>
                <a:spcPts val="0"/>
              </a:spcBef>
              <a:spcAft>
                <a:spcPts val="0"/>
              </a:spcAft>
              <a:defRPr/>
            </a:pPr>
            <a:fld id="{EA11526E-C68C-47EE-B35C-6AD980A80D4A}" type="slidenum">
              <a:rPr kumimoji="0" lang="ko-KR" altLang="en-US" sz="1200" smtClean="0"/>
              <a:pPr fontAlgn="auto">
                <a:spcBef>
                  <a:spcPts val="0"/>
                </a:spcBef>
                <a:spcAft>
                  <a:spcPts val="0"/>
                </a:spcAft>
                <a:defRPr/>
              </a:pPr>
              <a:t>‹#›</a:t>
            </a:fld>
            <a:endParaRPr kumimoji="0" lang="ko-KR" altLang="en-US" sz="1200" dirty="0"/>
          </a:p>
        </p:txBody>
      </p:sp>
      <p:cxnSp>
        <p:nvCxnSpPr>
          <p:cNvPr id="16" name="직선 연결선 15"/>
          <p:cNvCxnSpPr/>
          <p:nvPr userDrawn="1"/>
        </p:nvCxnSpPr>
        <p:spPr>
          <a:xfrm>
            <a:off x="423985" y="6454601"/>
            <a:ext cx="11254154" cy="0"/>
          </a:xfrm>
          <a:prstGeom prst="line">
            <a:avLst/>
          </a:prstGeom>
          <a:ln w="31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3"/>
          <p:cNvSpPr txBox="1">
            <a:spLocks noChangeArrowheads="1"/>
          </p:cNvSpPr>
          <p:nvPr userDrawn="1"/>
        </p:nvSpPr>
        <p:spPr bwMode="auto">
          <a:xfrm>
            <a:off x="5104688" y="6473651"/>
            <a:ext cx="22525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a:spcBef>
                <a:spcPct val="0"/>
              </a:spcBef>
              <a:spcAft>
                <a:spcPct val="0"/>
              </a:spcAft>
              <a:defRPr>
                <a:solidFill>
                  <a:schemeClr val="tx1"/>
                </a:solidFill>
                <a:latin typeface="맑은 고딕" pitchFamily="50" charset="-127"/>
                <a:ea typeface="맑은 고딕" pitchFamily="50" charset="-127"/>
              </a:defRPr>
            </a:lvl6pPr>
            <a:lvl7pPr marL="2971800" indent="-228600" fontAlgn="base">
              <a:spcBef>
                <a:spcPct val="0"/>
              </a:spcBef>
              <a:spcAft>
                <a:spcPct val="0"/>
              </a:spcAft>
              <a:defRPr>
                <a:solidFill>
                  <a:schemeClr val="tx1"/>
                </a:solidFill>
                <a:latin typeface="맑은 고딕" pitchFamily="50" charset="-127"/>
                <a:ea typeface="맑은 고딕" pitchFamily="50" charset="-127"/>
              </a:defRPr>
            </a:lvl7pPr>
            <a:lvl8pPr marL="3429000" indent="-228600" fontAlgn="base">
              <a:spcBef>
                <a:spcPct val="0"/>
              </a:spcBef>
              <a:spcAft>
                <a:spcPct val="0"/>
              </a:spcAft>
              <a:defRPr>
                <a:solidFill>
                  <a:schemeClr val="tx1"/>
                </a:solidFill>
                <a:latin typeface="맑은 고딕" pitchFamily="50" charset="-127"/>
                <a:ea typeface="맑은 고딕" pitchFamily="50" charset="-127"/>
              </a:defRPr>
            </a:lvl8pPr>
            <a:lvl9pPr marL="3886200" indent="-228600" fontAlgn="base">
              <a:spcBef>
                <a:spcPct val="0"/>
              </a:spcBef>
              <a:spcAft>
                <a:spcPct val="0"/>
              </a:spcAft>
              <a:defRPr>
                <a:solidFill>
                  <a:schemeClr val="tx1"/>
                </a:solidFill>
                <a:latin typeface="맑은 고딕" pitchFamily="50" charset="-127"/>
                <a:ea typeface="맑은 고딕" pitchFamily="50" charset="-127"/>
              </a:defRPr>
            </a:lvl9pPr>
          </a:lstStyle>
          <a:p>
            <a:pPr>
              <a:defRPr/>
            </a:pPr>
            <a:r>
              <a:rPr lang="en-US" altLang="ko-KR" sz="1000" b="1" dirty="0">
                <a:latin typeface="+mn-ea"/>
              </a:rPr>
              <a:t>Software Bill of Materials (SBOM)</a:t>
            </a:r>
            <a:endParaRPr kumimoji="0" lang="en-US" altLang="ko-KR" sz="1000" dirty="0">
              <a:solidFill>
                <a:srgbClr val="7F7F7F"/>
              </a:solidFill>
              <a:latin typeface="나눔고딕" pitchFamily="50" charset="-127"/>
              <a:ea typeface="나눔고딕" pitchFamily="50" charset="-127"/>
            </a:endParaRPr>
          </a:p>
        </p:txBody>
      </p:sp>
      <p:sp>
        <p:nvSpPr>
          <p:cNvPr id="19" name="슬라이드 번호 개체 틀 5"/>
          <p:cNvSpPr>
            <a:spLocks noGrp="1"/>
          </p:cNvSpPr>
          <p:nvPr>
            <p:ph type="sldNum" sz="quarter" idx="10"/>
          </p:nvPr>
        </p:nvSpPr>
        <p:spPr>
          <a:xfrm>
            <a:off x="8737600" y="6435552"/>
            <a:ext cx="2844800" cy="365125"/>
          </a:xfrm>
        </p:spPr>
        <p:txBody>
          <a:bodyPr/>
          <a:lstStyle>
            <a:lvl1pPr>
              <a:defRPr/>
            </a:lvl1pPr>
          </a:lstStyle>
          <a:p>
            <a:pPr>
              <a:defRPr/>
            </a:pPr>
            <a:fld id="{A6FAF5C0-1B2E-4C19-943E-406979A50961}" type="slidenum">
              <a:rPr lang="ko-KR" altLang="en-US"/>
              <a:pPr>
                <a:defRPr/>
              </a:pPr>
              <a:t>‹#›</a:t>
            </a:fld>
            <a:endParaRPr lang="ko-KR" altLang="en-US"/>
          </a:p>
        </p:txBody>
      </p:sp>
      <p:sp>
        <p:nvSpPr>
          <p:cNvPr id="11" name="텍스트 개체 틀 2"/>
          <p:cNvSpPr txBox="1">
            <a:spLocks/>
          </p:cNvSpPr>
          <p:nvPr userDrawn="1"/>
        </p:nvSpPr>
        <p:spPr bwMode="auto">
          <a:xfrm>
            <a:off x="512611" y="1092846"/>
            <a:ext cx="1125540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80000" indent="-180000">
              <a:spcBef>
                <a:spcPts val="400"/>
              </a:spcBef>
            </a:pPr>
            <a:endParaRPr lang="ko-KR" altLang="en-US" sz="1400" b="1" dirty="0">
              <a:latin typeface="나눔고딕" pitchFamily="50" charset="-127"/>
              <a:ea typeface="나눔고딕" pitchFamily="50" charset="-127"/>
            </a:endParaRPr>
          </a:p>
        </p:txBody>
      </p:sp>
    </p:spTree>
    <p:extLst>
      <p:ext uri="{BB962C8B-B14F-4D97-AF65-F5344CB8AC3E}">
        <p14:creationId xmlns:p14="http://schemas.microsoft.com/office/powerpoint/2010/main" val="97000743"/>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C8ABA3-FE74-F33C-535E-AC6EA96868F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C72BDD2-85EE-0D72-E241-AEF488348CC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C8B2838-C82D-B117-3F14-43E7C5C3906F}"/>
              </a:ext>
            </a:extLst>
          </p:cNvPr>
          <p:cNvSpPr>
            <a:spLocks noGrp="1"/>
          </p:cNvSpPr>
          <p:nvPr>
            <p:ph type="dt" sz="half" idx="10"/>
          </p:nvPr>
        </p:nvSpPr>
        <p:spPr/>
        <p:txBody>
          <a:bodyPr/>
          <a:lstStyle/>
          <a:p>
            <a:fld id="{E09DBF29-06C5-4CBD-98DF-E7287062E62C}" type="datetimeFigureOut">
              <a:rPr lang="ko-KR" altLang="en-US" smtClean="0"/>
              <a:t>2024-01-12</a:t>
            </a:fld>
            <a:endParaRPr lang="ko-KR" altLang="en-US"/>
          </a:p>
        </p:txBody>
      </p:sp>
      <p:sp>
        <p:nvSpPr>
          <p:cNvPr id="5" name="바닥글 개체 틀 4">
            <a:extLst>
              <a:ext uri="{FF2B5EF4-FFF2-40B4-BE49-F238E27FC236}">
                <a16:creationId xmlns:a16="http://schemas.microsoft.com/office/drawing/2014/main" id="{CBE82314-EF59-A2B3-6E62-A7B4522BD6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C275E4F-9C06-2259-0CE9-66E3D1CBCD0C}"/>
              </a:ext>
            </a:extLst>
          </p:cNvPr>
          <p:cNvSpPr>
            <a:spLocks noGrp="1"/>
          </p:cNvSpPr>
          <p:nvPr>
            <p:ph type="sldNum" sz="quarter" idx="12"/>
          </p:nvPr>
        </p:nvSpPr>
        <p:spPr/>
        <p:txBody>
          <a:bodyPr/>
          <a:lstStyle/>
          <a:p>
            <a:fld id="{CF6BF229-F20D-4BB5-BEBD-03F8B01910B1}" type="slidenum">
              <a:rPr lang="ko-KR" altLang="en-US" smtClean="0"/>
              <a:t>‹#›</a:t>
            </a:fld>
            <a:endParaRPr lang="ko-KR" altLang="en-US"/>
          </a:p>
        </p:txBody>
      </p:sp>
    </p:spTree>
    <p:extLst>
      <p:ext uri="{BB962C8B-B14F-4D97-AF65-F5344CB8AC3E}">
        <p14:creationId xmlns:p14="http://schemas.microsoft.com/office/powerpoint/2010/main" val="776425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CDD56A7-3FB7-2ADD-62C0-4A9445FCD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F6018D5-8D00-F4E0-B184-C9D5A3D2E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551EA8-E47E-1E1E-9A67-76673B832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DBF29-06C5-4CBD-98DF-E7287062E62C}" type="datetimeFigureOut">
              <a:rPr lang="ko-KR" altLang="en-US" smtClean="0"/>
              <a:t>2024-01-12</a:t>
            </a:fld>
            <a:endParaRPr lang="ko-KR" altLang="en-US"/>
          </a:p>
        </p:txBody>
      </p:sp>
      <p:sp>
        <p:nvSpPr>
          <p:cNvPr id="5" name="바닥글 개체 틀 4">
            <a:extLst>
              <a:ext uri="{FF2B5EF4-FFF2-40B4-BE49-F238E27FC236}">
                <a16:creationId xmlns:a16="http://schemas.microsoft.com/office/drawing/2014/main" id="{7498F113-2A33-1A5F-AC1D-CB40D8A26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2917217-3AE3-1F9B-9AED-EEEA66585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BF229-F20D-4BB5-BEBD-03F8B01910B1}" type="slidenum">
              <a:rPr lang="ko-KR" altLang="en-US" smtClean="0"/>
              <a:t>‹#›</a:t>
            </a:fld>
            <a:endParaRPr lang="ko-KR" altLang="en-US"/>
          </a:p>
        </p:txBody>
      </p:sp>
    </p:spTree>
    <p:extLst>
      <p:ext uri="{BB962C8B-B14F-4D97-AF65-F5344CB8AC3E}">
        <p14:creationId xmlns:p14="http://schemas.microsoft.com/office/powerpoint/2010/main" val="16604194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0" r:id="rId3"/>
    <p:sldLayoutId id="2147483650" r:id="rId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iso.org/standard/81039.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coreos/clair" TargetMode="External"/><Relationship Id="rId2" Type="http://schemas.openxmlformats.org/officeDocument/2006/relationships/hyperlink" Target="https://github.com/aquasecurity/trivy"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225998" cy="5086329"/>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정의</a:t>
            </a:r>
            <a:endParaRPr lang="en-US" altLang="ko-KR" sz="2000" b="1" dirty="0">
              <a:latin typeface="+mn-ea"/>
            </a:endParaRPr>
          </a:p>
          <a:p>
            <a:pPr>
              <a:lnSpc>
                <a:spcPct val="150000"/>
              </a:lnSpc>
              <a:spcBef>
                <a:spcPts val="600"/>
              </a:spcBef>
            </a:pPr>
            <a:r>
              <a:rPr lang="en-US" altLang="ko-KR" dirty="0">
                <a:latin typeface="+mn-ea"/>
              </a:rPr>
              <a:t>- SBOM(Software Bill of Materials)</a:t>
            </a:r>
            <a:r>
              <a:rPr lang="ko-KR" altLang="en-US" dirty="0">
                <a:latin typeface="+mn-ea"/>
              </a:rPr>
              <a:t>은 제조업에 사용되는 자재명세서 또는 </a:t>
            </a:r>
            <a:r>
              <a:rPr lang="ko-KR" altLang="en-US" dirty="0" err="1">
                <a:latin typeface="+mn-ea"/>
              </a:rPr>
              <a:t>부품표</a:t>
            </a:r>
            <a:r>
              <a:rPr lang="en-US" altLang="ko-KR" dirty="0">
                <a:latin typeface="+mn-ea"/>
              </a:rPr>
              <a:t>(Bill Of Materials, </a:t>
            </a:r>
            <a:r>
              <a:rPr lang="ko-KR" altLang="en-US" dirty="0">
                <a:latin typeface="+mn-ea"/>
              </a:rPr>
              <a:t>이하 </a:t>
            </a:r>
            <a:r>
              <a:rPr lang="en-US" altLang="ko-KR" dirty="0">
                <a:latin typeface="+mn-ea"/>
              </a:rPr>
              <a:t>BOM)</a:t>
            </a:r>
            <a:r>
              <a:rPr lang="ko-KR" altLang="en-US" dirty="0">
                <a:latin typeface="+mn-ea"/>
              </a:rPr>
              <a:t>의 개념을 소프트웨어 분야에 적용한 것으로 소프트웨어의 구성요소를 메타데이터로 나타낸 것</a:t>
            </a:r>
            <a:endParaRPr lang="en-US" altLang="ko-KR" dirty="0">
              <a:latin typeface="+mn-ea"/>
            </a:endParaRPr>
          </a:p>
          <a:p>
            <a:pPr marL="742950" lvl="1" indent="-285750" algn="l">
              <a:spcBef>
                <a:spcPts val="600"/>
              </a:spcBef>
              <a:buFont typeface="Arial" panose="020B0604020202020204" pitchFamily="34" charset="0"/>
              <a:buChar char="•"/>
            </a:pPr>
            <a:r>
              <a:rPr lang="ko-KR" altLang="en-US" sz="1600" b="0" i="0" dirty="0">
                <a:effectLst/>
                <a:latin typeface="+mn-ea"/>
              </a:rPr>
              <a:t>제조업 </a:t>
            </a:r>
            <a:r>
              <a:rPr lang="en-US" altLang="ko-KR" sz="1600" b="0" i="0" dirty="0">
                <a:effectLst/>
                <a:latin typeface="+mn-ea"/>
              </a:rPr>
              <a:t>BOM</a:t>
            </a:r>
            <a:r>
              <a:rPr lang="ko-KR" altLang="en-US" sz="1600" b="0" i="0" dirty="0">
                <a:effectLst/>
                <a:latin typeface="+mn-ea"/>
              </a:rPr>
              <a:t>은 특정 제품을 구성하는 모든 부품을 </a:t>
            </a:r>
            <a:r>
              <a:rPr lang="ko-KR" altLang="en-US" sz="1600" b="0" i="0" dirty="0" err="1">
                <a:effectLst/>
                <a:latin typeface="+mn-ea"/>
              </a:rPr>
              <a:t>목록화하여</a:t>
            </a:r>
            <a:r>
              <a:rPr lang="ko-KR" altLang="en-US" sz="1600" b="0" i="0" dirty="0">
                <a:effectLst/>
                <a:latin typeface="+mn-ea"/>
              </a:rPr>
              <a:t> 관리함으로써 제조업체의 지속적인 양산체제      유지를 위한 공급망 관리 목적</a:t>
            </a:r>
          </a:p>
          <a:p>
            <a:pPr marL="742950" lvl="1" indent="-285750" algn="l">
              <a:spcBef>
                <a:spcPts val="600"/>
              </a:spcBef>
              <a:buFont typeface="Arial" panose="020B0604020202020204" pitchFamily="34" charset="0"/>
              <a:buChar char="•"/>
            </a:pPr>
            <a:r>
              <a:rPr lang="ko-KR" altLang="en-US" sz="1600" b="0" i="0" dirty="0">
                <a:effectLst/>
                <a:latin typeface="+mn-ea"/>
              </a:rPr>
              <a:t>유사 개념으로 제조되어 유통되는 식품에 사용된 구성성분을 표시한 식품 원재료표</a:t>
            </a:r>
            <a:r>
              <a:rPr lang="en-US" altLang="ko-KR" sz="1600" b="0" i="0" dirty="0">
                <a:effectLst/>
                <a:latin typeface="+mn-ea"/>
              </a:rPr>
              <a:t>(food </a:t>
            </a:r>
            <a:r>
              <a:rPr lang="en-US" altLang="ko-KR" sz="1600" b="0" i="0" dirty="0" err="1">
                <a:effectLst/>
                <a:latin typeface="+mn-ea"/>
              </a:rPr>
              <a:t>indredients</a:t>
            </a:r>
            <a:r>
              <a:rPr lang="en-US" altLang="ko-KR" sz="1600" b="0" i="0" dirty="0">
                <a:effectLst/>
                <a:latin typeface="+mn-ea"/>
              </a:rPr>
              <a:t>)</a:t>
            </a:r>
            <a:r>
              <a:rPr lang="ko-KR" altLang="en-US" sz="1600" b="0" i="0" dirty="0">
                <a:effectLst/>
                <a:latin typeface="+mn-ea"/>
              </a:rPr>
              <a:t>가 있는데</a:t>
            </a:r>
            <a:r>
              <a:rPr lang="en-US" altLang="ko-KR" sz="1600" b="0" i="0" dirty="0">
                <a:effectLst/>
                <a:latin typeface="+mn-ea"/>
              </a:rPr>
              <a:t>, </a:t>
            </a:r>
            <a:r>
              <a:rPr lang="ko-KR" altLang="en-US" sz="1600" b="0" i="0" dirty="0">
                <a:effectLst/>
                <a:latin typeface="+mn-ea"/>
              </a:rPr>
              <a:t>이용자의 인지 및 위험성 확인 목적</a:t>
            </a:r>
            <a:br>
              <a:rPr lang="ko-KR" altLang="en-US" sz="1600" b="0" i="0" dirty="0">
                <a:effectLst/>
                <a:latin typeface="+mn-ea"/>
              </a:rPr>
            </a:br>
            <a:r>
              <a:rPr lang="ko-KR" altLang="en-US" sz="1600" b="0" i="0" dirty="0">
                <a:effectLst/>
                <a:latin typeface="+mn-ea"/>
              </a:rPr>
              <a:t>* </a:t>
            </a:r>
            <a:r>
              <a:rPr lang="en-US" altLang="ko-KR" sz="1600" b="0" i="0" dirty="0">
                <a:effectLst/>
                <a:latin typeface="+mn-ea"/>
              </a:rPr>
              <a:t>System BOM</a:t>
            </a:r>
            <a:r>
              <a:rPr lang="ko-KR" altLang="en-US" sz="1600" b="0" i="0" dirty="0">
                <a:effectLst/>
                <a:latin typeface="+mn-ea"/>
              </a:rPr>
              <a:t>이 동일한 약어를 사용하여 혼동 발생 가능</a:t>
            </a:r>
            <a:endParaRPr lang="en-US" altLang="ko-KR" sz="1600" dirty="0">
              <a:latin typeface="+mn-ea"/>
            </a:endParaRPr>
          </a:p>
          <a:p>
            <a:pPr lvl="1" indent="-457200" algn="l">
              <a:spcBef>
                <a:spcPts val="600"/>
              </a:spcBef>
            </a:pPr>
            <a:r>
              <a:rPr lang="en-US" altLang="ko-KR" b="0" i="0" dirty="0">
                <a:effectLst/>
                <a:latin typeface="+mn-ea"/>
              </a:rPr>
              <a:t>- SBOM</a:t>
            </a:r>
            <a:r>
              <a:rPr lang="ko-KR" altLang="en-US" b="0" i="0" dirty="0">
                <a:effectLst/>
                <a:latin typeface="+mn-ea"/>
              </a:rPr>
              <a:t>은 수혜자</a:t>
            </a:r>
            <a:r>
              <a:rPr lang="en-US" altLang="ko-KR" b="0" i="0" dirty="0">
                <a:effectLst/>
                <a:latin typeface="+mn-ea"/>
              </a:rPr>
              <a:t>, </a:t>
            </a:r>
            <a:r>
              <a:rPr lang="ko-KR" altLang="en-US" b="0" i="0" dirty="0">
                <a:effectLst/>
                <a:latin typeface="+mn-ea"/>
              </a:rPr>
              <a:t>표기할 목록 범위</a:t>
            </a:r>
            <a:r>
              <a:rPr lang="en-US" altLang="ko-KR" b="0" i="0" dirty="0">
                <a:effectLst/>
                <a:latin typeface="+mn-ea"/>
              </a:rPr>
              <a:t>, </a:t>
            </a:r>
            <a:r>
              <a:rPr lang="ko-KR" altLang="en-US" b="0" i="0" dirty="0">
                <a:effectLst/>
                <a:latin typeface="+mn-ea"/>
              </a:rPr>
              <a:t>외부 구성요소 관련성 등에서 제조업의 </a:t>
            </a:r>
            <a:r>
              <a:rPr lang="en-US" altLang="ko-KR" b="0" i="0" dirty="0">
                <a:effectLst/>
                <a:latin typeface="+mn-ea"/>
              </a:rPr>
              <a:t>BOM, </a:t>
            </a:r>
            <a:r>
              <a:rPr lang="ko-KR" altLang="en-US" b="0" i="0" dirty="0">
                <a:effectLst/>
                <a:latin typeface="+mn-ea"/>
              </a:rPr>
              <a:t>식품원재료표</a:t>
            </a:r>
            <a:endParaRPr lang="en-US" altLang="ko-KR" b="0" i="0" dirty="0">
              <a:effectLst/>
              <a:latin typeface="+mn-ea"/>
            </a:endParaRPr>
          </a:p>
          <a:p>
            <a:pPr lvl="1" indent="-457200" algn="l">
              <a:spcBef>
                <a:spcPts val="600"/>
              </a:spcBef>
            </a:pPr>
            <a:r>
              <a:rPr lang="ko-KR" altLang="en-US" b="0" i="0" dirty="0">
                <a:effectLst/>
                <a:latin typeface="+mn-ea"/>
              </a:rPr>
              <a:t>등과 차이가 있음</a:t>
            </a:r>
          </a:p>
          <a:p>
            <a:pPr marL="360363" lvl="1" indent="87313" algn="l">
              <a:spcBef>
                <a:spcPts val="600"/>
              </a:spcBef>
              <a:buFont typeface="Arial" panose="020B0604020202020204" pitchFamily="34" charset="0"/>
              <a:buChar char="•"/>
              <a:tabLst>
                <a:tab pos="534988" algn="l"/>
              </a:tabLst>
            </a:pPr>
            <a:r>
              <a:rPr lang="ko-KR" altLang="en-US" b="0" i="0" dirty="0">
                <a:effectLst/>
                <a:latin typeface="+mn-ea"/>
              </a:rPr>
              <a:t>   </a:t>
            </a:r>
            <a:r>
              <a:rPr lang="ko-KR" altLang="en-US" sz="1600" b="0" i="0" dirty="0">
                <a:effectLst/>
                <a:latin typeface="+mn-ea"/>
              </a:rPr>
              <a:t>제조업 </a:t>
            </a:r>
            <a:r>
              <a:rPr lang="en-US" altLang="ko-KR" sz="1600" b="0" i="0" dirty="0">
                <a:effectLst/>
                <a:latin typeface="+mn-ea"/>
              </a:rPr>
              <a:t>BOM</a:t>
            </a:r>
            <a:r>
              <a:rPr lang="ko-KR" altLang="en-US" sz="1600" b="0" i="0" dirty="0">
                <a:effectLst/>
                <a:latin typeface="+mn-ea"/>
              </a:rPr>
              <a:t>은 생산관리를 위해 주로 사용하고</a:t>
            </a:r>
            <a:r>
              <a:rPr lang="en-US" altLang="ko-KR" sz="1600" b="0" i="0" dirty="0">
                <a:effectLst/>
                <a:latin typeface="+mn-ea"/>
              </a:rPr>
              <a:t>, </a:t>
            </a:r>
            <a:r>
              <a:rPr lang="ko-KR" altLang="en-US" sz="1600" b="0" i="0" dirty="0">
                <a:effectLst/>
                <a:latin typeface="+mn-ea"/>
              </a:rPr>
              <a:t>식품원재료표는 일부 구성요소만 목록에 포함한다는 점에서 </a:t>
            </a:r>
            <a:r>
              <a:rPr lang="en-US" altLang="ko-KR" sz="1600" b="0" i="0" dirty="0">
                <a:effectLst/>
                <a:latin typeface="+mn-ea"/>
              </a:rPr>
              <a:t>SBOM</a:t>
            </a:r>
            <a:r>
              <a:rPr lang="ko-KR" altLang="en-US" sz="1600" b="0" i="0" dirty="0">
                <a:effectLst/>
                <a:latin typeface="+mn-ea"/>
              </a:rPr>
              <a:t>과 같지 않음</a:t>
            </a:r>
          </a:p>
          <a:p>
            <a:pPr>
              <a:lnSpc>
                <a:spcPct val="150000"/>
              </a:lnSpc>
              <a:spcBef>
                <a:spcPts val="600"/>
              </a:spcBef>
            </a:pPr>
            <a:r>
              <a:rPr lang="ko-KR" altLang="en-US" b="0" i="0" dirty="0">
                <a:solidFill>
                  <a:srgbClr val="000000"/>
                </a:solidFill>
                <a:effectLst/>
                <a:latin typeface="+mn-ea"/>
              </a:rPr>
              <a:t> </a:t>
            </a:r>
            <a:r>
              <a:rPr lang="en-US" altLang="ko-KR" b="0" i="0" dirty="0">
                <a:solidFill>
                  <a:srgbClr val="000000"/>
                </a:solidFill>
                <a:effectLst/>
                <a:latin typeface="+mn-ea"/>
              </a:rPr>
              <a:t>- SBOM</a:t>
            </a:r>
            <a:r>
              <a:rPr lang="ko-KR" altLang="en-US" b="0" i="0" dirty="0">
                <a:solidFill>
                  <a:srgbClr val="000000"/>
                </a:solidFill>
                <a:effectLst/>
                <a:latin typeface="+mn-ea"/>
              </a:rPr>
              <a:t>은 공급되는 소프트웨어의 구성 목록을 잘 표시해서 공급자와 사용자가 이를 기반으로 의사결정에 활용할 수 있는 환경을 조성하는 것을 목표</a:t>
            </a:r>
            <a:endParaRPr lang="en-US" altLang="ko-KR" sz="2000" b="1" dirty="0">
              <a:latin typeface="+mn-ea"/>
            </a:endParaRPr>
          </a:p>
        </p:txBody>
      </p:sp>
    </p:spTree>
    <p:extLst>
      <p:ext uri="{BB962C8B-B14F-4D97-AF65-F5344CB8AC3E}">
        <p14:creationId xmlns:p14="http://schemas.microsoft.com/office/powerpoint/2010/main" val="100383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b="1" dirty="0">
              <a:latin typeface="+mn-ea"/>
            </a:endParaRPr>
          </a:p>
        </p:txBody>
      </p:sp>
      <p:sp>
        <p:nvSpPr>
          <p:cNvPr id="6" name="TextBox 5">
            <a:extLst>
              <a:ext uri="{FF2B5EF4-FFF2-40B4-BE49-F238E27FC236}">
                <a16:creationId xmlns:a16="http://schemas.microsoft.com/office/drawing/2014/main" id="{FF06B0EB-D570-017D-0E99-527E1EC8F05E}"/>
              </a:ext>
            </a:extLst>
          </p:cNvPr>
          <p:cNvSpPr txBox="1"/>
          <p:nvPr/>
        </p:nvSpPr>
        <p:spPr>
          <a:xfrm>
            <a:off x="418011" y="1569523"/>
            <a:ext cx="11080083" cy="5024773"/>
          </a:xfrm>
          <a:prstGeom prst="rect">
            <a:avLst/>
          </a:prstGeom>
          <a:noFill/>
        </p:spPr>
        <p:txBody>
          <a:bodyPr wrap="square">
            <a:spAutoFit/>
          </a:bodyPr>
          <a:lstStyle/>
          <a:p>
            <a:pPr algn="l">
              <a:lnSpc>
                <a:spcPct val="150000"/>
              </a:lnSpc>
            </a:pPr>
            <a:r>
              <a:rPr lang="en-US" altLang="ko-KR" b="0" i="0" dirty="0">
                <a:solidFill>
                  <a:srgbClr val="000000"/>
                </a:solidFill>
                <a:effectLst/>
                <a:latin typeface="+mn-ea"/>
              </a:rPr>
              <a:t>- </a:t>
            </a:r>
            <a:r>
              <a:rPr lang="ko-KR" altLang="en-US" b="0" i="0" dirty="0">
                <a:solidFill>
                  <a:srgbClr val="000000"/>
                </a:solidFill>
                <a:effectLst/>
                <a:latin typeface="+mn-ea"/>
              </a:rPr>
              <a:t>미국 국가통신정보청</a:t>
            </a:r>
            <a:r>
              <a:rPr lang="en-US" altLang="ko-KR" b="0" i="0" dirty="0">
                <a:solidFill>
                  <a:srgbClr val="000000"/>
                </a:solidFill>
                <a:effectLst/>
                <a:latin typeface="+mn-ea"/>
              </a:rPr>
              <a:t>(NTIA)</a:t>
            </a:r>
            <a:r>
              <a:rPr lang="ko-KR" altLang="en-US" b="0" i="0" dirty="0">
                <a:solidFill>
                  <a:srgbClr val="000000"/>
                </a:solidFill>
                <a:effectLst/>
                <a:latin typeface="+mn-ea"/>
              </a:rPr>
              <a:t>는 행정명령에 따라 </a:t>
            </a:r>
            <a:r>
              <a:rPr lang="en-US" altLang="ko-KR" b="0" i="0" dirty="0">
                <a:solidFill>
                  <a:srgbClr val="000000"/>
                </a:solidFill>
                <a:effectLst/>
                <a:latin typeface="+mn-ea"/>
              </a:rPr>
              <a:t>'21</a:t>
            </a:r>
            <a:r>
              <a:rPr lang="ko-KR" altLang="en-US" b="0" i="0" dirty="0">
                <a:solidFill>
                  <a:srgbClr val="000000"/>
                </a:solidFill>
                <a:effectLst/>
                <a:latin typeface="+mn-ea"/>
              </a:rPr>
              <a:t>년 </a:t>
            </a:r>
            <a:r>
              <a:rPr lang="en-US" altLang="ko-KR" b="0" i="0" dirty="0">
                <a:solidFill>
                  <a:srgbClr val="000000"/>
                </a:solidFill>
                <a:effectLst/>
                <a:latin typeface="+mn-ea"/>
              </a:rPr>
              <a:t>7</a:t>
            </a:r>
            <a:r>
              <a:rPr lang="ko-KR" altLang="en-US" b="0" i="0" dirty="0">
                <a:solidFill>
                  <a:srgbClr val="000000"/>
                </a:solidFill>
                <a:effectLst/>
                <a:latin typeface="+mn-ea"/>
              </a:rPr>
              <a:t>월 </a:t>
            </a:r>
            <a:r>
              <a:rPr lang="en-US" altLang="ko-KR" b="0" i="0" dirty="0">
                <a:solidFill>
                  <a:srgbClr val="000000"/>
                </a:solidFill>
                <a:effectLst/>
                <a:latin typeface="+mn-ea"/>
              </a:rPr>
              <a:t>SBOM</a:t>
            </a:r>
            <a:r>
              <a:rPr lang="ko-KR" altLang="en-US" b="0" i="0" dirty="0">
                <a:solidFill>
                  <a:srgbClr val="000000"/>
                </a:solidFill>
                <a:effectLst/>
                <a:latin typeface="+mn-ea"/>
              </a:rPr>
              <a:t>의 최소 요소로 데이터 필드</a:t>
            </a:r>
            <a:r>
              <a:rPr lang="en-US" altLang="ko-KR" b="0" i="0" dirty="0">
                <a:solidFill>
                  <a:srgbClr val="000000"/>
                </a:solidFill>
                <a:effectLst/>
                <a:latin typeface="+mn-ea"/>
              </a:rPr>
              <a:t>, </a:t>
            </a:r>
            <a:r>
              <a:rPr lang="ko-KR" altLang="en-US" b="0" i="0" dirty="0">
                <a:solidFill>
                  <a:srgbClr val="000000"/>
                </a:solidFill>
                <a:effectLst/>
                <a:latin typeface="+mn-ea"/>
              </a:rPr>
              <a:t>자동화    지원</a:t>
            </a:r>
            <a:r>
              <a:rPr lang="en-US" altLang="ko-KR" b="0" i="0" dirty="0">
                <a:solidFill>
                  <a:srgbClr val="000000"/>
                </a:solidFill>
                <a:effectLst/>
                <a:latin typeface="+mn-ea"/>
              </a:rPr>
              <a:t>, </a:t>
            </a:r>
            <a:r>
              <a:rPr lang="ko-KR" altLang="en-US" b="0" i="0" dirty="0">
                <a:solidFill>
                  <a:srgbClr val="000000"/>
                </a:solidFill>
                <a:effectLst/>
                <a:latin typeface="+mn-ea"/>
              </a:rPr>
              <a:t>지침 및 절차를 제시</a:t>
            </a:r>
            <a:endParaRPr lang="en-US" altLang="ko-KR" b="0" i="0" dirty="0">
              <a:solidFill>
                <a:srgbClr val="000000"/>
              </a:solidFill>
              <a:effectLst/>
              <a:latin typeface="+mn-ea"/>
            </a:endParaRPr>
          </a:p>
          <a:p>
            <a:pPr algn="l">
              <a:lnSpc>
                <a:spcPct val="150000"/>
              </a:lnSpc>
            </a:pPr>
            <a:r>
              <a:rPr lang="en-US" altLang="ko-KR" dirty="0">
                <a:solidFill>
                  <a:srgbClr val="000000"/>
                </a:solidFill>
                <a:latin typeface="+mn-ea"/>
              </a:rPr>
              <a:t>-</a:t>
            </a:r>
            <a:r>
              <a:rPr lang="ko-KR" altLang="en-US" b="0" i="0" dirty="0">
                <a:solidFill>
                  <a:srgbClr val="000000"/>
                </a:solidFill>
                <a:effectLst/>
                <a:latin typeface="+mn-ea"/>
              </a:rPr>
              <a:t>데이터 필드에는 </a:t>
            </a:r>
            <a:r>
              <a:rPr lang="en-US" altLang="ko-KR" b="0" i="0" dirty="0">
                <a:solidFill>
                  <a:srgbClr val="000000"/>
                </a:solidFill>
                <a:effectLst/>
                <a:latin typeface="+mn-ea"/>
              </a:rPr>
              <a:t>SW </a:t>
            </a:r>
            <a:r>
              <a:rPr lang="ko-KR" altLang="en-US" b="0" i="0" dirty="0">
                <a:solidFill>
                  <a:srgbClr val="000000"/>
                </a:solidFill>
                <a:effectLst/>
                <a:latin typeface="+mn-ea"/>
              </a:rPr>
              <a:t>구성요소를 식별하기 위해 </a:t>
            </a:r>
            <a:r>
              <a:rPr lang="en-US" altLang="ko-KR" b="0" i="0" dirty="0">
                <a:solidFill>
                  <a:srgbClr val="000000"/>
                </a:solidFill>
                <a:effectLst/>
                <a:latin typeface="+mn-ea"/>
              </a:rPr>
              <a:t>SBOM</a:t>
            </a:r>
            <a:r>
              <a:rPr lang="ko-KR" altLang="en-US" b="0" i="0" dirty="0">
                <a:solidFill>
                  <a:srgbClr val="000000"/>
                </a:solidFill>
                <a:effectLst/>
                <a:latin typeface="+mn-ea"/>
              </a:rPr>
              <a:t>에 포함해야 하는 기본 정보를 </a:t>
            </a:r>
            <a:r>
              <a:rPr lang="en-US" altLang="ko-KR" b="0" i="0" dirty="0">
                <a:solidFill>
                  <a:srgbClr val="000000"/>
                </a:solidFill>
                <a:effectLst/>
                <a:latin typeface="+mn-ea"/>
              </a:rPr>
              <a:t>SBOM </a:t>
            </a:r>
            <a:r>
              <a:rPr lang="ko-KR" altLang="en-US" b="0" i="0" dirty="0">
                <a:solidFill>
                  <a:srgbClr val="000000"/>
                </a:solidFill>
                <a:effectLst/>
                <a:latin typeface="+mn-ea"/>
              </a:rPr>
              <a:t>작성자</a:t>
            </a:r>
            <a:r>
              <a:rPr lang="en-US" altLang="ko-KR" b="0" i="0" dirty="0">
                <a:solidFill>
                  <a:srgbClr val="000000"/>
                </a:solidFill>
                <a:effectLst/>
                <a:latin typeface="+mn-ea"/>
              </a:rPr>
              <a:t>, </a:t>
            </a:r>
            <a:r>
              <a:rPr lang="ko-KR" altLang="en-US" b="0" i="0" dirty="0">
                <a:solidFill>
                  <a:srgbClr val="000000"/>
                </a:solidFill>
                <a:effectLst/>
                <a:latin typeface="+mn-ea"/>
              </a:rPr>
              <a:t>작성 일시</a:t>
            </a:r>
            <a:r>
              <a:rPr lang="en-US" altLang="ko-KR" b="0" i="0" dirty="0">
                <a:solidFill>
                  <a:srgbClr val="000000"/>
                </a:solidFill>
                <a:effectLst/>
                <a:latin typeface="+mn-ea"/>
              </a:rPr>
              <a:t>, </a:t>
            </a:r>
            <a:r>
              <a:rPr lang="ko-KR" altLang="en-US" b="0" i="0" dirty="0">
                <a:solidFill>
                  <a:srgbClr val="000000"/>
                </a:solidFill>
                <a:effectLst/>
                <a:latin typeface="+mn-ea"/>
              </a:rPr>
              <a:t>공급자 이름</a:t>
            </a:r>
            <a:r>
              <a:rPr lang="en-US" altLang="ko-KR" b="0" i="0" dirty="0">
                <a:solidFill>
                  <a:srgbClr val="000000"/>
                </a:solidFill>
                <a:effectLst/>
                <a:latin typeface="+mn-ea"/>
              </a:rPr>
              <a:t>, </a:t>
            </a:r>
            <a:r>
              <a:rPr lang="ko-KR" altLang="en-US" b="0" i="0" dirty="0">
                <a:solidFill>
                  <a:srgbClr val="000000"/>
                </a:solidFill>
                <a:effectLst/>
                <a:latin typeface="+mn-ea"/>
              </a:rPr>
              <a:t>구성요소 이름</a:t>
            </a:r>
            <a:r>
              <a:rPr lang="en-US" altLang="ko-KR" b="0" i="0" dirty="0">
                <a:solidFill>
                  <a:srgbClr val="000000"/>
                </a:solidFill>
                <a:effectLst/>
                <a:latin typeface="+mn-ea"/>
              </a:rPr>
              <a:t>, </a:t>
            </a:r>
            <a:r>
              <a:rPr lang="ko-KR" altLang="en-US" b="0" i="0" dirty="0">
                <a:solidFill>
                  <a:srgbClr val="000000"/>
                </a:solidFill>
                <a:effectLst/>
                <a:latin typeface="+mn-ea"/>
              </a:rPr>
              <a:t>버전</a:t>
            </a:r>
            <a:r>
              <a:rPr lang="en-US" altLang="ko-KR" b="0" i="0" dirty="0">
                <a:solidFill>
                  <a:srgbClr val="000000"/>
                </a:solidFill>
                <a:effectLst/>
                <a:latin typeface="+mn-ea"/>
              </a:rPr>
              <a:t>, </a:t>
            </a:r>
            <a:r>
              <a:rPr lang="ko-KR" altLang="en-US" b="0" i="0" dirty="0">
                <a:solidFill>
                  <a:srgbClr val="000000"/>
                </a:solidFill>
                <a:effectLst/>
                <a:latin typeface="+mn-ea"/>
              </a:rPr>
              <a:t>구성요소 해시</a:t>
            </a:r>
            <a:r>
              <a:rPr lang="en-US" altLang="ko-KR" b="0" i="0" dirty="0">
                <a:solidFill>
                  <a:srgbClr val="000000"/>
                </a:solidFill>
                <a:effectLst/>
                <a:latin typeface="+mn-ea"/>
              </a:rPr>
              <a:t>, </a:t>
            </a:r>
            <a:r>
              <a:rPr lang="ko-KR" altLang="en-US" b="0" i="0" dirty="0">
                <a:solidFill>
                  <a:srgbClr val="000000"/>
                </a:solidFill>
                <a:effectLst/>
                <a:latin typeface="+mn-ea"/>
              </a:rPr>
              <a:t>고유 식별자</a:t>
            </a:r>
            <a:r>
              <a:rPr lang="en-US" altLang="ko-KR" b="0" i="0" dirty="0">
                <a:solidFill>
                  <a:srgbClr val="000000"/>
                </a:solidFill>
                <a:effectLst/>
                <a:latin typeface="+mn-ea"/>
              </a:rPr>
              <a:t>, </a:t>
            </a:r>
            <a:r>
              <a:rPr lang="ko-KR" altLang="en-US" b="0" i="0" dirty="0">
                <a:solidFill>
                  <a:srgbClr val="000000"/>
                </a:solidFill>
                <a:effectLst/>
                <a:latin typeface="+mn-ea"/>
              </a:rPr>
              <a:t>종속성 관계로 정의</a:t>
            </a:r>
            <a:endParaRPr lang="en-US" altLang="ko-KR" b="0" i="0" dirty="0">
              <a:solidFill>
                <a:srgbClr val="000000"/>
              </a:solidFill>
              <a:effectLst/>
              <a:latin typeface="+mn-ea"/>
            </a:endParaRPr>
          </a:p>
          <a:p>
            <a:pPr algn="l">
              <a:lnSpc>
                <a:spcPct val="150000"/>
              </a:lnSpc>
            </a:pPr>
            <a:r>
              <a:rPr lang="en-US" altLang="ko-KR" dirty="0">
                <a:solidFill>
                  <a:srgbClr val="000000"/>
                </a:solidFill>
                <a:latin typeface="+mn-ea"/>
              </a:rPr>
              <a:t>-</a:t>
            </a:r>
            <a:r>
              <a:rPr lang="en-US" altLang="ko-KR" b="0" i="0" dirty="0">
                <a:solidFill>
                  <a:srgbClr val="000000"/>
                </a:solidFill>
                <a:effectLst/>
                <a:latin typeface="+mn-ea"/>
              </a:rPr>
              <a:t> </a:t>
            </a:r>
            <a:r>
              <a:rPr lang="ko-KR" altLang="en-US" b="0" i="0" dirty="0">
                <a:solidFill>
                  <a:srgbClr val="000000"/>
                </a:solidFill>
                <a:effectLst/>
                <a:latin typeface="+mn-ea"/>
              </a:rPr>
              <a:t>그리고 자동화 지원의 경우 </a:t>
            </a:r>
            <a:r>
              <a:rPr lang="en-US" altLang="ko-KR" b="0" i="0" dirty="0">
                <a:solidFill>
                  <a:srgbClr val="000000"/>
                </a:solidFill>
                <a:effectLst/>
                <a:latin typeface="+mn-ea"/>
              </a:rPr>
              <a:t>SBOM</a:t>
            </a:r>
            <a:r>
              <a:rPr lang="ko-KR" altLang="en-US" b="0" i="0" dirty="0">
                <a:solidFill>
                  <a:srgbClr val="000000"/>
                </a:solidFill>
                <a:effectLst/>
                <a:latin typeface="+mn-ea"/>
              </a:rPr>
              <a:t>을 생성하고 처리하기 위한 데이터 형식에 </a:t>
            </a:r>
            <a:r>
              <a:rPr lang="en-US" altLang="ko-KR" b="1" i="0" dirty="0">
                <a:solidFill>
                  <a:srgbClr val="000000"/>
                </a:solidFill>
                <a:effectLst/>
                <a:latin typeface="+mn-ea"/>
              </a:rPr>
              <a:t>SPDX, SWID, CycloneDX</a:t>
            </a:r>
            <a:r>
              <a:rPr lang="ko-KR" altLang="en-US" b="0" i="0" dirty="0">
                <a:solidFill>
                  <a:srgbClr val="000000"/>
                </a:solidFill>
                <a:effectLst/>
                <a:latin typeface="+mn-ea"/>
              </a:rPr>
              <a:t>를 채택</a:t>
            </a:r>
            <a:endParaRPr lang="en-US" altLang="ko-KR" b="0" i="0" dirty="0">
              <a:solidFill>
                <a:srgbClr val="000000"/>
              </a:solidFill>
              <a:effectLst/>
              <a:latin typeface="+mn-ea"/>
            </a:endParaRPr>
          </a:p>
          <a:p>
            <a:pPr algn="l">
              <a:lnSpc>
                <a:spcPct val="150000"/>
              </a:lnSpc>
            </a:pPr>
            <a:r>
              <a:rPr lang="en-US" altLang="ko-KR" b="0" i="0" dirty="0">
                <a:solidFill>
                  <a:srgbClr val="000000"/>
                </a:solidFill>
                <a:effectLst/>
                <a:latin typeface="+mn-ea"/>
              </a:rPr>
              <a:t>- SPDX(Software Package Data Exchange)</a:t>
            </a:r>
            <a:r>
              <a:rPr lang="ko-KR" altLang="en-US" b="0" i="0" dirty="0">
                <a:solidFill>
                  <a:srgbClr val="000000"/>
                </a:solidFill>
                <a:effectLst/>
                <a:latin typeface="+mn-ea"/>
              </a:rPr>
              <a:t>는 </a:t>
            </a:r>
            <a:r>
              <a:rPr lang="en-US" altLang="ko-KR" b="0" i="0" dirty="0">
                <a:solidFill>
                  <a:srgbClr val="000000"/>
                </a:solidFill>
                <a:effectLst/>
                <a:latin typeface="+mn-ea"/>
              </a:rPr>
              <a:t>'11</a:t>
            </a:r>
            <a:r>
              <a:rPr lang="ko-KR" altLang="en-US" b="0" i="0" dirty="0">
                <a:solidFill>
                  <a:srgbClr val="000000"/>
                </a:solidFill>
                <a:effectLst/>
                <a:latin typeface="+mn-ea"/>
              </a:rPr>
              <a:t>년 리눅스 재단에서 개발해 ’</a:t>
            </a:r>
            <a:r>
              <a:rPr lang="en-US" altLang="ko-KR" b="0" i="0" dirty="0">
                <a:solidFill>
                  <a:srgbClr val="000000"/>
                </a:solidFill>
                <a:effectLst/>
                <a:latin typeface="+mn-ea"/>
              </a:rPr>
              <a:t>21</a:t>
            </a:r>
            <a:r>
              <a:rPr lang="ko-KR" altLang="en-US" b="0" i="0" dirty="0">
                <a:solidFill>
                  <a:srgbClr val="000000"/>
                </a:solidFill>
                <a:effectLst/>
                <a:latin typeface="+mn-ea"/>
              </a:rPr>
              <a:t>년 국제표준</a:t>
            </a:r>
            <a:r>
              <a:rPr lang="en-US" altLang="ko-KR" b="0" i="0" dirty="0">
                <a:solidFill>
                  <a:srgbClr val="000000"/>
                </a:solidFill>
                <a:effectLst/>
                <a:latin typeface="+mn-ea"/>
              </a:rPr>
              <a:t>(ISO/IEC 5962/2021)</a:t>
            </a:r>
            <a:r>
              <a:rPr lang="ko-KR" altLang="en-US" b="0" i="0" dirty="0">
                <a:solidFill>
                  <a:srgbClr val="000000"/>
                </a:solidFill>
                <a:effectLst/>
                <a:latin typeface="+mn-ea"/>
              </a:rPr>
              <a:t>으로 등록</a:t>
            </a:r>
            <a:endParaRPr lang="en-US" altLang="ko-KR" b="0" i="0" dirty="0">
              <a:solidFill>
                <a:srgbClr val="000000"/>
              </a:solidFill>
              <a:effectLst/>
              <a:latin typeface="+mn-ea"/>
            </a:endParaRPr>
          </a:p>
          <a:p>
            <a:pPr algn="l">
              <a:lnSpc>
                <a:spcPct val="150000"/>
              </a:lnSpc>
            </a:pPr>
            <a:r>
              <a:rPr lang="en-US" altLang="ko-KR" dirty="0">
                <a:solidFill>
                  <a:srgbClr val="000000"/>
                </a:solidFill>
                <a:latin typeface="+mn-ea"/>
              </a:rPr>
              <a:t>-</a:t>
            </a:r>
            <a:r>
              <a:rPr lang="ko-KR" altLang="en-US" b="0" i="0" dirty="0">
                <a:solidFill>
                  <a:srgbClr val="000000"/>
                </a:solidFill>
                <a:effectLst/>
                <a:latin typeface="+mn-ea"/>
              </a:rPr>
              <a:t>오픈소스 라이선스 관리와 </a:t>
            </a:r>
            <a:r>
              <a:rPr lang="en-US" altLang="ko-KR" b="0" i="0" dirty="0">
                <a:solidFill>
                  <a:srgbClr val="000000"/>
                </a:solidFill>
                <a:effectLst/>
                <a:latin typeface="+mn-ea"/>
              </a:rPr>
              <a:t>SBOM </a:t>
            </a:r>
            <a:r>
              <a:rPr lang="ko-KR" altLang="en-US" b="0" i="0" dirty="0">
                <a:solidFill>
                  <a:srgbClr val="000000"/>
                </a:solidFill>
                <a:effectLst/>
                <a:latin typeface="+mn-ea"/>
              </a:rPr>
              <a:t>활용에 용이하며 </a:t>
            </a:r>
            <a:r>
              <a:rPr lang="en-US" altLang="ko-KR" b="0" i="0" dirty="0">
                <a:solidFill>
                  <a:srgbClr val="000000"/>
                </a:solidFill>
                <a:effectLst/>
                <a:latin typeface="+mn-ea"/>
              </a:rPr>
              <a:t>SW </a:t>
            </a:r>
            <a:r>
              <a:rPr lang="ko-KR" altLang="en-US" b="0" i="0" dirty="0">
                <a:solidFill>
                  <a:srgbClr val="000000"/>
                </a:solidFill>
                <a:effectLst/>
                <a:latin typeface="+mn-ea"/>
              </a:rPr>
              <a:t>패키지와 관련된 구성요소</a:t>
            </a:r>
            <a:r>
              <a:rPr lang="en-US" altLang="ko-KR" b="0" i="0" dirty="0">
                <a:solidFill>
                  <a:srgbClr val="000000"/>
                </a:solidFill>
                <a:effectLst/>
                <a:latin typeface="+mn-ea"/>
              </a:rPr>
              <a:t>, </a:t>
            </a:r>
            <a:r>
              <a:rPr lang="ko-KR" altLang="en-US" b="0" i="0" dirty="0">
                <a:solidFill>
                  <a:srgbClr val="000000"/>
                </a:solidFill>
                <a:effectLst/>
                <a:latin typeface="+mn-ea"/>
              </a:rPr>
              <a:t>라이선스</a:t>
            </a:r>
            <a:r>
              <a:rPr lang="en-US" altLang="ko-KR" b="0" i="0" dirty="0">
                <a:solidFill>
                  <a:srgbClr val="000000"/>
                </a:solidFill>
                <a:effectLst/>
                <a:latin typeface="+mn-ea"/>
              </a:rPr>
              <a:t>, </a:t>
            </a:r>
            <a:r>
              <a:rPr lang="ko-KR" altLang="en-US" b="0" i="0" dirty="0">
                <a:solidFill>
                  <a:srgbClr val="000000"/>
                </a:solidFill>
                <a:effectLst/>
                <a:latin typeface="+mn-ea"/>
              </a:rPr>
              <a:t>저작권 및 보안 정보를 전달 가능</a:t>
            </a:r>
            <a:endParaRPr lang="en-US" altLang="ko-KR" b="0" i="0" dirty="0">
              <a:solidFill>
                <a:srgbClr val="000000"/>
              </a:solidFill>
              <a:effectLst/>
              <a:latin typeface="+mn-ea"/>
            </a:endParaRPr>
          </a:p>
          <a:p>
            <a:pPr algn="l">
              <a:lnSpc>
                <a:spcPct val="150000"/>
              </a:lnSpc>
            </a:pPr>
            <a:r>
              <a:rPr lang="en-US" altLang="ko-KR" dirty="0">
                <a:solidFill>
                  <a:srgbClr val="000000"/>
                </a:solidFill>
                <a:latin typeface="+mn-ea"/>
              </a:rPr>
              <a:t>- </a:t>
            </a:r>
            <a:r>
              <a:rPr lang="en-US" altLang="ko-KR" b="0" i="0" dirty="0">
                <a:solidFill>
                  <a:srgbClr val="000000"/>
                </a:solidFill>
                <a:effectLst/>
                <a:latin typeface="+mn-ea"/>
              </a:rPr>
              <a:t>SPDX SBOM </a:t>
            </a:r>
            <a:r>
              <a:rPr lang="ko-KR" altLang="en-US" b="0" i="0" dirty="0">
                <a:solidFill>
                  <a:srgbClr val="000000"/>
                </a:solidFill>
                <a:effectLst/>
                <a:latin typeface="+mn-ea"/>
              </a:rPr>
              <a:t>자동 생성 도구를 제공하며 </a:t>
            </a:r>
            <a:r>
              <a:rPr lang="en-US" altLang="ko-KR" b="0" i="0" dirty="0">
                <a:solidFill>
                  <a:srgbClr val="000000"/>
                </a:solidFill>
                <a:effectLst/>
                <a:latin typeface="+mn-ea"/>
              </a:rPr>
              <a:t>Dotnet(.NET), Maven(Java), PIP(Python) </a:t>
            </a:r>
            <a:r>
              <a:rPr lang="ko-KR" altLang="en-US" b="0" i="0" dirty="0">
                <a:solidFill>
                  <a:srgbClr val="000000"/>
                </a:solidFill>
                <a:effectLst/>
                <a:latin typeface="+mn-ea"/>
              </a:rPr>
              <a:t>등의 패키지 매니저를 지원하여 </a:t>
            </a:r>
            <a:r>
              <a:rPr lang="en-US" altLang="ko-KR" b="0" i="0" dirty="0">
                <a:solidFill>
                  <a:srgbClr val="000000"/>
                </a:solidFill>
                <a:effectLst/>
                <a:latin typeface="+mn-ea"/>
              </a:rPr>
              <a:t>SW</a:t>
            </a:r>
            <a:r>
              <a:rPr lang="ko-KR" altLang="en-US" b="0" i="0" dirty="0">
                <a:solidFill>
                  <a:srgbClr val="000000"/>
                </a:solidFill>
                <a:effectLst/>
                <a:latin typeface="+mn-ea"/>
              </a:rPr>
              <a:t>가 어떤 하위 패키지를 포함하고 있는지 정보를 추출하고 이를 </a:t>
            </a:r>
            <a:r>
              <a:rPr lang="en-US" altLang="ko-KR" b="0" i="0" dirty="0">
                <a:solidFill>
                  <a:srgbClr val="000000"/>
                </a:solidFill>
                <a:effectLst/>
                <a:latin typeface="+mn-ea"/>
              </a:rPr>
              <a:t>SBOM</a:t>
            </a:r>
            <a:r>
              <a:rPr lang="ko-KR" altLang="en-US" b="0" i="0" dirty="0">
                <a:solidFill>
                  <a:srgbClr val="000000"/>
                </a:solidFill>
                <a:effectLst/>
                <a:latin typeface="+mn-ea"/>
              </a:rPr>
              <a:t>으로 생성</a:t>
            </a:r>
            <a:endParaRPr lang="en-US" altLang="ko-KR" b="0" i="0" dirty="0">
              <a:solidFill>
                <a:srgbClr val="000000"/>
              </a:solidFill>
              <a:effectLst/>
              <a:latin typeface="+mn-ea"/>
            </a:endParaRPr>
          </a:p>
        </p:txBody>
      </p:sp>
    </p:spTree>
    <p:extLst>
      <p:ext uri="{BB962C8B-B14F-4D97-AF65-F5344CB8AC3E}">
        <p14:creationId xmlns:p14="http://schemas.microsoft.com/office/powerpoint/2010/main" val="70141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80131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b="1" dirty="0">
              <a:latin typeface="+mn-ea"/>
            </a:endParaRPr>
          </a:p>
          <a:p>
            <a:pPr>
              <a:lnSpc>
                <a:spcPct val="150000"/>
              </a:lnSpc>
              <a:spcBef>
                <a:spcPts val="600"/>
              </a:spcBef>
              <a:spcAft>
                <a:spcPts val="600"/>
              </a:spcAft>
            </a:pPr>
            <a:r>
              <a:rPr lang="en-US" altLang="ko-KR" b="1" dirty="0">
                <a:latin typeface="+mn-ea"/>
              </a:rPr>
              <a:t>- National Telecommunications and Information Administration (NTIA) </a:t>
            </a:r>
            <a:r>
              <a:rPr lang="ko-KR" altLang="en-US" b="1" dirty="0">
                <a:latin typeface="+mn-ea"/>
              </a:rPr>
              <a:t>에서는 오픈소스 소프트웨어나 상용 소프트웨어로 구분하지 않고 모든 공급되는 소프트웨어를 대상으로 광범위하게 적용할 수 있는 </a:t>
            </a:r>
            <a:r>
              <a:rPr lang="en-US" altLang="ko-KR" b="1" dirty="0">
                <a:latin typeface="+mn-ea"/>
              </a:rPr>
              <a:t>SBOM </a:t>
            </a:r>
            <a:r>
              <a:rPr lang="ko-KR" altLang="en-US" b="1" dirty="0">
                <a:latin typeface="+mn-ea"/>
              </a:rPr>
              <a:t>적용을 위해 산업계의 여러 기업과 커뮤니티에 의견을 청취하고 이를 토대로 </a:t>
            </a:r>
            <a:r>
              <a:rPr lang="en-US" altLang="ko-KR" b="1" dirty="0">
                <a:latin typeface="+mn-ea"/>
              </a:rPr>
              <a:t>SBOM</a:t>
            </a:r>
            <a:r>
              <a:rPr lang="ko-KR" altLang="en-US" b="1" dirty="0">
                <a:latin typeface="+mn-ea"/>
              </a:rPr>
              <a:t>의 이해를 돕는 자료와 적용방법에 대하여 다양한 문서를 배포</a:t>
            </a:r>
            <a:r>
              <a:rPr lang="en-US" altLang="ko-KR" b="1" dirty="0">
                <a:latin typeface="+mn-ea"/>
              </a:rPr>
              <a:t>.</a:t>
            </a:r>
          </a:p>
          <a:p>
            <a:pPr>
              <a:spcBef>
                <a:spcPts val="600"/>
              </a:spcBef>
              <a:spcAft>
                <a:spcPts val="600"/>
              </a:spcAft>
            </a:pPr>
            <a:r>
              <a:rPr lang="en-US" altLang="ko-KR" dirty="0">
                <a:latin typeface="+mn-ea"/>
              </a:rPr>
              <a:t>- SBOM at a Glance (2021)</a:t>
            </a:r>
          </a:p>
          <a:p>
            <a:pPr>
              <a:spcBef>
                <a:spcPts val="600"/>
              </a:spcBef>
              <a:spcAft>
                <a:spcPts val="600"/>
              </a:spcAft>
            </a:pPr>
            <a:r>
              <a:rPr lang="en-US" altLang="ko-KR" dirty="0">
                <a:latin typeface="+mn-ea"/>
              </a:rPr>
              <a:t>- SBOM FAQ (2021)</a:t>
            </a:r>
          </a:p>
          <a:p>
            <a:pPr>
              <a:spcBef>
                <a:spcPts val="600"/>
              </a:spcBef>
              <a:spcAft>
                <a:spcPts val="600"/>
              </a:spcAft>
            </a:pPr>
            <a:r>
              <a:rPr lang="en-US" altLang="ko-KR" dirty="0">
                <a:latin typeface="+mn-ea"/>
              </a:rPr>
              <a:t>- Framing Software Component Transparency: Establishing a Common Software Bill of Materials (SBOM)      (2021)</a:t>
            </a:r>
          </a:p>
          <a:p>
            <a:pPr>
              <a:spcBef>
                <a:spcPts val="600"/>
              </a:spcBef>
              <a:spcAft>
                <a:spcPts val="600"/>
              </a:spcAft>
            </a:pPr>
            <a:r>
              <a:rPr lang="en-US" altLang="ko-KR" dirty="0">
                <a:latin typeface="+mn-ea"/>
              </a:rPr>
              <a:t>- SBOM Options and Decision Points (2021)</a:t>
            </a:r>
          </a:p>
          <a:p>
            <a:pPr>
              <a:spcBef>
                <a:spcPts val="600"/>
              </a:spcBef>
              <a:spcAft>
                <a:spcPts val="600"/>
              </a:spcAft>
            </a:pPr>
            <a:r>
              <a:rPr lang="en-US" altLang="ko-KR" dirty="0">
                <a:latin typeface="+mn-ea"/>
              </a:rPr>
              <a:t>- Use Cases: Roles and Benefits for SBOM Across the Supply Chain (2019)</a:t>
            </a:r>
          </a:p>
        </p:txBody>
      </p:sp>
    </p:spTree>
    <p:extLst>
      <p:ext uri="{BB962C8B-B14F-4D97-AF65-F5344CB8AC3E}">
        <p14:creationId xmlns:p14="http://schemas.microsoft.com/office/powerpoint/2010/main" val="424784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862870"/>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b="1" dirty="0">
              <a:latin typeface="+mn-ea"/>
            </a:endParaRPr>
          </a:p>
          <a:p>
            <a:pPr>
              <a:lnSpc>
                <a:spcPct val="150000"/>
              </a:lnSpc>
              <a:spcBef>
                <a:spcPts val="600"/>
              </a:spcBef>
              <a:spcAft>
                <a:spcPts val="600"/>
              </a:spcAft>
            </a:pPr>
            <a:r>
              <a:rPr lang="en-US" altLang="ko-KR" sz="2000" b="0" i="0" dirty="0">
                <a:solidFill>
                  <a:srgbClr val="000000"/>
                </a:solidFill>
                <a:effectLst/>
                <a:latin typeface="Ubuntu Condensed" panose="020B0506030602030204" pitchFamily="34" charset="0"/>
              </a:rPr>
              <a:t>NTIA(National Telecommunications and Information Administration ) </a:t>
            </a:r>
            <a:r>
              <a:rPr lang="ko-KR" altLang="en-US" sz="2000" b="0" i="0" dirty="0">
                <a:solidFill>
                  <a:srgbClr val="000000"/>
                </a:solidFill>
                <a:effectLst/>
                <a:latin typeface="Ubuntu Condensed" panose="020B0506030602030204" pitchFamily="34" charset="0"/>
              </a:rPr>
              <a:t>에서 발표한 </a:t>
            </a:r>
            <a:r>
              <a:rPr lang="en-US" altLang="ko-KR" sz="2000" b="0" i="0" dirty="0">
                <a:solidFill>
                  <a:srgbClr val="000000"/>
                </a:solidFill>
                <a:effectLst/>
                <a:latin typeface="Ubuntu Condensed" panose="020B0506030602030204" pitchFamily="34" charset="0"/>
              </a:rPr>
              <a:t>SBOM</a:t>
            </a:r>
            <a:r>
              <a:rPr lang="ko-KR" altLang="en-US" sz="2000" b="0" i="0" dirty="0">
                <a:solidFill>
                  <a:srgbClr val="000000"/>
                </a:solidFill>
                <a:effectLst/>
                <a:latin typeface="Ubuntu Condensed" panose="020B0506030602030204" pitchFamily="34" charset="0"/>
              </a:rPr>
              <a:t>의 필수 구성요소는 다음과 같이 구성</a:t>
            </a:r>
            <a:endParaRPr lang="en-US" altLang="ko-KR" sz="2000" b="0" i="0" dirty="0">
              <a:solidFill>
                <a:srgbClr val="000000"/>
              </a:solidFill>
              <a:effectLst/>
              <a:latin typeface="Ubuntu Condensed" panose="020B0506030602030204" pitchFamily="34" charset="0"/>
            </a:endParaRPr>
          </a:p>
          <a:p>
            <a:pPr marL="342900" indent="-342900">
              <a:spcBef>
                <a:spcPts val="600"/>
              </a:spcBef>
              <a:spcAft>
                <a:spcPts val="600"/>
              </a:spcAft>
              <a:buFont typeface="Arial" panose="020B0604020202020204" pitchFamily="34" charset="0"/>
              <a:buChar char="•"/>
            </a:pPr>
            <a:r>
              <a:rPr lang="en-US" altLang="ko-KR" sz="2000" dirty="0">
                <a:latin typeface="+mn-ea"/>
              </a:rPr>
              <a:t>Supplier name</a:t>
            </a:r>
          </a:p>
          <a:p>
            <a:pPr marL="342900" indent="-342900">
              <a:spcBef>
                <a:spcPts val="600"/>
              </a:spcBef>
              <a:spcAft>
                <a:spcPts val="600"/>
              </a:spcAft>
              <a:buFont typeface="Arial" panose="020B0604020202020204" pitchFamily="34" charset="0"/>
              <a:buChar char="•"/>
            </a:pPr>
            <a:r>
              <a:rPr lang="en-US" altLang="ko-KR" sz="2000" dirty="0">
                <a:latin typeface="+mn-ea"/>
              </a:rPr>
              <a:t>Component name</a:t>
            </a:r>
          </a:p>
          <a:p>
            <a:pPr marL="342900" indent="-342900">
              <a:spcBef>
                <a:spcPts val="600"/>
              </a:spcBef>
              <a:spcAft>
                <a:spcPts val="600"/>
              </a:spcAft>
              <a:buFont typeface="Arial" panose="020B0604020202020204" pitchFamily="34" charset="0"/>
              <a:buChar char="•"/>
            </a:pPr>
            <a:r>
              <a:rPr lang="en-US" altLang="ko-KR" sz="2000" dirty="0">
                <a:latin typeface="+mn-ea"/>
              </a:rPr>
              <a:t>Version of the component</a:t>
            </a:r>
          </a:p>
          <a:p>
            <a:pPr marL="342900" indent="-342900">
              <a:spcBef>
                <a:spcPts val="600"/>
              </a:spcBef>
              <a:spcAft>
                <a:spcPts val="600"/>
              </a:spcAft>
              <a:buFont typeface="Arial" panose="020B0604020202020204" pitchFamily="34" charset="0"/>
              <a:buChar char="•"/>
            </a:pPr>
            <a:r>
              <a:rPr lang="en-US" altLang="ko-KR" sz="2000" dirty="0">
                <a:latin typeface="+mn-ea"/>
              </a:rPr>
              <a:t>Cryptograph hash of the component</a:t>
            </a:r>
          </a:p>
          <a:p>
            <a:pPr marL="342900" indent="-342900">
              <a:spcBef>
                <a:spcPts val="600"/>
              </a:spcBef>
              <a:spcAft>
                <a:spcPts val="600"/>
              </a:spcAft>
              <a:buFont typeface="Arial" panose="020B0604020202020204" pitchFamily="34" charset="0"/>
              <a:buChar char="•"/>
            </a:pPr>
            <a:r>
              <a:rPr lang="en-US" altLang="ko-KR" sz="2000" dirty="0">
                <a:latin typeface="+mn-ea"/>
              </a:rPr>
              <a:t>Any other unique identifier</a:t>
            </a:r>
          </a:p>
          <a:p>
            <a:pPr marL="342900" indent="-342900">
              <a:spcBef>
                <a:spcPts val="600"/>
              </a:spcBef>
              <a:spcAft>
                <a:spcPts val="600"/>
              </a:spcAft>
              <a:buFont typeface="Arial" panose="020B0604020202020204" pitchFamily="34" charset="0"/>
              <a:buChar char="•"/>
            </a:pPr>
            <a:r>
              <a:rPr lang="en-US" altLang="ko-KR" sz="2000" dirty="0">
                <a:latin typeface="+mn-ea"/>
              </a:rPr>
              <a:t>Dependency relationship</a:t>
            </a:r>
          </a:p>
          <a:p>
            <a:pPr marL="342900" indent="-342900">
              <a:spcBef>
                <a:spcPts val="600"/>
              </a:spcBef>
              <a:spcAft>
                <a:spcPts val="600"/>
              </a:spcAft>
              <a:buFont typeface="Arial" panose="020B0604020202020204" pitchFamily="34" charset="0"/>
              <a:buChar char="•"/>
            </a:pPr>
            <a:r>
              <a:rPr lang="en-US" altLang="ko-KR" sz="2000" dirty="0">
                <a:latin typeface="+mn-ea"/>
              </a:rPr>
              <a:t>Author of the SBOM data</a:t>
            </a:r>
          </a:p>
        </p:txBody>
      </p:sp>
    </p:spTree>
    <p:extLst>
      <p:ext uri="{BB962C8B-B14F-4D97-AF65-F5344CB8AC3E}">
        <p14:creationId xmlns:p14="http://schemas.microsoft.com/office/powerpoint/2010/main" val="103275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1110047"/>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a:t>
            </a:r>
            <a:r>
              <a:rPr lang="ko-KR" altLang="en-US" sz="2000" b="1" dirty="0">
                <a:latin typeface="+mn-ea"/>
              </a:rPr>
              <a:t> 데이터 형식</a:t>
            </a:r>
            <a:endParaRPr lang="en-US" altLang="ko-KR" sz="2000" b="1" dirty="0">
              <a:latin typeface="+mn-ea"/>
            </a:endParaRPr>
          </a:p>
          <a:p>
            <a:pPr>
              <a:lnSpc>
                <a:spcPct val="150000"/>
              </a:lnSpc>
              <a:spcBef>
                <a:spcPts val="600"/>
              </a:spcBef>
              <a:spcAft>
                <a:spcPts val="600"/>
              </a:spcAft>
            </a:pPr>
            <a:endParaRPr lang="en-US" altLang="ko-KR" sz="2000" dirty="0">
              <a:latin typeface="+mn-ea"/>
            </a:endParaRPr>
          </a:p>
        </p:txBody>
      </p:sp>
      <p:pic>
        <p:nvPicPr>
          <p:cNvPr id="1026" name="Picture 2">
            <a:extLst>
              <a:ext uri="{FF2B5EF4-FFF2-40B4-BE49-F238E27FC236}">
                <a16:creationId xmlns:a16="http://schemas.microsoft.com/office/drawing/2014/main" id="{A8FCB601-08FB-C32D-6393-80A2435BD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06" y="1630052"/>
            <a:ext cx="10624568" cy="477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dirty="0">
              <a:latin typeface="+mn-ea"/>
            </a:endParaRPr>
          </a:p>
        </p:txBody>
      </p:sp>
      <p:pic>
        <p:nvPicPr>
          <p:cNvPr id="2050" name="Picture 2" descr="Baseline Software Component Information, Supplier Name, Component Name, Unique Identifier, Version String, Component Hash, Relationship, Author Name, Licenses, Vulnerabilities, Carols Compression Engine v3.1 include in Bob's Browser v2.2 include in Acme Application v1.1 include in Bingo Buffer v2.2">
            <a:extLst>
              <a:ext uri="{FF2B5EF4-FFF2-40B4-BE49-F238E27FC236}">
                <a16:creationId xmlns:a16="http://schemas.microsoft.com/office/drawing/2014/main" id="{460058F6-3BC0-7D92-E6D1-0C04ED64F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123" y="1630052"/>
            <a:ext cx="1019458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79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1846659"/>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b="1" dirty="0">
              <a:latin typeface="+mn-ea"/>
            </a:endParaRPr>
          </a:p>
          <a:p>
            <a:pPr>
              <a:spcBef>
                <a:spcPts val="600"/>
              </a:spcBef>
              <a:spcAft>
                <a:spcPts val="600"/>
              </a:spcAft>
            </a:pPr>
            <a:r>
              <a:rPr lang="en-US" altLang="ko-KR" dirty="0">
                <a:latin typeface="+mn-ea"/>
              </a:rPr>
              <a:t>1)</a:t>
            </a:r>
            <a:r>
              <a:rPr lang="ko-KR" altLang="en-US" dirty="0">
                <a:latin typeface="+mn-ea"/>
              </a:rPr>
              <a:t>데이터 필드</a:t>
            </a:r>
          </a:p>
          <a:p>
            <a:pPr>
              <a:spcBef>
                <a:spcPts val="600"/>
              </a:spcBef>
              <a:spcAft>
                <a:spcPts val="600"/>
              </a:spcAft>
            </a:pPr>
            <a:r>
              <a:rPr lang="en-US" altLang="ko-KR" dirty="0">
                <a:latin typeface="+mn-ea"/>
              </a:rPr>
              <a:t>- SBOM </a:t>
            </a:r>
            <a:r>
              <a:rPr lang="ko-KR" altLang="en-US" dirty="0">
                <a:latin typeface="+mn-ea"/>
              </a:rPr>
              <a:t>핵심은 </a:t>
            </a:r>
            <a:r>
              <a:rPr lang="en-US" altLang="ko-KR" dirty="0">
                <a:latin typeface="+mn-ea"/>
              </a:rPr>
              <a:t>SW</a:t>
            </a:r>
            <a:r>
              <a:rPr lang="ko-KR" altLang="en-US" dirty="0">
                <a:latin typeface="+mn-ea"/>
              </a:rPr>
              <a:t>를 구성하는 컴포넌트를 이해하는 데 사용되는 정보 식별 및 제공하는 일관된 통일 </a:t>
            </a:r>
            <a:endParaRPr lang="en-US" altLang="ko-KR" dirty="0">
              <a:latin typeface="+mn-ea"/>
            </a:endParaRPr>
          </a:p>
          <a:p>
            <a:pPr>
              <a:spcBef>
                <a:spcPts val="600"/>
              </a:spcBef>
              <a:spcAft>
                <a:spcPts val="600"/>
              </a:spcAft>
            </a:pPr>
            <a:r>
              <a:rPr lang="ko-KR" altLang="en-US" dirty="0">
                <a:latin typeface="+mn-ea"/>
              </a:rPr>
              <a:t>표현으로</a:t>
            </a:r>
            <a:r>
              <a:rPr lang="en-US" altLang="ko-KR" dirty="0">
                <a:latin typeface="+mn-ea"/>
              </a:rPr>
              <a:t>, </a:t>
            </a:r>
            <a:r>
              <a:rPr lang="ko-KR" altLang="en-US" dirty="0">
                <a:latin typeface="+mn-ea"/>
              </a:rPr>
              <a:t>표 </a:t>
            </a:r>
            <a:r>
              <a:rPr lang="en-US" altLang="ko-KR" dirty="0">
                <a:latin typeface="+mn-ea"/>
              </a:rPr>
              <a:t>7</a:t>
            </a:r>
            <a:r>
              <a:rPr lang="ko-KR" altLang="en-US" dirty="0">
                <a:latin typeface="+mn-ea"/>
              </a:rPr>
              <a:t>과 같은 데이터 필드에는 추적 및 유지 관리해야 하는 각 컴포넌트에 대한 기준 정보를 포함</a:t>
            </a:r>
            <a:endParaRPr lang="en-US" altLang="ko-KR" dirty="0">
              <a:latin typeface="+mn-ea"/>
            </a:endParaRPr>
          </a:p>
        </p:txBody>
      </p:sp>
      <p:graphicFrame>
        <p:nvGraphicFramePr>
          <p:cNvPr id="4" name="표 3">
            <a:extLst>
              <a:ext uri="{FF2B5EF4-FFF2-40B4-BE49-F238E27FC236}">
                <a16:creationId xmlns:a16="http://schemas.microsoft.com/office/drawing/2014/main" id="{B4A58EF8-0E79-D156-A536-69569E426E3C}"/>
              </a:ext>
            </a:extLst>
          </p:cNvPr>
          <p:cNvGraphicFramePr>
            <a:graphicFrameLocks noGrp="1"/>
          </p:cNvGraphicFramePr>
          <p:nvPr>
            <p:extLst>
              <p:ext uri="{D42A27DB-BD31-4B8C-83A1-F6EECF244321}">
                <p14:modId xmlns:p14="http://schemas.microsoft.com/office/powerpoint/2010/main" val="579965955"/>
              </p:ext>
            </p:extLst>
          </p:nvPr>
        </p:nvGraphicFramePr>
        <p:xfrm>
          <a:off x="993912" y="2921688"/>
          <a:ext cx="10504181" cy="3505200"/>
        </p:xfrm>
        <a:graphic>
          <a:graphicData uri="http://schemas.openxmlformats.org/drawingml/2006/table">
            <a:tbl>
              <a:tblPr firstRow="1" bandRow="1">
                <a:tableStyleId>{5940675A-B579-460E-94D1-54222C63F5DA}</a:tableStyleId>
              </a:tblPr>
              <a:tblGrid>
                <a:gridCol w="2597427">
                  <a:extLst>
                    <a:ext uri="{9D8B030D-6E8A-4147-A177-3AD203B41FA5}">
                      <a16:colId xmlns:a16="http://schemas.microsoft.com/office/drawing/2014/main" val="2783674838"/>
                    </a:ext>
                  </a:extLst>
                </a:gridCol>
                <a:gridCol w="7906754">
                  <a:extLst>
                    <a:ext uri="{9D8B030D-6E8A-4147-A177-3AD203B41FA5}">
                      <a16:colId xmlns:a16="http://schemas.microsoft.com/office/drawing/2014/main" val="1166716584"/>
                    </a:ext>
                  </a:extLst>
                </a:gridCol>
              </a:tblGrid>
              <a:tr h="370840">
                <a:tc>
                  <a:txBody>
                    <a:bodyPr/>
                    <a:lstStyle/>
                    <a:p>
                      <a:pPr latinLnBrk="1"/>
                      <a:r>
                        <a:rPr lang="ko-KR" altLang="en-US" dirty="0"/>
                        <a:t>데이터 필드</a:t>
                      </a:r>
                    </a:p>
                  </a:txBody>
                  <a:tcPr/>
                </a:tc>
                <a:tc>
                  <a:txBody>
                    <a:bodyPr/>
                    <a:lstStyle/>
                    <a:p>
                      <a:pPr latinLnBrk="1"/>
                      <a:r>
                        <a:rPr lang="ko-KR" altLang="en-US" dirty="0"/>
                        <a:t>설명</a:t>
                      </a:r>
                    </a:p>
                  </a:txBody>
                  <a:tcPr/>
                </a:tc>
                <a:extLst>
                  <a:ext uri="{0D108BD9-81ED-4DB2-BD59-A6C34878D82A}">
                    <a16:rowId xmlns:a16="http://schemas.microsoft.com/office/drawing/2014/main" val="2258888339"/>
                  </a:ext>
                </a:extLst>
              </a:tr>
              <a:tr h="370840">
                <a:tc>
                  <a:txBody>
                    <a:bodyPr/>
                    <a:lstStyle/>
                    <a:p>
                      <a:pPr latinLnBrk="1"/>
                      <a:r>
                        <a:rPr lang="ko-KR" altLang="en-US" dirty="0"/>
                        <a:t>공급업체 이름</a:t>
                      </a:r>
                    </a:p>
                  </a:txBody>
                  <a:tcPr/>
                </a:tc>
                <a:tc>
                  <a:txBody>
                    <a:bodyPr/>
                    <a:lstStyle/>
                    <a:p>
                      <a:pPr latinLnBrk="1"/>
                      <a:r>
                        <a:rPr lang="ko-KR" altLang="en-US" dirty="0"/>
                        <a:t>컴포넌트를 생성</a:t>
                      </a:r>
                      <a:r>
                        <a:rPr lang="en-US" altLang="ko-KR" dirty="0"/>
                        <a:t>, </a:t>
                      </a:r>
                      <a:r>
                        <a:rPr lang="ko-KR" altLang="en-US" dirty="0"/>
                        <a:t>정의 및 식별하는 </a:t>
                      </a:r>
                      <a:r>
                        <a:rPr lang="ko-KR" altLang="en-US" dirty="0" err="1"/>
                        <a:t>엔터티</a:t>
                      </a:r>
                      <a:r>
                        <a:rPr lang="ko-KR" altLang="en-US" dirty="0"/>
                        <a:t> 이름</a:t>
                      </a:r>
                    </a:p>
                  </a:txBody>
                  <a:tcPr/>
                </a:tc>
                <a:extLst>
                  <a:ext uri="{0D108BD9-81ED-4DB2-BD59-A6C34878D82A}">
                    <a16:rowId xmlns:a16="http://schemas.microsoft.com/office/drawing/2014/main" val="3670403719"/>
                  </a:ext>
                </a:extLst>
              </a:tr>
              <a:tr h="370840">
                <a:tc>
                  <a:txBody>
                    <a:bodyPr/>
                    <a:lstStyle/>
                    <a:p>
                      <a:pPr latinLnBrk="1"/>
                      <a:r>
                        <a:rPr lang="ko-KR" altLang="en-US" dirty="0"/>
                        <a:t>컴포넌트 이름</a:t>
                      </a:r>
                    </a:p>
                  </a:txBody>
                  <a:tcPr/>
                </a:tc>
                <a:tc>
                  <a:txBody>
                    <a:bodyPr/>
                    <a:lstStyle/>
                    <a:p>
                      <a:pPr latinLnBrk="1"/>
                      <a:r>
                        <a:rPr lang="ko-KR" altLang="en-US" dirty="0"/>
                        <a:t>원래 공급업체가 정의한 </a:t>
                      </a:r>
                      <a:r>
                        <a:rPr lang="en-US" altLang="ko-KR" dirty="0"/>
                        <a:t>SW </a:t>
                      </a:r>
                      <a:r>
                        <a:rPr lang="ko-KR" altLang="en-US" dirty="0"/>
                        <a:t>단위에 할당된 지정 이름</a:t>
                      </a:r>
                    </a:p>
                  </a:txBody>
                  <a:tcPr/>
                </a:tc>
                <a:extLst>
                  <a:ext uri="{0D108BD9-81ED-4DB2-BD59-A6C34878D82A}">
                    <a16:rowId xmlns:a16="http://schemas.microsoft.com/office/drawing/2014/main" val="2484699480"/>
                  </a:ext>
                </a:extLst>
              </a:tr>
              <a:tr h="370840">
                <a:tc>
                  <a:txBody>
                    <a:bodyPr/>
                    <a:lstStyle/>
                    <a:p>
                      <a:pPr latinLnBrk="1"/>
                      <a:r>
                        <a:rPr lang="ko-KR" altLang="en-US" dirty="0"/>
                        <a:t>컴포넌트 버전</a:t>
                      </a:r>
                    </a:p>
                  </a:txBody>
                  <a:tcPr/>
                </a:tc>
                <a:tc>
                  <a:txBody>
                    <a:bodyPr/>
                    <a:lstStyle/>
                    <a:p>
                      <a:pPr latinLnBrk="1"/>
                      <a:r>
                        <a:rPr lang="ko-KR" altLang="en-US" dirty="0"/>
                        <a:t>공급업체가 이전에 식별된 버전에서 </a:t>
                      </a:r>
                      <a:r>
                        <a:rPr lang="en-US" altLang="ko-KR" dirty="0"/>
                        <a:t>SW</a:t>
                      </a:r>
                      <a:r>
                        <a:rPr lang="ko-KR" altLang="en-US" dirty="0"/>
                        <a:t>의 변경 사항을 지정하는 데 사용하는 식별</a:t>
                      </a:r>
                    </a:p>
                  </a:txBody>
                  <a:tcPr/>
                </a:tc>
                <a:extLst>
                  <a:ext uri="{0D108BD9-81ED-4DB2-BD59-A6C34878D82A}">
                    <a16:rowId xmlns:a16="http://schemas.microsoft.com/office/drawing/2014/main" val="3172907294"/>
                  </a:ext>
                </a:extLst>
              </a:tr>
              <a:tr h="370840">
                <a:tc>
                  <a:txBody>
                    <a:bodyPr/>
                    <a:lstStyle/>
                    <a:p>
                      <a:pPr latinLnBrk="1"/>
                      <a:r>
                        <a:rPr lang="ko-KR" altLang="en-US" dirty="0"/>
                        <a:t>다른 고유 식별자</a:t>
                      </a:r>
                    </a:p>
                  </a:txBody>
                  <a:tcPr/>
                </a:tc>
                <a:tc>
                  <a:txBody>
                    <a:bodyPr/>
                    <a:lstStyle/>
                    <a:p>
                      <a:pPr latinLnBrk="1"/>
                      <a:r>
                        <a:rPr lang="ko-KR" altLang="en-US" dirty="0"/>
                        <a:t>컴포넌트를 식별하는 데 사용되거나 관련 데이터베이스의 검색 키 역할을 하는 기타 식별자</a:t>
                      </a:r>
                    </a:p>
                  </a:txBody>
                  <a:tcPr/>
                </a:tc>
                <a:extLst>
                  <a:ext uri="{0D108BD9-81ED-4DB2-BD59-A6C34878D82A}">
                    <a16:rowId xmlns:a16="http://schemas.microsoft.com/office/drawing/2014/main" val="2664327808"/>
                  </a:ext>
                </a:extLst>
              </a:tr>
              <a:tr h="370840">
                <a:tc>
                  <a:txBody>
                    <a:bodyPr/>
                    <a:lstStyle/>
                    <a:p>
                      <a:pPr latinLnBrk="1"/>
                      <a:r>
                        <a:rPr lang="ko-KR" altLang="en-US" dirty="0"/>
                        <a:t>컴포넌트 종속성 관계</a:t>
                      </a:r>
                    </a:p>
                  </a:txBody>
                  <a:tcPr/>
                </a:tc>
                <a:tc>
                  <a:txBody>
                    <a:bodyPr/>
                    <a:lstStyle/>
                    <a:p>
                      <a:pPr latinLnBrk="1"/>
                      <a:r>
                        <a:rPr lang="ko-KR" altLang="en-US" dirty="0" err="1"/>
                        <a:t>업스트림</a:t>
                      </a:r>
                      <a:r>
                        <a:rPr lang="ko-KR" altLang="en-US" dirty="0"/>
                        <a:t> 컴포넌트 </a:t>
                      </a:r>
                      <a:r>
                        <a:rPr lang="en-US" altLang="ko-KR" dirty="0"/>
                        <a:t>X</a:t>
                      </a:r>
                      <a:r>
                        <a:rPr lang="ko-KR" altLang="en-US" dirty="0"/>
                        <a:t>가 </a:t>
                      </a:r>
                      <a:r>
                        <a:rPr lang="en-US" altLang="ko-KR" dirty="0"/>
                        <a:t>SW Y</a:t>
                      </a:r>
                      <a:r>
                        <a:rPr lang="ko-KR" altLang="en-US" dirty="0"/>
                        <a:t>에 포함되는 관계를 특성화한 정보</a:t>
                      </a:r>
                    </a:p>
                  </a:txBody>
                  <a:tcPr/>
                </a:tc>
                <a:extLst>
                  <a:ext uri="{0D108BD9-81ED-4DB2-BD59-A6C34878D82A}">
                    <a16:rowId xmlns:a16="http://schemas.microsoft.com/office/drawing/2014/main" val="1851985396"/>
                  </a:ext>
                </a:extLst>
              </a:tr>
              <a:tr h="370840">
                <a:tc>
                  <a:txBody>
                    <a:bodyPr/>
                    <a:lstStyle/>
                    <a:p>
                      <a:pPr latinLnBrk="1"/>
                      <a:r>
                        <a:rPr lang="en-US" altLang="ko-KR" dirty="0"/>
                        <a:t>SBOM </a:t>
                      </a:r>
                      <a:r>
                        <a:rPr lang="ko-KR" altLang="en-US" dirty="0"/>
                        <a:t>데이터 작성자</a:t>
                      </a:r>
                    </a:p>
                  </a:txBody>
                  <a:tcPr/>
                </a:tc>
                <a:tc>
                  <a:txBody>
                    <a:bodyPr/>
                    <a:lstStyle/>
                    <a:p>
                      <a:pPr latinLnBrk="1"/>
                      <a:r>
                        <a:rPr lang="ko-KR" altLang="en-US" dirty="0" err="1"/>
                        <a:t>포넌트에</a:t>
                      </a:r>
                      <a:r>
                        <a:rPr lang="ko-KR" altLang="en-US" dirty="0"/>
                        <a:t> 대한 </a:t>
                      </a:r>
                      <a:r>
                        <a:rPr lang="en-US" altLang="ko-KR" dirty="0"/>
                        <a:t>SBOM </a:t>
                      </a:r>
                      <a:r>
                        <a:rPr lang="ko-KR" altLang="en-US" dirty="0"/>
                        <a:t>데이터를 생성하는 </a:t>
                      </a:r>
                      <a:r>
                        <a:rPr lang="ko-KR" altLang="en-US" dirty="0" err="1"/>
                        <a:t>엔터티의</a:t>
                      </a:r>
                      <a:r>
                        <a:rPr lang="ko-KR" altLang="en-US" dirty="0"/>
                        <a:t> 이름</a:t>
                      </a:r>
                    </a:p>
                  </a:txBody>
                  <a:tcPr/>
                </a:tc>
                <a:extLst>
                  <a:ext uri="{0D108BD9-81ED-4DB2-BD59-A6C34878D82A}">
                    <a16:rowId xmlns:a16="http://schemas.microsoft.com/office/drawing/2014/main" val="4214130931"/>
                  </a:ext>
                </a:extLst>
              </a:tr>
              <a:tr h="370840">
                <a:tc>
                  <a:txBody>
                    <a:bodyPr/>
                    <a:lstStyle/>
                    <a:p>
                      <a:pPr latinLnBrk="1"/>
                      <a:r>
                        <a:rPr lang="ko-KR" altLang="en-US" dirty="0"/>
                        <a:t>작성 일시</a:t>
                      </a:r>
                    </a:p>
                  </a:txBody>
                  <a:tcPr/>
                </a:tc>
                <a:tc>
                  <a:txBody>
                    <a:bodyPr/>
                    <a:lstStyle/>
                    <a:p>
                      <a:pPr latinLnBrk="1"/>
                      <a:r>
                        <a:rPr lang="en-US" altLang="ko-KR" dirty="0"/>
                        <a:t>SBOM </a:t>
                      </a:r>
                      <a:r>
                        <a:rPr lang="ko-KR" altLang="en-US" dirty="0"/>
                        <a:t>데이터 만들어진 날짜 및 시간 기록</a:t>
                      </a:r>
                    </a:p>
                  </a:txBody>
                  <a:tcPr/>
                </a:tc>
                <a:extLst>
                  <a:ext uri="{0D108BD9-81ED-4DB2-BD59-A6C34878D82A}">
                    <a16:rowId xmlns:a16="http://schemas.microsoft.com/office/drawing/2014/main" val="803229466"/>
                  </a:ext>
                </a:extLst>
              </a:tr>
            </a:tbl>
          </a:graphicData>
        </a:graphic>
      </p:graphicFrame>
    </p:spTree>
    <p:extLst>
      <p:ext uri="{BB962C8B-B14F-4D97-AF65-F5344CB8AC3E}">
        <p14:creationId xmlns:p14="http://schemas.microsoft.com/office/powerpoint/2010/main" val="134188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431983"/>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b="1" dirty="0">
              <a:latin typeface="+mn-ea"/>
            </a:endParaRPr>
          </a:p>
          <a:p>
            <a:pPr>
              <a:spcBef>
                <a:spcPts val="600"/>
              </a:spcBef>
              <a:spcAft>
                <a:spcPts val="600"/>
              </a:spcAft>
            </a:pPr>
            <a:r>
              <a:rPr lang="en-US" altLang="ko-KR" dirty="0">
                <a:latin typeface="+mn-ea"/>
              </a:rPr>
              <a:t>2)</a:t>
            </a:r>
            <a:r>
              <a:rPr lang="ko-KR" altLang="en-US" dirty="0">
                <a:latin typeface="+mn-ea"/>
              </a:rPr>
              <a:t> 자동화 지원</a:t>
            </a:r>
          </a:p>
          <a:p>
            <a:pPr>
              <a:spcBef>
                <a:spcPts val="600"/>
              </a:spcBef>
              <a:spcAft>
                <a:spcPts val="600"/>
              </a:spcAft>
            </a:pPr>
            <a:r>
              <a:rPr lang="en-US" altLang="ko-KR" dirty="0">
                <a:latin typeface="+mn-ea"/>
              </a:rPr>
              <a:t>- </a:t>
            </a:r>
            <a:r>
              <a:rPr lang="ko-KR" altLang="en-US" dirty="0">
                <a:latin typeface="+mn-ea"/>
              </a:rPr>
              <a:t>자동화 지원은 자동 생성 및 기계 가독성을 포함한 자동화로</a:t>
            </a:r>
            <a:r>
              <a:rPr lang="en-US" altLang="ko-KR" dirty="0">
                <a:latin typeface="+mn-ea"/>
              </a:rPr>
              <a:t>, </a:t>
            </a:r>
            <a:r>
              <a:rPr lang="ko-KR" altLang="en-US" dirty="0">
                <a:latin typeface="+mn-ea"/>
              </a:rPr>
              <a:t>기관 경계를 넘어 </a:t>
            </a:r>
            <a:r>
              <a:rPr lang="en-US" altLang="ko-KR" dirty="0">
                <a:latin typeface="+mn-ea"/>
              </a:rPr>
              <a:t>SW</a:t>
            </a:r>
            <a:r>
              <a:rPr lang="ko-KR" altLang="en-US" dirty="0">
                <a:latin typeface="+mn-ea"/>
              </a:rPr>
              <a:t>생태계 전반으로  </a:t>
            </a:r>
            <a:endParaRPr lang="en-US" altLang="ko-KR" dirty="0">
              <a:latin typeface="+mn-ea"/>
            </a:endParaRPr>
          </a:p>
          <a:p>
            <a:pPr>
              <a:spcBef>
                <a:spcPts val="600"/>
              </a:spcBef>
              <a:spcAft>
                <a:spcPts val="600"/>
              </a:spcAft>
            </a:pPr>
            <a:r>
              <a:rPr lang="en-US" altLang="ko-KR" dirty="0">
                <a:latin typeface="+mn-ea"/>
              </a:rPr>
              <a:t>  </a:t>
            </a:r>
            <a:r>
              <a:rPr lang="ko-KR" altLang="en-US" dirty="0">
                <a:latin typeface="+mn-ea"/>
              </a:rPr>
              <a:t>확장 가능</a:t>
            </a:r>
            <a:endParaRPr lang="en-US" altLang="ko-KR" dirty="0">
              <a:latin typeface="+mn-ea"/>
            </a:endParaRPr>
          </a:p>
          <a:p>
            <a:pPr>
              <a:spcBef>
                <a:spcPts val="600"/>
              </a:spcBef>
              <a:spcAft>
                <a:spcPts val="600"/>
              </a:spcAft>
            </a:pPr>
            <a:r>
              <a:rPr lang="en-US" altLang="ko-KR" dirty="0">
                <a:latin typeface="+mn-ea"/>
              </a:rPr>
              <a:t>- SBOM </a:t>
            </a:r>
            <a:r>
              <a:rPr lang="ko-KR" altLang="en-US" dirty="0">
                <a:latin typeface="+mn-ea"/>
              </a:rPr>
              <a:t>데이터를 활용하려면 예측 가능한 구현과 데이터 포맷을 위한 도구가 필요</a:t>
            </a:r>
            <a:endParaRPr lang="en-US" altLang="ko-KR" dirty="0">
              <a:latin typeface="+mn-ea"/>
            </a:endParaRPr>
          </a:p>
          <a:p>
            <a:pPr>
              <a:spcBef>
                <a:spcPts val="600"/>
              </a:spcBef>
              <a:spcAft>
                <a:spcPts val="600"/>
              </a:spcAft>
            </a:pPr>
            <a:endParaRPr lang="en-US" altLang="ko-KR" dirty="0">
              <a:latin typeface="+mn-ea"/>
            </a:endParaRPr>
          </a:p>
          <a:p>
            <a:pPr marL="285750" indent="-285750">
              <a:spcBef>
                <a:spcPts val="600"/>
              </a:spcBef>
              <a:spcAft>
                <a:spcPts val="600"/>
              </a:spcAft>
              <a:buFont typeface="Arial" panose="020B0604020202020204" pitchFamily="34" charset="0"/>
              <a:buChar char="•"/>
            </a:pPr>
            <a:r>
              <a:rPr lang="en-US" altLang="ko-KR" dirty="0">
                <a:latin typeface="+mn-ea"/>
              </a:rPr>
              <a:t> SBOM</a:t>
            </a:r>
            <a:r>
              <a:rPr lang="ko-KR" altLang="en-US" dirty="0">
                <a:latin typeface="+mn-ea"/>
              </a:rPr>
              <a:t>을 생성하고 소비하는 데 사용되는 데이터 포맷은 다음과 같이 명시</a:t>
            </a:r>
            <a:r>
              <a:rPr lang="en-US" altLang="ko-KR" dirty="0">
                <a:latin typeface="+mn-ea"/>
              </a:rPr>
              <a:t>.</a:t>
            </a:r>
          </a:p>
          <a:p>
            <a:pPr>
              <a:spcBef>
                <a:spcPts val="600"/>
              </a:spcBef>
              <a:spcAft>
                <a:spcPts val="600"/>
              </a:spcAft>
            </a:pPr>
            <a:r>
              <a:rPr lang="en-US" altLang="ko-KR" dirty="0">
                <a:latin typeface="+mn-ea"/>
              </a:rPr>
              <a:t>- SW </a:t>
            </a:r>
            <a:r>
              <a:rPr lang="ko-KR" altLang="en-US" dirty="0">
                <a:latin typeface="+mn-ea"/>
              </a:rPr>
              <a:t>패키지 데이터 교환</a:t>
            </a:r>
            <a:r>
              <a:rPr lang="en-US" altLang="ko-KR" dirty="0">
                <a:latin typeface="+mn-ea"/>
              </a:rPr>
              <a:t>(SPDX)</a:t>
            </a:r>
          </a:p>
          <a:p>
            <a:pPr>
              <a:spcBef>
                <a:spcPts val="600"/>
              </a:spcBef>
              <a:spcAft>
                <a:spcPts val="600"/>
              </a:spcAft>
            </a:pPr>
            <a:r>
              <a:rPr lang="en-US" altLang="ko-KR" dirty="0">
                <a:latin typeface="+mn-ea"/>
              </a:rPr>
              <a:t>- SW </a:t>
            </a:r>
            <a:r>
              <a:rPr lang="ko-KR" altLang="en-US" dirty="0">
                <a:latin typeface="+mn-ea"/>
              </a:rPr>
              <a:t>식별</a:t>
            </a:r>
            <a:r>
              <a:rPr lang="en-US" altLang="ko-KR" dirty="0">
                <a:latin typeface="+mn-ea"/>
              </a:rPr>
              <a:t>(SWID) </a:t>
            </a:r>
            <a:r>
              <a:rPr lang="ko-KR" altLang="en-US" dirty="0">
                <a:latin typeface="+mn-ea"/>
              </a:rPr>
              <a:t>태그</a:t>
            </a:r>
          </a:p>
          <a:p>
            <a:pPr>
              <a:spcBef>
                <a:spcPts val="600"/>
              </a:spcBef>
              <a:spcAft>
                <a:spcPts val="600"/>
              </a:spcAft>
            </a:pPr>
            <a:r>
              <a:rPr lang="en-US" altLang="ko-KR" dirty="0">
                <a:latin typeface="+mn-ea"/>
              </a:rPr>
              <a:t>- CycloneDX</a:t>
            </a:r>
          </a:p>
        </p:txBody>
      </p:sp>
    </p:spTree>
    <p:extLst>
      <p:ext uri="{BB962C8B-B14F-4D97-AF65-F5344CB8AC3E}">
        <p14:creationId xmlns:p14="http://schemas.microsoft.com/office/powerpoint/2010/main" val="39624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2885726"/>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 </a:t>
            </a:r>
            <a:r>
              <a:rPr lang="ko-KR" altLang="en-US" sz="2000" b="1" dirty="0">
                <a:latin typeface="+mn-ea"/>
              </a:rPr>
              <a:t>국내</a:t>
            </a:r>
            <a:endParaRPr lang="en-US" altLang="ko-KR" sz="2000" b="1" dirty="0">
              <a:latin typeface="+mn-ea"/>
            </a:endParaRPr>
          </a:p>
          <a:p>
            <a:pPr>
              <a:lnSpc>
                <a:spcPct val="150000"/>
              </a:lnSpc>
              <a:spcBef>
                <a:spcPts val="600"/>
              </a:spcBef>
            </a:pPr>
            <a:r>
              <a:rPr lang="en-US" altLang="ko-KR" dirty="0">
                <a:latin typeface="+mn-ea"/>
              </a:rPr>
              <a:t>- </a:t>
            </a:r>
            <a:r>
              <a:rPr lang="ko-KR" altLang="en-US" dirty="0">
                <a:latin typeface="+mn-ea"/>
              </a:rPr>
              <a:t>국내에서는 ’</a:t>
            </a:r>
            <a:r>
              <a:rPr lang="en-US" altLang="ko-KR" dirty="0">
                <a:latin typeface="+mn-ea"/>
              </a:rPr>
              <a:t>19</a:t>
            </a:r>
            <a:r>
              <a:rPr lang="ko-KR" altLang="en-US" dirty="0">
                <a:latin typeface="+mn-ea"/>
              </a:rPr>
              <a:t>년에 오픈소스 </a:t>
            </a:r>
            <a:r>
              <a:rPr lang="en-US" altLang="ko-KR" dirty="0">
                <a:latin typeface="+mn-ea"/>
              </a:rPr>
              <a:t>SW</a:t>
            </a:r>
            <a:r>
              <a:rPr lang="ko-KR" altLang="en-US" dirty="0">
                <a:latin typeface="+mn-ea"/>
              </a:rPr>
              <a:t>공급망 관리 차원에서 </a:t>
            </a:r>
            <a:r>
              <a:rPr lang="en-US" altLang="ko-KR" dirty="0">
                <a:latin typeface="+mn-ea"/>
              </a:rPr>
              <a:t>TTA </a:t>
            </a:r>
            <a:r>
              <a:rPr lang="ko-KR" altLang="en-US" dirty="0">
                <a:latin typeface="+mn-ea"/>
              </a:rPr>
              <a:t>오픈소스</a:t>
            </a:r>
            <a:r>
              <a:rPr lang="en-US" altLang="ko-KR" dirty="0">
                <a:latin typeface="+mn-ea"/>
              </a:rPr>
              <a:t>SW </a:t>
            </a:r>
            <a:r>
              <a:rPr lang="ko-KR" altLang="en-US" dirty="0">
                <a:latin typeface="+mn-ea"/>
              </a:rPr>
              <a:t>표준분과</a:t>
            </a:r>
            <a:r>
              <a:rPr lang="en-US" altLang="ko-KR" dirty="0">
                <a:latin typeface="+mn-ea"/>
              </a:rPr>
              <a:t>(PG602)</a:t>
            </a:r>
            <a:r>
              <a:rPr lang="ko-KR" altLang="en-US" dirty="0">
                <a:latin typeface="+mn-ea"/>
              </a:rPr>
              <a:t>를 통해</a:t>
            </a:r>
          </a:p>
          <a:p>
            <a:pPr>
              <a:lnSpc>
                <a:spcPct val="150000"/>
              </a:lnSpc>
              <a:spcBef>
                <a:spcPts val="600"/>
              </a:spcBef>
            </a:pPr>
            <a:r>
              <a:rPr lang="ko-KR" altLang="en-US" dirty="0">
                <a:latin typeface="+mn-ea"/>
              </a:rPr>
              <a:t>개발된 “개방형 연구개발을 위한 공개</a:t>
            </a:r>
            <a:r>
              <a:rPr lang="en-US" altLang="ko-KR" dirty="0">
                <a:latin typeface="+mn-ea"/>
              </a:rPr>
              <a:t>SW </a:t>
            </a:r>
            <a:r>
              <a:rPr lang="ko-KR" altLang="en-US" dirty="0" err="1">
                <a:latin typeface="+mn-ea"/>
              </a:rPr>
              <a:t>커뮤니티거버넌스</a:t>
            </a:r>
            <a:r>
              <a:rPr lang="ko-KR" altLang="en-US" dirty="0">
                <a:latin typeface="+mn-ea"/>
              </a:rPr>
              <a:t> 지침</a:t>
            </a:r>
            <a:r>
              <a:rPr lang="en-US" altLang="ko-KR" dirty="0">
                <a:latin typeface="+mn-ea"/>
              </a:rPr>
              <a:t>, TTAK.KO-11.0257” </a:t>
            </a:r>
            <a:r>
              <a:rPr lang="ko-KR" altLang="en-US" dirty="0">
                <a:latin typeface="+mn-ea"/>
              </a:rPr>
              <a:t>표준이 있다</a:t>
            </a:r>
            <a:endParaRPr lang="en-US" altLang="ko-KR" dirty="0">
              <a:latin typeface="+mn-ea"/>
            </a:endParaRPr>
          </a:p>
          <a:p>
            <a:pPr>
              <a:lnSpc>
                <a:spcPct val="150000"/>
              </a:lnSpc>
              <a:spcBef>
                <a:spcPts val="600"/>
              </a:spcBef>
            </a:pPr>
            <a:r>
              <a:rPr lang="en-US" altLang="ko-KR" dirty="0">
                <a:latin typeface="+mn-ea"/>
              </a:rPr>
              <a:t>- SW</a:t>
            </a:r>
            <a:r>
              <a:rPr lang="ko-KR" altLang="en-US" dirty="0">
                <a:latin typeface="+mn-ea"/>
              </a:rPr>
              <a:t>공급망의 라이선스 위반 및 보안취약점 위험 예방 등을 위한 </a:t>
            </a:r>
            <a:r>
              <a:rPr lang="en-US" altLang="ko-KR" dirty="0">
                <a:latin typeface="+mn-ea"/>
              </a:rPr>
              <a:t>SBOM</a:t>
            </a:r>
            <a:r>
              <a:rPr lang="ko-KR" altLang="en-US" dirty="0">
                <a:latin typeface="+mn-ea"/>
              </a:rPr>
              <a:t>은 “공개 소프트웨어 공급망 관리를 위한 소프트웨어 목록 구성</a:t>
            </a:r>
            <a:r>
              <a:rPr lang="en-US" altLang="ko-KR" dirty="0">
                <a:latin typeface="+mn-ea"/>
              </a:rPr>
              <a:t>(SBOM) </a:t>
            </a:r>
            <a:r>
              <a:rPr lang="ko-KR" altLang="en-US" dirty="0">
                <a:latin typeface="+mn-ea"/>
              </a:rPr>
              <a:t>속성 규격</a:t>
            </a:r>
            <a:r>
              <a:rPr lang="en-US" altLang="ko-KR" dirty="0">
                <a:latin typeface="+mn-ea"/>
              </a:rPr>
              <a:t>, TTAK.KO-11.03097” </a:t>
            </a:r>
            <a:r>
              <a:rPr lang="ko-KR" altLang="en-US" dirty="0">
                <a:latin typeface="+mn-ea"/>
              </a:rPr>
              <a:t>표준으로 ’</a:t>
            </a:r>
            <a:r>
              <a:rPr lang="en-US" altLang="ko-KR" dirty="0">
                <a:latin typeface="+mn-ea"/>
              </a:rPr>
              <a:t>22</a:t>
            </a:r>
            <a:r>
              <a:rPr lang="ko-KR" altLang="en-US" dirty="0">
                <a:latin typeface="+mn-ea"/>
              </a:rPr>
              <a:t>년도에 표준화되었고</a:t>
            </a:r>
            <a:r>
              <a:rPr lang="en-US" altLang="ko-KR" dirty="0">
                <a:latin typeface="+mn-ea"/>
              </a:rPr>
              <a:t>, </a:t>
            </a:r>
            <a:r>
              <a:rPr lang="ko-KR" altLang="en-US" dirty="0">
                <a:latin typeface="+mn-ea"/>
              </a:rPr>
              <a:t>오픈소스 </a:t>
            </a:r>
            <a:r>
              <a:rPr lang="en-US" altLang="ko-KR" dirty="0">
                <a:latin typeface="+mn-ea"/>
              </a:rPr>
              <a:t>SBOM </a:t>
            </a:r>
            <a:r>
              <a:rPr lang="ko-KR" altLang="en-US" dirty="0">
                <a:latin typeface="+mn-ea"/>
              </a:rPr>
              <a:t>표준 속성 규격 정의</a:t>
            </a:r>
            <a:r>
              <a:rPr lang="en-US" altLang="ko-KR" dirty="0">
                <a:latin typeface="+mn-ea"/>
              </a:rPr>
              <a:t>.</a:t>
            </a:r>
            <a:endParaRPr lang="en-US" altLang="ko-KR" sz="2000" dirty="0">
              <a:latin typeface="+mn-ea"/>
            </a:endParaRPr>
          </a:p>
        </p:txBody>
      </p:sp>
    </p:spTree>
    <p:extLst>
      <p:ext uri="{BB962C8B-B14F-4D97-AF65-F5344CB8AC3E}">
        <p14:creationId xmlns:p14="http://schemas.microsoft.com/office/powerpoint/2010/main" val="106828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 </a:t>
            </a:r>
            <a:r>
              <a:rPr lang="ko-KR" altLang="en-US" sz="2000" b="1" dirty="0">
                <a:latin typeface="+mn-ea"/>
              </a:rPr>
              <a:t>국내</a:t>
            </a:r>
            <a:endParaRPr lang="en-US" altLang="ko-KR" sz="2000" b="1" dirty="0">
              <a:latin typeface="+mn-ea"/>
            </a:endParaRPr>
          </a:p>
        </p:txBody>
      </p:sp>
      <p:graphicFrame>
        <p:nvGraphicFramePr>
          <p:cNvPr id="4" name="표 3">
            <a:extLst>
              <a:ext uri="{FF2B5EF4-FFF2-40B4-BE49-F238E27FC236}">
                <a16:creationId xmlns:a16="http://schemas.microsoft.com/office/drawing/2014/main" id="{600C2BB3-1042-24E5-7EFB-4BCE8CC2FFFF}"/>
              </a:ext>
            </a:extLst>
          </p:cNvPr>
          <p:cNvGraphicFramePr>
            <a:graphicFrameLocks noGrp="1"/>
          </p:cNvGraphicFramePr>
          <p:nvPr>
            <p:extLst>
              <p:ext uri="{D42A27DB-BD31-4B8C-83A1-F6EECF244321}">
                <p14:modId xmlns:p14="http://schemas.microsoft.com/office/powerpoint/2010/main" val="2684729644"/>
              </p:ext>
            </p:extLst>
          </p:nvPr>
        </p:nvGraphicFramePr>
        <p:xfrm>
          <a:off x="1108952" y="1653521"/>
          <a:ext cx="9533108" cy="4559740"/>
        </p:xfrm>
        <a:graphic>
          <a:graphicData uri="http://schemas.openxmlformats.org/drawingml/2006/table">
            <a:tbl>
              <a:tblPr firstRow="1" bandRow="1">
                <a:tableStyleId>{5940675A-B579-460E-94D1-54222C63F5DA}</a:tableStyleId>
              </a:tblPr>
              <a:tblGrid>
                <a:gridCol w="4766554">
                  <a:extLst>
                    <a:ext uri="{9D8B030D-6E8A-4147-A177-3AD203B41FA5}">
                      <a16:colId xmlns:a16="http://schemas.microsoft.com/office/drawing/2014/main" val="1808469433"/>
                    </a:ext>
                  </a:extLst>
                </a:gridCol>
                <a:gridCol w="4766554">
                  <a:extLst>
                    <a:ext uri="{9D8B030D-6E8A-4147-A177-3AD203B41FA5}">
                      <a16:colId xmlns:a16="http://schemas.microsoft.com/office/drawing/2014/main" val="2492015091"/>
                    </a:ext>
                  </a:extLst>
                </a:gridCol>
              </a:tblGrid>
              <a:tr h="353500">
                <a:tc>
                  <a:txBody>
                    <a:bodyPr/>
                    <a:lstStyle/>
                    <a:p>
                      <a:pPr algn="ctr" latinLnBrk="1"/>
                      <a:r>
                        <a:rPr lang="ko-KR" altLang="en-US" dirty="0"/>
                        <a:t>구분</a:t>
                      </a:r>
                      <a:r>
                        <a:rPr lang="en-US" altLang="ko-KR" dirty="0"/>
                        <a:t>(Baseline) </a:t>
                      </a:r>
                      <a:endParaRPr lang="ko-KR" altLang="en-US" dirty="0"/>
                    </a:p>
                  </a:txBody>
                  <a:tcPr>
                    <a:solidFill>
                      <a:schemeClr val="bg1">
                        <a:lumMod val="85000"/>
                      </a:schemeClr>
                    </a:solidFill>
                  </a:tcPr>
                </a:tc>
                <a:tc>
                  <a:txBody>
                    <a:bodyPr/>
                    <a:lstStyle/>
                    <a:p>
                      <a:pPr algn="ctr" latinLnBrk="1"/>
                      <a:r>
                        <a:rPr lang="ko-KR" altLang="en-US" dirty="0"/>
                        <a:t>속성</a:t>
                      </a:r>
                      <a:r>
                        <a:rPr lang="en-US" altLang="ko-KR" dirty="0"/>
                        <a:t>(Attribution)</a:t>
                      </a:r>
                      <a:endParaRPr lang="ko-KR" altLang="en-US" dirty="0"/>
                    </a:p>
                  </a:txBody>
                  <a:tcPr>
                    <a:solidFill>
                      <a:schemeClr val="bg1">
                        <a:lumMod val="85000"/>
                      </a:schemeClr>
                    </a:solidFill>
                  </a:tcPr>
                </a:tc>
                <a:extLst>
                  <a:ext uri="{0D108BD9-81ED-4DB2-BD59-A6C34878D82A}">
                    <a16:rowId xmlns:a16="http://schemas.microsoft.com/office/drawing/2014/main" val="3218255673"/>
                  </a:ext>
                </a:extLst>
              </a:tr>
              <a:tr h="261493">
                <a:tc>
                  <a:txBody>
                    <a:bodyPr/>
                    <a:lstStyle/>
                    <a:p>
                      <a:pPr latinLnBrk="1"/>
                      <a:r>
                        <a:rPr lang="en-US" altLang="ko-KR" sz="1200" dirty="0"/>
                        <a:t>① SBOM </a:t>
                      </a:r>
                      <a:r>
                        <a:rPr lang="ko-KR" altLang="en-US" sz="1200" dirty="0"/>
                        <a:t>검증 도구  </a:t>
                      </a:r>
                      <a:r>
                        <a:rPr lang="en-US" altLang="ko-KR" sz="1200" dirty="0"/>
                        <a:t>(SBOM Validation Tool Name)</a:t>
                      </a:r>
                      <a:endParaRPr lang="ko-KR" altLang="en-US" sz="1200" dirty="0"/>
                    </a:p>
                  </a:txBody>
                  <a:tcPr/>
                </a:tc>
                <a:tc>
                  <a:txBody>
                    <a:bodyPr/>
                    <a:lstStyle/>
                    <a:p>
                      <a:pPr latinLnBrk="1"/>
                      <a:r>
                        <a:rPr lang="en-US" altLang="ko-KR" sz="1200" dirty="0"/>
                        <a:t>Ex) </a:t>
                      </a:r>
                      <a:r>
                        <a:rPr lang="en-US" altLang="ko-KR" sz="1200" dirty="0" err="1"/>
                        <a:t>Folosology</a:t>
                      </a:r>
                      <a:endParaRPr lang="ko-KR" altLang="en-US" sz="1200" dirty="0"/>
                    </a:p>
                  </a:txBody>
                  <a:tcPr/>
                </a:tc>
                <a:extLst>
                  <a:ext uri="{0D108BD9-81ED-4DB2-BD59-A6C34878D82A}">
                    <a16:rowId xmlns:a16="http://schemas.microsoft.com/office/drawing/2014/main" val="573048805"/>
                  </a:ext>
                </a:extLst>
              </a:tr>
              <a:tr h="261493">
                <a:tc>
                  <a:txBody>
                    <a:bodyPr/>
                    <a:lstStyle/>
                    <a:p>
                      <a:pPr latinLnBrk="1"/>
                      <a:r>
                        <a:rPr lang="ko-KR" altLang="en-US" sz="1200" dirty="0"/>
                        <a:t>② 공급자</a:t>
                      </a:r>
                      <a:r>
                        <a:rPr lang="en-US" altLang="ko-KR" sz="1200" dirty="0"/>
                        <a:t>(Supplier Name)</a:t>
                      </a:r>
                      <a:endParaRPr lang="ko-KR" altLang="en-US" sz="1200" dirty="0"/>
                    </a:p>
                  </a:txBody>
                  <a:tcPr/>
                </a:tc>
                <a:tc>
                  <a:txBody>
                    <a:bodyPr/>
                    <a:lstStyle/>
                    <a:p>
                      <a:pPr latinLnBrk="1"/>
                      <a:r>
                        <a:rPr lang="en-US" altLang="ko-KR" sz="1200" dirty="0" err="1"/>
                        <a:t>ComponentSupplier</a:t>
                      </a:r>
                      <a:r>
                        <a:rPr lang="en-US" altLang="ko-KR" sz="1200" dirty="0"/>
                        <a:t>:</a:t>
                      </a:r>
                      <a:endParaRPr lang="ko-KR" altLang="en-US" sz="1200" dirty="0"/>
                    </a:p>
                  </a:txBody>
                  <a:tcPr/>
                </a:tc>
                <a:extLst>
                  <a:ext uri="{0D108BD9-81ED-4DB2-BD59-A6C34878D82A}">
                    <a16:rowId xmlns:a16="http://schemas.microsoft.com/office/drawing/2014/main" val="3926034523"/>
                  </a:ext>
                </a:extLst>
              </a:tr>
              <a:tr h="261493">
                <a:tc>
                  <a:txBody>
                    <a:bodyPr/>
                    <a:lstStyle/>
                    <a:p>
                      <a:pPr latinLnBrk="1"/>
                      <a:r>
                        <a:rPr lang="ko-KR" altLang="en-US" sz="1200" dirty="0"/>
                        <a:t>③ 저작권자</a:t>
                      </a:r>
                      <a:r>
                        <a:rPr lang="en-US" altLang="ko-KR" sz="1200" dirty="0"/>
                        <a:t>(Author Name)</a:t>
                      </a:r>
                      <a:endParaRPr lang="ko-KR" altLang="en-US" sz="1200" dirty="0"/>
                    </a:p>
                  </a:txBody>
                  <a:tcPr/>
                </a:tc>
                <a:tc>
                  <a:txBody>
                    <a:bodyPr/>
                    <a:lstStyle/>
                    <a:p>
                      <a:pPr latinLnBrk="1"/>
                      <a:r>
                        <a:rPr lang="en-US" altLang="ko-KR" sz="1200" dirty="0" err="1"/>
                        <a:t>ComponentAuthor</a:t>
                      </a:r>
                      <a:r>
                        <a:rPr lang="en-US" altLang="ko-KR" sz="1200" dirty="0"/>
                        <a:t>:</a:t>
                      </a:r>
                      <a:endParaRPr lang="ko-KR" altLang="en-US" sz="1200" dirty="0"/>
                    </a:p>
                  </a:txBody>
                  <a:tcPr/>
                </a:tc>
                <a:extLst>
                  <a:ext uri="{0D108BD9-81ED-4DB2-BD59-A6C34878D82A}">
                    <a16:rowId xmlns:a16="http://schemas.microsoft.com/office/drawing/2014/main" val="4270555899"/>
                  </a:ext>
                </a:extLst>
              </a:tr>
              <a:tr h="261493">
                <a:tc>
                  <a:txBody>
                    <a:bodyPr/>
                    <a:lstStyle/>
                    <a:p>
                      <a:pPr latinLnBrk="1"/>
                      <a:r>
                        <a:rPr lang="ko-KR" altLang="en-US" sz="1200" dirty="0"/>
                        <a:t>④ 컴포넌트</a:t>
                      </a:r>
                      <a:r>
                        <a:rPr lang="en-US" altLang="ko-KR" sz="1200" dirty="0"/>
                        <a:t>(Component Name)</a:t>
                      </a:r>
                      <a:endParaRPr lang="ko-KR" altLang="en-US" sz="1200" dirty="0"/>
                    </a:p>
                  </a:txBody>
                  <a:tcPr/>
                </a:tc>
                <a:tc>
                  <a:txBody>
                    <a:bodyPr/>
                    <a:lstStyle/>
                    <a:p>
                      <a:pPr latinLnBrk="1"/>
                      <a:r>
                        <a:rPr lang="en-US" altLang="ko-KR" sz="1200" dirty="0" err="1"/>
                        <a:t>ComponentName</a:t>
                      </a:r>
                      <a:r>
                        <a:rPr lang="en-US" altLang="ko-KR" sz="1200" dirty="0"/>
                        <a:t>:</a:t>
                      </a:r>
                      <a:endParaRPr lang="ko-KR" altLang="en-US" sz="1200" dirty="0"/>
                    </a:p>
                  </a:txBody>
                  <a:tcPr/>
                </a:tc>
                <a:extLst>
                  <a:ext uri="{0D108BD9-81ED-4DB2-BD59-A6C34878D82A}">
                    <a16:rowId xmlns:a16="http://schemas.microsoft.com/office/drawing/2014/main" val="779050479"/>
                  </a:ext>
                </a:extLst>
              </a:tr>
              <a:tr h="261493">
                <a:tc>
                  <a:txBody>
                    <a:bodyPr/>
                    <a:lstStyle/>
                    <a:p>
                      <a:pPr latinLnBrk="1"/>
                      <a:r>
                        <a:rPr lang="ko-KR" altLang="en-US" sz="1200" dirty="0"/>
                        <a:t>⑤ 버전</a:t>
                      </a:r>
                      <a:r>
                        <a:rPr lang="en-US" altLang="ko-KR" sz="1200" dirty="0"/>
                        <a:t>(Version String) </a:t>
                      </a:r>
                      <a:endParaRPr lang="ko-KR" altLang="en-US" sz="1200" dirty="0"/>
                    </a:p>
                  </a:txBody>
                  <a:tcPr/>
                </a:tc>
                <a:tc>
                  <a:txBody>
                    <a:bodyPr/>
                    <a:lstStyle/>
                    <a:p>
                      <a:pPr latinLnBrk="1"/>
                      <a:r>
                        <a:rPr lang="en-US" altLang="ko-KR" sz="1200" dirty="0" err="1"/>
                        <a:t>ComponentVersion</a:t>
                      </a:r>
                      <a:r>
                        <a:rPr lang="en-US" altLang="ko-KR" sz="1200" dirty="0"/>
                        <a:t>:</a:t>
                      </a:r>
                      <a:endParaRPr lang="ko-KR" altLang="en-US" sz="1200" dirty="0"/>
                    </a:p>
                  </a:txBody>
                  <a:tcPr/>
                </a:tc>
                <a:extLst>
                  <a:ext uri="{0D108BD9-81ED-4DB2-BD59-A6C34878D82A}">
                    <a16:rowId xmlns:a16="http://schemas.microsoft.com/office/drawing/2014/main" val="2831675882"/>
                  </a:ext>
                </a:extLst>
              </a:tr>
              <a:tr h="261493">
                <a:tc>
                  <a:txBody>
                    <a:bodyPr/>
                    <a:lstStyle/>
                    <a:p>
                      <a:pPr latinLnBrk="1"/>
                      <a:r>
                        <a:rPr lang="ko-KR" altLang="en-US" sz="1200" dirty="0"/>
                        <a:t>⑥ 고유식별자</a:t>
                      </a:r>
                      <a:r>
                        <a:rPr lang="en-US" altLang="ko-KR" sz="1200" dirty="0"/>
                        <a:t>(Unique Identifier) </a:t>
                      </a:r>
                      <a:endParaRPr lang="ko-KR" altLang="en-US" sz="1200" dirty="0"/>
                    </a:p>
                  </a:txBody>
                  <a:tcPr/>
                </a:tc>
                <a:tc>
                  <a:txBody>
                    <a:bodyPr/>
                    <a:lstStyle/>
                    <a:p>
                      <a:pPr latinLnBrk="1"/>
                      <a:r>
                        <a:rPr lang="en-US" altLang="ko-KR" sz="1200" dirty="0" err="1"/>
                        <a:t>FormatID</a:t>
                      </a:r>
                      <a:r>
                        <a:rPr lang="en-US" altLang="ko-KR" sz="1200" dirty="0"/>
                        <a:t>:</a:t>
                      </a:r>
                      <a:endParaRPr lang="ko-KR" altLang="en-US" sz="1200" dirty="0"/>
                    </a:p>
                  </a:txBody>
                  <a:tcPr/>
                </a:tc>
                <a:extLst>
                  <a:ext uri="{0D108BD9-81ED-4DB2-BD59-A6C34878D82A}">
                    <a16:rowId xmlns:a16="http://schemas.microsoft.com/office/drawing/2014/main" val="2165793108"/>
                  </a:ext>
                </a:extLst>
              </a:tr>
              <a:tr h="261493">
                <a:tc>
                  <a:txBody>
                    <a:bodyPr/>
                    <a:lstStyle/>
                    <a:p>
                      <a:pPr latinLnBrk="1"/>
                      <a:r>
                        <a:rPr lang="ko-KR" altLang="en-US" sz="1200" dirty="0"/>
                        <a:t>⑦ 컴포넌트 해시</a:t>
                      </a:r>
                      <a:r>
                        <a:rPr lang="en-US" altLang="ko-KR" sz="1200" dirty="0"/>
                        <a:t>(Component Hash) </a:t>
                      </a:r>
                      <a:endParaRPr lang="ko-KR" altLang="en-US" sz="1200" dirty="0"/>
                    </a:p>
                  </a:txBody>
                  <a:tcPr/>
                </a:tc>
                <a:tc>
                  <a:txBody>
                    <a:bodyPr/>
                    <a:lstStyle/>
                    <a:p>
                      <a:pPr latinLnBrk="1"/>
                      <a:r>
                        <a:rPr lang="en-US" altLang="ko-KR" sz="1200" dirty="0" err="1"/>
                        <a:t>FileChecksum</a:t>
                      </a:r>
                      <a:r>
                        <a:rPr lang="en-US" altLang="ko-KR" sz="1200" dirty="0"/>
                        <a:t>:</a:t>
                      </a:r>
                      <a:endParaRPr lang="ko-KR" altLang="en-US" sz="1200" dirty="0"/>
                    </a:p>
                  </a:txBody>
                  <a:tcPr/>
                </a:tc>
                <a:extLst>
                  <a:ext uri="{0D108BD9-81ED-4DB2-BD59-A6C34878D82A}">
                    <a16:rowId xmlns:a16="http://schemas.microsoft.com/office/drawing/2014/main" val="982211465"/>
                  </a:ext>
                </a:extLst>
              </a:tr>
              <a:tr h="261493">
                <a:tc>
                  <a:txBody>
                    <a:bodyPr/>
                    <a:lstStyle/>
                    <a:p>
                      <a:pPr latinLnBrk="1"/>
                      <a:r>
                        <a:rPr lang="ko-KR" altLang="en-US" sz="1200" dirty="0"/>
                        <a:t>⑧ 라이선스 명</a:t>
                      </a:r>
                      <a:r>
                        <a:rPr lang="en-US" altLang="ko-KR" sz="1200" dirty="0"/>
                        <a:t>(License Name) </a:t>
                      </a:r>
                      <a:endParaRPr lang="ko-KR" altLang="en-US" sz="1200" dirty="0"/>
                    </a:p>
                  </a:txBody>
                  <a:tcPr/>
                </a:tc>
                <a:tc>
                  <a:txBody>
                    <a:bodyPr/>
                    <a:lstStyle/>
                    <a:p>
                      <a:pPr latinLnBrk="1"/>
                      <a:r>
                        <a:rPr lang="en-US" altLang="ko-KR" sz="1200" dirty="0"/>
                        <a:t>Component License:</a:t>
                      </a:r>
                      <a:endParaRPr lang="ko-KR" altLang="en-US" sz="1200" dirty="0"/>
                    </a:p>
                  </a:txBody>
                  <a:tcPr/>
                </a:tc>
                <a:extLst>
                  <a:ext uri="{0D108BD9-81ED-4DB2-BD59-A6C34878D82A}">
                    <a16:rowId xmlns:a16="http://schemas.microsoft.com/office/drawing/2014/main" val="3342958354"/>
                  </a:ext>
                </a:extLst>
              </a:tr>
              <a:tr h="261493">
                <a:tc>
                  <a:txBody>
                    <a:bodyPr/>
                    <a:lstStyle/>
                    <a:p>
                      <a:pPr latinLnBrk="1"/>
                      <a:r>
                        <a:rPr lang="ko-KR" altLang="en-US" sz="1200" dirty="0"/>
                        <a:t>⑨ 라이선스결합형태 </a:t>
                      </a:r>
                      <a:r>
                        <a:rPr lang="en-US" altLang="ko-KR" sz="1200" dirty="0"/>
                        <a:t>(License Usage)</a:t>
                      </a:r>
                      <a:endParaRPr lang="ko-KR" altLang="en-US" sz="1200" dirty="0"/>
                    </a:p>
                  </a:txBody>
                  <a:tcPr/>
                </a:tc>
                <a:tc>
                  <a:txBody>
                    <a:bodyPr/>
                    <a:lstStyle/>
                    <a:p>
                      <a:pPr latinLnBrk="1"/>
                      <a:r>
                        <a:rPr lang="en-US" altLang="ko-KR" sz="1200" dirty="0"/>
                        <a:t>Dynamic/Static Linking:</a:t>
                      </a:r>
                      <a:endParaRPr lang="ko-KR" altLang="en-US" sz="1200" dirty="0"/>
                    </a:p>
                  </a:txBody>
                  <a:tcPr/>
                </a:tc>
                <a:extLst>
                  <a:ext uri="{0D108BD9-81ED-4DB2-BD59-A6C34878D82A}">
                    <a16:rowId xmlns:a16="http://schemas.microsoft.com/office/drawing/2014/main" val="4195457790"/>
                  </a:ext>
                </a:extLst>
              </a:tr>
              <a:tr h="261493">
                <a:tc>
                  <a:txBody>
                    <a:bodyPr/>
                    <a:lstStyle/>
                    <a:p>
                      <a:pPr latinLnBrk="1"/>
                      <a:r>
                        <a:rPr lang="ko-KR" altLang="en-US" sz="1200" dirty="0"/>
                        <a:t>⑩ 보안취약점 </a:t>
                      </a:r>
                      <a:r>
                        <a:rPr lang="en-US" altLang="ko-KR" sz="1200" dirty="0"/>
                        <a:t>DB (Vulnerability DB)</a:t>
                      </a:r>
                      <a:endParaRPr lang="ko-KR" altLang="en-US" sz="1200" dirty="0"/>
                    </a:p>
                  </a:txBody>
                  <a:tcPr/>
                </a:tc>
                <a:tc>
                  <a:txBody>
                    <a:bodyPr/>
                    <a:lstStyle/>
                    <a:p>
                      <a:pPr latinLnBrk="1"/>
                      <a:r>
                        <a:rPr lang="en-US" altLang="ko-KR" sz="1200" dirty="0" err="1"/>
                        <a:t>VulnerabilityDB</a:t>
                      </a:r>
                      <a:r>
                        <a:rPr lang="en-US" altLang="ko-KR" sz="1200" dirty="0"/>
                        <a:t>: NVD</a:t>
                      </a:r>
                      <a:endParaRPr lang="ko-KR" altLang="en-US" sz="1200" dirty="0"/>
                    </a:p>
                  </a:txBody>
                  <a:tcPr/>
                </a:tc>
                <a:extLst>
                  <a:ext uri="{0D108BD9-81ED-4DB2-BD59-A6C34878D82A}">
                    <a16:rowId xmlns:a16="http://schemas.microsoft.com/office/drawing/2014/main" val="780144700"/>
                  </a:ext>
                </a:extLst>
              </a:tr>
              <a:tr h="261493">
                <a:tc>
                  <a:txBody>
                    <a:bodyPr/>
                    <a:lstStyle/>
                    <a:p>
                      <a:pPr latinLnBrk="1"/>
                      <a:r>
                        <a:rPr lang="ko-KR" altLang="en-US" sz="1200" dirty="0"/>
                        <a:t>⑪ 관계성</a:t>
                      </a:r>
                      <a:r>
                        <a:rPr lang="en-US" altLang="ko-KR" sz="1200" dirty="0"/>
                        <a:t>(Relationship)</a:t>
                      </a:r>
                      <a:endParaRPr lang="ko-KR" altLang="en-US" sz="1200" dirty="0"/>
                    </a:p>
                  </a:txBody>
                  <a:tcPr/>
                </a:tc>
                <a:tc>
                  <a:txBody>
                    <a:bodyPr/>
                    <a:lstStyle/>
                    <a:p>
                      <a:pPr latinLnBrk="1"/>
                      <a:r>
                        <a:rPr lang="en-US" altLang="ko-KR" sz="1200" dirty="0" err="1"/>
                        <a:t>IncludeComponent</a:t>
                      </a:r>
                      <a:r>
                        <a:rPr lang="en-US" altLang="ko-KR" sz="1200" dirty="0"/>
                        <a:t>, </a:t>
                      </a:r>
                      <a:r>
                        <a:rPr lang="en-US" altLang="ko-KR" sz="1200" dirty="0" err="1"/>
                        <a:t>ImportComponent</a:t>
                      </a:r>
                      <a:endParaRPr lang="ko-KR" altLang="en-US" sz="1200" dirty="0"/>
                    </a:p>
                  </a:txBody>
                  <a:tcPr/>
                </a:tc>
                <a:extLst>
                  <a:ext uri="{0D108BD9-81ED-4DB2-BD59-A6C34878D82A}">
                    <a16:rowId xmlns:a16="http://schemas.microsoft.com/office/drawing/2014/main" val="1798837210"/>
                  </a:ext>
                </a:extLst>
              </a:tr>
              <a:tr h="261493">
                <a:tc>
                  <a:txBody>
                    <a:bodyPr/>
                    <a:lstStyle/>
                    <a:p>
                      <a:pPr latinLnBrk="1"/>
                      <a:r>
                        <a:rPr lang="ko-KR" altLang="en-US" sz="1200" dirty="0"/>
                        <a:t>⑫ 릴리즈 날짜</a:t>
                      </a:r>
                      <a:r>
                        <a:rPr lang="en-US" altLang="ko-KR" sz="1200" dirty="0"/>
                        <a:t>(Release Date)</a:t>
                      </a:r>
                      <a:endParaRPr lang="ko-KR" altLang="en-US" sz="1200" dirty="0"/>
                    </a:p>
                  </a:txBody>
                  <a:tcPr/>
                </a:tc>
                <a:tc>
                  <a:txBody>
                    <a:bodyPr/>
                    <a:lstStyle/>
                    <a:p>
                      <a:pPr latinLnBrk="1"/>
                      <a:r>
                        <a:rPr lang="en-US" altLang="ko-KR" sz="1200" dirty="0" err="1"/>
                        <a:t>ReleaseDate</a:t>
                      </a:r>
                      <a:r>
                        <a:rPr lang="en-US" altLang="ko-KR" sz="1200" dirty="0"/>
                        <a:t>:</a:t>
                      </a:r>
                      <a:endParaRPr lang="ko-KR" altLang="en-US" sz="1200" dirty="0"/>
                    </a:p>
                  </a:txBody>
                  <a:tcPr/>
                </a:tc>
                <a:extLst>
                  <a:ext uri="{0D108BD9-81ED-4DB2-BD59-A6C34878D82A}">
                    <a16:rowId xmlns:a16="http://schemas.microsoft.com/office/drawing/2014/main" val="2473157984"/>
                  </a:ext>
                </a:extLst>
              </a:tr>
              <a:tr h="261493">
                <a:tc>
                  <a:txBody>
                    <a:bodyPr/>
                    <a:lstStyle/>
                    <a:p>
                      <a:pPr latinLnBrk="1"/>
                      <a:r>
                        <a:rPr lang="en-US" altLang="ko-KR" sz="1200" dirty="0"/>
                        <a:t>⑬ CVE ID</a:t>
                      </a:r>
                      <a:endParaRPr lang="ko-KR" altLang="en-US" sz="1200" dirty="0"/>
                    </a:p>
                  </a:txBody>
                  <a:tcPr/>
                </a:tc>
                <a:tc>
                  <a:txBody>
                    <a:bodyPr/>
                    <a:lstStyle/>
                    <a:p>
                      <a:pPr latinLnBrk="1"/>
                      <a:r>
                        <a:rPr lang="en-US" altLang="ko-KR" sz="1200" dirty="0"/>
                        <a:t>CVE-Year-Serial Number:</a:t>
                      </a:r>
                      <a:endParaRPr lang="ko-KR" altLang="en-US" sz="1200" dirty="0"/>
                    </a:p>
                  </a:txBody>
                  <a:tcPr/>
                </a:tc>
                <a:extLst>
                  <a:ext uri="{0D108BD9-81ED-4DB2-BD59-A6C34878D82A}">
                    <a16:rowId xmlns:a16="http://schemas.microsoft.com/office/drawing/2014/main" val="2798026561"/>
                  </a:ext>
                </a:extLst>
              </a:tr>
              <a:tr h="261493">
                <a:tc>
                  <a:txBody>
                    <a:bodyPr/>
                    <a:lstStyle/>
                    <a:p>
                      <a:pPr latinLnBrk="1"/>
                      <a:r>
                        <a:rPr lang="fr-FR" altLang="ko-KR" sz="1200" dirty="0"/>
                        <a:t>⑭ CVSS Base Score</a:t>
                      </a:r>
                      <a:endParaRPr lang="ko-KR" altLang="en-US" sz="1200" dirty="0"/>
                    </a:p>
                  </a:txBody>
                  <a:tcPr/>
                </a:tc>
                <a:tc>
                  <a:txBody>
                    <a:bodyPr/>
                    <a:lstStyle/>
                    <a:p>
                      <a:pPr latinLnBrk="1"/>
                      <a:r>
                        <a:rPr lang="fr-FR" altLang="ko-KR" sz="1200" dirty="0"/>
                        <a:t>Base: , Impact: , </a:t>
                      </a:r>
                      <a:r>
                        <a:rPr lang="fr-FR" altLang="ko-KR" sz="1200" dirty="0" err="1"/>
                        <a:t>Exploitability</a:t>
                      </a:r>
                      <a:r>
                        <a:rPr lang="fr-FR" altLang="ko-KR" sz="1200" dirty="0"/>
                        <a:t>:</a:t>
                      </a:r>
                      <a:endParaRPr lang="ko-KR" altLang="en-US" sz="1200" dirty="0"/>
                    </a:p>
                  </a:txBody>
                  <a:tcPr/>
                </a:tc>
                <a:extLst>
                  <a:ext uri="{0D108BD9-81ED-4DB2-BD59-A6C34878D82A}">
                    <a16:rowId xmlns:a16="http://schemas.microsoft.com/office/drawing/2014/main" val="3143706049"/>
                  </a:ext>
                </a:extLst>
              </a:tr>
              <a:tr h="353500">
                <a:tc>
                  <a:txBody>
                    <a:bodyPr/>
                    <a:lstStyle/>
                    <a:p>
                      <a:pPr latinLnBrk="1"/>
                      <a:r>
                        <a:rPr lang="en-US" altLang="ko-KR" sz="1200" dirty="0"/>
                        <a:t>⑮ CVSS Severity</a:t>
                      </a:r>
                      <a:endParaRPr lang="ko-KR" altLang="en-US" sz="1200" dirty="0"/>
                    </a:p>
                  </a:txBody>
                  <a:tcPr/>
                </a:tc>
                <a:tc>
                  <a:txBody>
                    <a:bodyPr/>
                    <a:lstStyle/>
                    <a:p>
                      <a:pPr latinLnBrk="1"/>
                      <a:r>
                        <a:rPr lang="en-US" altLang="ko-KR" sz="1200" dirty="0"/>
                        <a:t>CVSS Severity: High, Medium, Low, None</a:t>
                      </a:r>
                      <a:endParaRPr lang="ko-KR" altLang="en-US" sz="1200" dirty="0"/>
                    </a:p>
                  </a:txBody>
                  <a:tcPr/>
                </a:tc>
                <a:extLst>
                  <a:ext uri="{0D108BD9-81ED-4DB2-BD59-A6C34878D82A}">
                    <a16:rowId xmlns:a16="http://schemas.microsoft.com/office/drawing/2014/main" val="1047071553"/>
                  </a:ext>
                </a:extLst>
              </a:tr>
            </a:tbl>
          </a:graphicData>
        </a:graphic>
      </p:graphicFrame>
    </p:spTree>
    <p:extLst>
      <p:ext uri="{BB962C8B-B14F-4D97-AF65-F5344CB8AC3E}">
        <p14:creationId xmlns:p14="http://schemas.microsoft.com/office/powerpoint/2010/main" val="2955536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표준 배경</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2955617"/>
          </a:xfrm>
          <a:prstGeom prst="rect">
            <a:avLst/>
          </a:prstGeom>
          <a:noFill/>
        </p:spPr>
        <p:txBody>
          <a:bodyPr wrap="square">
            <a:spAutoFit/>
          </a:bodyPr>
          <a:lstStyle/>
          <a:p>
            <a:pPr algn="l">
              <a:lnSpc>
                <a:spcPct val="150000"/>
              </a:lnSpc>
            </a:pPr>
            <a:r>
              <a:rPr lang="en-US" altLang="ko-KR" b="0" i="0" dirty="0">
                <a:solidFill>
                  <a:srgbClr val="000000"/>
                </a:solidFill>
                <a:effectLst/>
                <a:latin typeface="Outfit"/>
              </a:rPr>
              <a:t>- </a:t>
            </a:r>
            <a:r>
              <a:rPr lang="ko-KR" altLang="en-US" b="0" i="0" dirty="0">
                <a:solidFill>
                  <a:srgbClr val="000000"/>
                </a:solidFill>
                <a:effectLst/>
                <a:latin typeface="Outfit"/>
              </a:rPr>
              <a:t>소프트웨어 구성 요소의 품질</a:t>
            </a:r>
            <a:r>
              <a:rPr lang="en-US" altLang="ko-KR" b="0" i="0" dirty="0">
                <a:solidFill>
                  <a:srgbClr val="000000"/>
                </a:solidFill>
                <a:effectLst/>
                <a:latin typeface="Outfit"/>
              </a:rPr>
              <a:t>, </a:t>
            </a:r>
            <a:r>
              <a:rPr lang="ko-KR" altLang="en-US" b="0" i="0" dirty="0">
                <a:solidFill>
                  <a:srgbClr val="000000"/>
                </a:solidFill>
                <a:effectLst/>
                <a:latin typeface="Outfit"/>
              </a:rPr>
              <a:t>보안 또는 작성자에 대한 기본적인 가시성과 투명성이 부족하면 소프트웨어</a:t>
            </a:r>
          </a:p>
          <a:p>
            <a:pPr algn="l">
              <a:lnSpc>
                <a:spcPct val="150000"/>
              </a:lnSpc>
            </a:pPr>
            <a:r>
              <a:rPr lang="ko-KR" altLang="en-US" b="0" i="0" dirty="0">
                <a:solidFill>
                  <a:srgbClr val="000000"/>
                </a:solidFill>
                <a:effectLst/>
                <a:latin typeface="Outfit"/>
              </a:rPr>
              <a:t>공급망이 공격에 쉽게 취약해짐</a:t>
            </a:r>
            <a:endParaRPr lang="en-US" altLang="ko-KR" b="0" i="0" dirty="0">
              <a:solidFill>
                <a:srgbClr val="000000"/>
              </a:solidFill>
              <a:effectLst/>
              <a:latin typeface="Outfit"/>
            </a:endParaRPr>
          </a:p>
          <a:p>
            <a:pPr algn="l">
              <a:lnSpc>
                <a:spcPct val="150000"/>
              </a:lnSpc>
            </a:pPr>
            <a:r>
              <a:rPr lang="en-US" altLang="ko-KR" dirty="0">
                <a:solidFill>
                  <a:srgbClr val="000000"/>
                </a:solidFill>
                <a:latin typeface="Outfit"/>
              </a:rPr>
              <a:t>- </a:t>
            </a:r>
            <a:r>
              <a:rPr lang="ko-KR" altLang="en-US" b="0" i="0" dirty="0">
                <a:solidFill>
                  <a:srgbClr val="000000"/>
                </a:solidFill>
                <a:effectLst/>
                <a:latin typeface="Outfit"/>
              </a:rPr>
              <a:t>이를 방지하기 위해 바이든 대통령의 국가 공급망 개선에 관한 행정 명령은</a:t>
            </a:r>
          </a:p>
          <a:p>
            <a:pPr algn="l">
              <a:lnSpc>
                <a:spcPct val="150000"/>
              </a:lnSpc>
            </a:pPr>
            <a:r>
              <a:rPr lang="ko-KR" altLang="en-US" b="0" i="0" dirty="0">
                <a:solidFill>
                  <a:srgbClr val="000000"/>
                </a:solidFill>
                <a:effectLst/>
                <a:latin typeface="Outfit"/>
              </a:rPr>
              <a:t>소프트웨어 구성 요소를 식별하고 설명하는 방법으로 </a:t>
            </a:r>
            <a:r>
              <a:rPr lang="en-US" altLang="ko-KR" b="0" i="0" dirty="0">
                <a:solidFill>
                  <a:srgbClr val="000000"/>
                </a:solidFill>
                <a:effectLst/>
                <a:latin typeface="Outfit"/>
              </a:rPr>
              <a:t>SBOM(Software Bill of Materials)</a:t>
            </a:r>
            <a:r>
              <a:rPr lang="ko-KR" altLang="en-US" b="0" i="0" dirty="0">
                <a:solidFill>
                  <a:srgbClr val="000000"/>
                </a:solidFill>
                <a:effectLst/>
                <a:latin typeface="Outfit"/>
              </a:rPr>
              <a:t>을 채택할 것을</a:t>
            </a:r>
          </a:p>
          <a:p>
            <a:pPr algn="l">
              <a:lnSpc>
                <a:spcPct val="150000"/>
              </a:lnSpc>
            </a:pPr>
            <a:r>
              <a:rPr lang="ko-KR" altLang="en-US" b="0" i="0" dirty="0">
                <a:solidFill>
                  <a:srgbClr val="000000"/>
                </a:solidFill>
                <a:effectLst/>
                <a:latin typeface="Outfit"/>
              </a:rPr>
              <a:t>권장</a:t>
            </a:r>
            <a:endParaRPr lang="en-US" altLang="ko-KR" b="0" i="0" dirty="0">
              <a:solidFill>
                <a:srgbClr val="000000"/>
              </a:solidFill>
              <a:effectLst/>
              <a:latin typeface="Outfit"/>
            </a:endParaRPr>
          </a:p>
          <a:p>
            <a:pPr algn="l">
              <a:lnSpc>
                <a:spcPct val="150000"/>
              </a:lnSpc>
            </a:pPr>
            <a:r>
              <a:rPr lang="en-US" altLang="ko-KR" b="0" i="0" dirty="0">
                <a:solidFill>
                  <a:srgbClr val="000000"/>
                </a:solidFill>
                <a:effectLst/>
                <a:latin typeface="Outfit"/>
              </a:rPr>
              <a:t>- SBOM</a:t>
            </a:r>
            <a:r>
              <a:rPr lang="ko-KR" altLang="en-US" b="0" i="0" dirty="0">
                <a:solidFill>
                  <a:srgbClr val="000000"/>
                </a:solidFill>
                <a:effectLst/>
                <a:latin typeface="Outfit"/>
              </a:rPr>
              <a:t>은 소프트웨어를 구성하는 컴포넌트 자체와 의존관계</a:t>
            </a:r>
            <a:r>
              <a:rPr lang="en-US" altLang="ko-KR" b="0" i="0" dirty="0">
                <a:solidFill>
                  <a:srgbClr val="000000"/>
                </a:solidFill>
                <a:effectLst/>
                <a:latin typeface="Outfit"/>
              </a:rPr>
              <a:t>(Dependency)</a:t>
            </a:r>
            <a:r>
              <a:rPr lang="ko-KR" altLang="en-US" b="0" i="0" dirty="0">
                <a:solidFill>
                  <a:srgbClr val="000000"/>
                </a:solidFill>
                <a:effectLst/>
                <a:latin typeface="Outfit"/>
              </a:rPr>
              <a:t>에 관한 정보를 관리한다는 점에서 소프트웨어 복잡성을 가시화하려는 시도</a:t>
            </a:r>
            <a:r>
              <a:rPr lang="en-US" altLang="ko-KR" b="0" i="0" dirty="0">
                <a:solidFill>
                  <a:srgbClr val="000000"/>
                </a:solidFill>
                <a:effectLst/>
                <a:latin typeface="Outfit"/>
              </a:rPr>
              <a:t>.</a:t>
            </a:r>
          </a:p>
        </p:txBody>
      </p:sp>
    </p:spTree>
    <p:extLst>
      <p:ext uri="{BB962C8B-B14F-4D97-AF65-F5344CB8AC3E}">
        <p14:creationId xmlns:p14="http://schemas.microsoft.com/office/powerpoint/2010/main" val="184115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비교</a:t>
            </a:r>
            <a:endParaRPr lang="en-US" altLang="ko-KR" sz="2000" b="1" dirty="0">
              <a:latin typeface="+mn-ea"/>
            </a:endParaRPr>
          </a:p>
        </p:txBody>
      </p:sp>
      <p:graphicFrame>
        <p:nvGraphicFramePr>
          <p:cNvPr id="4" name="표 3">
            <a:extLst>
              <a:ext uri="{FF2B5EF4-FFF2-40B4-BE49-F238E27FC236}">
                <a16:creationId xmlns:a16="http://schemas.microsoft.com/office/drawing/2014/main" id="{B20D3AB4-75C6-9638-B2EF-43738EC3743E}"/>
              </a:ext>
            </a:extLst>
          </p:cNvPr>
          <p:cNvGraphicFramePr>
            <a:graphicFrameLocks noGrp="1"/>
          </p:cNvGraphicFramePr>
          <p:nvPr>
            <p:extLst>
              <p:ext uri="{D42A27DB-BD31-4B8C-83A1-F6EECF244321}">
                <p14:modId xmlns:p14="http://schemas.microsoft.com/office/powerpoint/2010/main" val="4206164632"/>
              </p:ext>
            </p:extLst>
          </p:nvPr>
        </p:nvGraphicFramePr>
        <p:xfrm>
          <a:off x="620604" y="1919588"/>
          <a:ext cx="10877490" cy="3192780"/>
        </p:xfrm>
        <a:graphic>
          <a:graphicData uri="http://schemas.openxmlformats.org/drawingml/2006/table">
            <a:tbl>
              <a:tblPr/>
              <a:tblGrid>
                <a:gridCol w="2137376">
                  <a:extLst>
                    <a:ext uri="{9D8B030D-6E8A-4147-A177-3AD203B41FA5}">
                      <a16:colId xmlns:a16="http://schemas.microsoft.com/office/drawing/2014/main" val="1339207945"/>
                    </a:ext>
                  </a:extLst>
                </a:gridCol>
                <a:gridCol w="2612102">
                  <a:extLst>
                    <a:ext uri="{9D8B030D-6E8A-4147-A177-3AD203B41FA5}">
                      <a16:colId xmlns:a16="http://schemas.microsoft.com/office/drawing/2014/main" val="4049860738"/>
                    </a:ext>
                  </a:extLst>
                </a:gridCol>
                <a:gridCol w="2919993">
                  <a:extLst>
                    <a:ext uri="{9D8B030D-6E8A-4147-A177-3AD203B41FA5}">
                      <a16:colId xmlns:a16="http://schemas.microsoft.com/office/drawing/2014/main" val="4087687169"/>
                    </a:ext>
                  </a:extLst>
                </a:gridCol>
                <a:gridCol w="3208019">
                  <a:extLst>
                    <a:ext uri="{9D8B030D-6E8A-4147-A177-3AD203B41FA5}">
                      <a16:colId xmlns:a16="http://schemas.microsoft.com/office/drawing/2014/main" val="1311169767"/>
                    </a:ext>
                  </a:extLst>
                </a:gridCol>
              </a:tblGrid>
              <a:tr h="457200">
                <a:tc>
                  <a:txBody>
                    <a:bodyPr/>
                    <a:lstStyle/>
                    <a:p>
                      <a:pPr algn="ctr"/>
                      <a:r>
                        <a:rPr lang="ko-KR" altLang="en-US" sz="1600" b="1" dirty="0">
                          <a:solidFill>
                            <a:srgbClr val="000000"/>
                          </a:solidFill>
                          <a:effectLst/>
                          <a:latin typeface="+mn-ea"/>
                          <a:ea typeface="+mn-ea"/>
                        </a:rPr>
                        <a:t>구분</a:t>
                      </a:r>
                      <a:endParaRPr lang="ko-KR" altLang="en-US" sz="1600" b="0" dirty="0">
                        <a:solidFill>
                          <a:srgbClr val="000000"/>
                        </a:solidFill>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30AAD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FFFE5"/>
                    </a:solidFill>
                  </a:tcPr>
                </a:tc>
                <a:tc>
                  <a:txBody>
                    <a:bodyPr/>
                    <a:lstStyle/>
                    <a:p>
                      <a:pPr algn="ctr"/>
                      <a:r>
                        <a:rPr lang="en-US" sz="1600" b="1" dirty="0">
                          <a:solidFill>
                            <a:srgbClr val="000000"/>
                          </a:solidFill>
                          <a:effectLst/>
                          <a:latin typeface="+mn-ea"/>
                          <a:ea typeface="+mn-ea"/>
                        </a:rPr>
                        <a:t>BOM</a:t>
                      </a:r>
                      <a:endParaRPr lang="en-US" sz="1600" b="0" dirty="0">
                        <a:solidFill>
                          <a:srgbClr val="000000"/>
                        </a:solidFill>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D0AAD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FFFE5"/>
                    </a:solidFill>
                  </a:tcPr>
                </a:tc>
                <a:tc>
                  <a:txBody>
                    <a:bodyPr/>
                    <a:lstStyle/>
                    <a:p>
                      <a:pPr algn="ctr"/>
                      <a:r>
                        <a:rPr lang="en-US" sz="1600" b="1" dirty="0">
                          <a:solidFill>
                            <a:srgbClr val="000000"/>
                          </a:solidFill>
                          <a:effectLst/>
                          <a:latin typeface="+mn-ea"/>
                          <a:ea typeface="+mn-ea"/>
                        </a:rPr>
                        <a:t>SBOM</a:t>
                      </a:r>
                      <a:endParaRPr lang="en-US" sz="1600" b="0" dirty="0">
                        <a:solidFill>
                          <a:srgbClr val="000000"/>
                        </a:solidFill>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D0A9D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FFFE5"/>
                    </a:solidFill>
                  </a:tcPr>
                </a:tc>
                <a:tc>
                  <a:txBody>
                    <a:bodyPr/>
                    <a:lstStyle/>
                    <a:p>
                      <a:pPr algn="ctr"/>
                      <a:r>
                        <a:rPr lang="ko-KR" altLang="en-US" sz="1600" b="1" dirty="0">
                          <a:solidFill>
                            <a:srgbClr val="000000"/>
                          </a:solidFill>
                          <a:effectLst/>
                          <a:latin typeface="+mn-ea"/>
                          <a:ea typeface="+mn-ea"/>
                        </a:rPr>
                        <a:t>식품원재료표</a:t>
                      </a:r>
                      <a:br>
                        <a:rPr lang="ko-KR" altLang="en-US" sz="1600" b="1" dirty="0">
                          <a:solidFill>
                            <a:srgbClr val="000000"/>
                          </a:solidFill>
                          <a:effectLst/>
                          <a:latin typeface="+mn-ea"/>
                          <a:ea typeface="+mn-ea"/>
                        </a:rPr>
                      </a:br>
                      <a:r>
                        <a:rPr lang="en-US" altLang="ko-KR" sz="1600" b="1" dirty="0">
                          <a:solidFill>
                            <a:srgbClr val="000000"/>
                          </a:solidFill>
                          <a:effectLst/>
                          <a:latin typeface="+mn-ea"/>
                          <a:ea typeface="+mn-ea"/>
                        </a:rPr>
                        <a:t>(</a:t>
                      </a:r>
                      <a:r>
                        <a:rPr lang="en-US" sz="1600" b="1" dirty="0">
                          <a:solidFill>
                            <a:srgbClr val="000000"/>
                          </a:solidFill>
                          <a:effectLst/>
                          <a:latin typeface="+mn-ea"/>
                          <a:ea typeface="+mn-ea"/>
                        </a:rPr>
                        <a:t>food ingredients)</a:t>
                      </a:r>
                      <a:endParaRPr lang="en-US" sz="1600" b="0" dirty="0">
                        <a:solidFill>
                          <a:srgbClr val="000000"/>
                        </a:solidFill>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D0AAD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FFFE5"/>
                    </a:solidFill>
                  </a:tcPr>
                </a:tc>
                <a:extLst>
                  <a:ext uri="{0D108BD9-81ED-4DB2-BD59-A6C34878D82A}">
                    <a16:rowId xmlns:a16="http://schemas.microsoft.com/office/drawing/2014/main" val="1607160015"/>
                  </a:ext>
                </a:extLst>
              </a:tr>
              <a:tr h="457200">
                <a:tc>
                  <a:txBody>
                    <a:bodyPr/>
                    <a:lstStyle/>
                    <a:p>
                      <a:r>
                        <a:rPr lang="ko-KR" altLang="en-US" sz="1600" dirty="0">
                          <a:effectLst/>
                          <a:latin typeface="+mn-ea"/>
                          <a:ea typeface="+mn-ea"/>
                        </a:rPr>
                        <a:t>수혜자</a:t>
                      </a:r>
                      <a:r>
                        <a:rPr lang="en-US" altLang="ko-KR" sz="1600" b="1" dirty="0">
                          <a:effectLst/>
                          <a:latin typeface="+mn-ea"/>
                          <a:ea typeface="+mn-ea"/>
                        </a:rPr>
                        <a:t>(</a:t>
                      </a:r>
                      <a:r>
                        <a:rPr lang="ko-KR" altLang="en-US" sz="1600" b="1" dirty="0">
                          <a:effectLst/>
                          <a:latin typeface="+mn-ea"/>
                          <a:ea typeface="+mn-ea"/>
                        </a:rPr>
                        <a:t>주수혜자는 굵은 글씨</a:t>
                      </a:r>
                      <a:r>
                        <a:rPr lang="en-US" altLang="ko-KR" sz="1600" b="1" dirty="0">
                          <a:effectLst/>
                          <a:latin typeface="+mn-ea"/>
                          <a:ea typeface="+mn-ea"/>
                        </a:rPr>
                        <a:t>)</a:t>
                      </a:r>
                      <a:endParaRPr lang="ko-KR" altLang="en-US" sz="1600" dirty="0">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b="1">
                          <a:effectLst/>
                          <a:latin typeface="+mn-ea"/>
                          <a:ea typeface="+mn-ea"/>
                        </a:rPr>
                        <a:t>생산자</a:t>
                      </a:r>
                      <a:endParaRPr lang="ko-KR" altLang="en-US" sz="1600">
                        <a:effectLst/>
                        <a:latin typeface="+mn-ea"/>
                        <a:ea typeface="+mn-ea"/>
                      </a:endParaRPr>
                    </a:p>
                    <a:p>
                      <a:r>
                        <a:rPr lang="en-US" altLang="ko-KR" sz="1600">
                          <a:effectLst/>
                          <a:latin typeface="+mn-ea"/>
                          <a:ea typeface="+mn-ea"/>
                        </a:rPr>
                        <a:t>(</a:t>
                      </a:r>
                      <a:r>
                        <a:rPr lang="ko-KR" altLang="en-US" sz="1600">
                          <a:effectLst/>
                          <a:latin typeface="+mn-ea"/>
                          <a:ea typeface="+mn-ea"/>
                        </a:rPr>
                        <a:t>부품공급자</a:t>
                      </a:r>
                      <a:r>
                        <a:rPr lang="en-US" altLang="ko-KR" sz="1600">
                          <a:effectLst/>
                          <a:latin typeface="+mn-ea"/>
                          <a:ea typeface="+mn-ea"/>
                        </a:rPr>
                        <a:t>)</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effectLst/>
                          <a:latin typeface="+mn-ea"/>
                          <a:ea typeface="+mn-ea"/>
                        </a:rPr>
                        <a:t>생산자 </a:t>
                      </a:r>
                      <a:r>
                        <a:rPr lang="en-US" altLang="ko-KR" sz="1600" dirty="0">
                          <a:effectLst/>
                          <a:latin typeface="+mn-ea"/>
                          <a:ea typeface="+mn-ea"/>
                        </a:rPr>
                        <a:t>(</a:t>
                      </a:r>
                      <a:r>
                        <a:rPr lang="ko-KR" altLang="en-US" sz="1600" dirty="0">
                          <a:effectLst/>
                          <a:latin typeface="+mn-ea"/>
                          <a:ea typeface="+mn-ea"/>
                        </a:rPr>
                        <a:t>모듈공급자 포함</a:t>
                      </a:r>
                      <a:r>
                        <a:rPr lang="en-US" altLang="ko-KR" sz="1600" dirty="0">
                          <a:effectLst/>
                          <a:latin typeface="+mn-ea"/>
                          <a:ea typeface="+mn-ea"/>
                        </a:rPr>
                        <a:t>)</a:t>
                      </a:r>
                      <a:br>
                        <a:rPr lang="en-US" altLang="ko-KR" sz="1600" dirty="0">
                          <a:effectLst/>
                          <a:latin typeface="+mn-ea"/>
                          <a:ea typeface="+mn-ea"/>
                        </a:rPr>
                      </a:br>
                      <a:r>
                        <a:rPr lang="ko-KR" altLang="en-US" sz="1600" b="1" dirty="0">
                          <a:effectLst/>
                          <a:latin typeface="+mn-ea"/>
                          <a:ea typeface="+mn-ea"/>
                        </a:rPr>
                        <a:t>구매자 </a:t>
                      </a:r>
                      <a:r>
                        <a:rPr lang="en-US" altLang="ko-KR" sz="1600" b="1" dirty="0">
                          <a:effectLst/>
                          <a:latin typeface="+mn-ea"/>
                          <a:ea typeface="+mn-ea"/>
                        </a:rPr>
                        <a:t>(</a:t>
                      </a:r>
                      <a:r>
                        <a:rPr lang="ko-KR" altLang="en-US" sz="1600" b="1" dirty="0">
                          <a:effectLst/>
                          <a:latin typeface="+mn-ea"/>
                          <a:ea typeface="+mn-ea"/>
                        </a:rPr>
                        <a:t>운영자 포함</a:t>
                      </a:r>
                      <a:r>
                        <a:rPr lang="en-US" altLang="ko-KR" sz="1600" b="1" dirty="0">
                          <a:effectLst/>
                          <a:latin typeface="+mn-ea"/>
                          <a:ea typeface="+mn-ea"/>
                        </a:rPr>
                        <a:t>)</a:t>
                      </a:r>
                      <a:endParaRPr lang="ko-KR" altLang="en-US" sz="1600" dirty="0">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b="1">
                          <a:effectLst/>
                          <a:latin typeface="+mn-ea"/>
                          <a:ea typeface="+mn-ea"/>
                        </a:rPr>
                        <a:t>구매자</a:t>
                      </a:r>
                      <a:endParaRPr lang="ko-KR" altLang="en-US" sz="1600">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1519737480"/>
                  </a:ext>
                </a:extLst>
              </a:tr>
              <a:tr h="457200">
                <a:tc>
                  <a:txBody>
                    <a:bodyPr/>
                    <a:lstStyle/>
                    <a:p>
                      <a:r>
                        <a:rPr lang="ko-KR" altLang="en-US" sz="1600">
                          <a:effectLst/>
                          <a:latin typeface="+mn-ea"/>
                          <a:ea typeface="+mn-ea"/>
                        </a:rPr>
                        <a:t>목록 대상</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a:effectLst/>
                          <a:latin typeface="+mn-ea"/>
                          <a:ea typeface="+mn-ea"/>
                        </a:rPr>
                        <a:t>모든 구성요소</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effectLst/>
                          <a:latin typeface="+mn-ea"/>
                          <a:ea typeface="+mn-ea"/>
                        </a:rPr>
                        <a:t>모든 구성요소</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a:effectLst/>
                          <a:latin typeface="+mn-ea"/>
                          <a:ea typeface="+mn-ea"/>
                        </a:rPr>
                        <a:t>주요 구성요소</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687097136"/>
                  </a:ext>
                </a:extLst>
              </a:tr>
              <a:tr h="457200">
                <a:tc>
                  <a:txBody>
                    <a:bodyPr/>
                    <a:lstStyle/>
                    <a:p>
                      <a:r>
                        <a:rPr lang="ko-KR" altLang="en-US" sz="1600" dirty="0">
                          <a:effectLst/>
                          <a:latin typeface="+mn-ea"/>
                          <a:ea typeface="+mn-ea"/>
                        </a:rPr>
                        <a:t>외부 연결</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a:effectLst/>
                          <a:latin typeface="+mn-ea"/>
                          <a:ea typeface="+mn-ea"/>
                        </a:rPr>
                        <a:t>없음</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effectLst/>
                          <a:latin typeface="+mn-ea"/>
                          <a:ea typeface="+mn-ea"/>
                        </a:rPr>
                        <a:t>있음 </a:t>
                      </a:r>
                      <a:r>
                        <a:rPr lang="en-US" altLang="ko-KR" sz="1600" dirty="0">
                          <a:effectLst/>
                          <a:latin typeface="+mn-ea"/>
                          <a:ea typeface="+mn-ea"/>
                        </a:rPr>
                        <a:t>(</a:t>
                      </a:r>
                      <a:r>
                        <a:rPr lang="ko-KR" altLang="en-US" sz="1600" dirty="0">
                          <a:effectLst/>
                          <a:latin typeface="+mn-ea"/>
                          <a:ea typeface="+mn-ea"/>
                        </a:rPr>
                        <a:t>예</a:t>
                      </a:r>
                      <a:r>
                        <a:rPr lang="en-US" altLang="ko-KR" sz="1600" dirty="0">
                          <a:effectLst/>
                          <a:latin typeface="+mn-ea"/>
                          <a:ea typeface="+mn-ea"/>
                        </a:rPr>
                        <a:t>: </a:t>
                      </a:r>
                      <a:r>
                        <a:rPr lang="en-US" sz="1600" dirty="0">
                          <a:effectLst/>
                          <a:latin typeface="+mn-ea"/>
                          <a:ea typeface="+mn-ea"/>
                        </a:rPr>
                        <a:t>API </a:t>
                      </a:r>
                      <a:r>
                        <a:rPr lang="ko-KR" altLang="en-US" sz="1600" dirty="0">
                          <a:effectLst/>
                          <a:latin typeface="+mn-ea"/>
                          <a:ea typeface="+mn-ea"/>
                        </a:rPr>
                        <a:t>연결</a:t>
                      </a:r>
                      <a:r>
                        <a:rPr lang="en-US" altLang="ko-KR" sz="1600" dirty="0">
                          <a:effectLst/>
                          <a:latin typeface="+mn-ea"/>
                          <a:ea typeface="+mn-ea"/>
                        </a:rPr>
                        <a:t>)</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effectLst/>
                          <a:latin typeface="+mn-ea"/>
                          <a:ea typeface="+mn-ea"/>
                        </a:rPr>
                        <a:t>없음</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4083864174"/>
                  </a:ext>
                </a:extLst>
              </a:tr>
              <a:tr h="457200">
                <a:tc>
                  <a:txBody>
                    <a:bodyPr/>
                    <a:lstStyle/>
                    <a:p>
                      <a:r>
                        <a:rPr lang="ko-KR" altLang="en-US" sz="1600" dirty="0">
                          <a:effectLst/>
                          <a:latin typeface="+mn-ea"/>
                          <a:ea typeface="+mn-ea"/>
                        </a:rPr>
                        <a:t>목적</a:t>
                      </a: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t>지속적인 양산체제 유지를 위한 공급망과 생산관리</a:t>
                      </a:r>
                      <a:r>
                        <a:rPr lang="en-US" altLang="ko-KR" sz="1600" dirty="0"/>
                        <a:t>(</a:t>
                      </a:r>
                      <a:r>
                        <a:rPr lang="ko-KR" altLang="en-US" sz="1600" dirty="0"/>
                        <a:t>제조업</a:t>
                      </a:r>
                      <a:r>
                        <a:rPr lang="en-US" altLang="ko-KR" sz="1600" dirty="0"/>
                        <a:t>)</a:t>
                      </a:r>
                      <a:endParaRPr lang="ko-KR" altLang="en-US" sz="1600" dirty="0">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t>소프트웨어 공급망</a:t>
                      </a:r>
                      <a:r>
                        <a:rPr lang="en-US" altLang="ko-KR" sz="1600" dirty="0"/>
                        <a:t>, </a:t>
                      </a:r>
                      <a:r>
                        <a:rPr lang="ko-KR" altLang="en-US" sz="1600" dirty="0"/>
                        <a:t>라이선스</a:t>
                      </a:r>
                      <a:r>
                        <a:rPr lang="en-US" altLang="ko-KR" sz="1600" dirty="0"/>
                        <a:t>, </a:t>
                      </a:r>
                      <a:r>
                        <a:rPr lang="ko-KR" altLang="en-US" sz="1600" dirty="0"/>
                        <a:t>취약성 등 위험을 관리</a:t>
                      </a:r>
                      <a:endParaRPr lang="en-US" altLang="ko-KR" sz="1600" dirty="0"/>
                    </a:p>
                    <a:p>
                      <a:r>
                        <a:rPr lang="en-US" altLang="ko-KR" sz="1600" dirty="0"/>
                        <a:t>(</a:t>
                      </a:r>
                      <a:r>
                        <a:rPr lang="ko-KR" altLang="en-US" sz="1600" dirty="0"/>
                        <a:t>소프트웨어</a:t>
                      </a:r>
                      <a:r>
                        <a:rPr lang="en-US" altLang="ko-KR" sz="1600" dirty="0"/>
                        <a:t>)</a:t>
                      </a:r>
                      <a:endParaRPr lang="en-US" altLang="ko-KR" sz="1600" dirty="0">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ko-KR" altLang="en-US" sz="1600" dirty="0"/>
                        <a:t>유통되는 식품에 관한 이용자의 인지 및 위험성 확인</a:t>
                      </a:r>
                      <a:r>
                        <a:rPr lang="en-US" altLang="ko-KR" sz="1600" dirty="0"/>
                        <a:t>(</a:t>
                      </a:r>
                      <a:r>
                        <a:rPr lang="ko-KR" altLang="en-US" sz="1600" dirty="0"/>
                        <a:t>식품</a:t>
                      </a:r>
                      <a:r>
                        <a:rPr lang="en-US" altLang="ko-KR" sz="1600" dirty="0"/>
                        <a:t>)</a:t>
                      </a:r>
                      <a:endParaRPr lang="ko-KR" altLang="en-US" sz="1600" dirty="0">
                        <a:effectLst/>
                        <a:latin typeface="+mn-ea"/>
                        <a:ea typeface="+mn-ea"/>
                      </a:endParaRPr>
                    </a:p>
                  </a:txBody>
                  <a:tcPr marL="190500" marR="190500" marT="95250" marB="9525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3034798104"/>
                  </a:ext>
                </a:extLst>
              </a:tr>
            </a:tbl>
          </a:graphicData>
        </a:graphic>
      </p:graphicFrame>
      <p:sp>
        <p:nvSpPr>
          <p:cNvPr id="10" name="TextBox 9">
            <a:extLst>
              <a:ext uri="{FF2B5EF4-FFF2-40B4-BE49-F238E27FC236}">
                <a16:creationId xmlns:a16="http://schemas.microsoft.com/office/drawing/2014/main" id="{93E3913F-FEDF-1BEA-32C5-A030578E8E17}"/>
              </a:ext>
            </a:extLst>
          </p:cNvPr>
          <p:cNvSpPr txBox="1"/>
          <p:nvPr/>
        </p:nvSpPr>
        <p:spPr>
          <a:xfrm>
            <a:off x="592265" y="5459805"/>
            <a:ext cx="10731573" cy="869790"/>
          </a:xfrm>
          <a:prstGeom prst="rect">
            <a:avLst/>
          </a:prstGeom>
          <a:noFill/>
        </p:spPr>
        <p:txBody>
          <a:bodyPr wrap="square">
            <a:spAutoFit/>
          </a:bodyPr>
          <a:lstStyle/>
          <a:p>
            <a:pPr algn="l">
              <a:lnSpc>
                <a:spcPct val="150000"/>
              </a:lnSpc>
              <a:spcBef>
                <a:spcPts val="600"/>
              </a:spcBef>
            </a:pPr>
            <a:r>
              <a:rPr lang="en-US" altLang="ko-KR" b="0" i="0" dirty="0">
                <a:effectLst/>
                <a:latin typeface="malgun gothic" panose="020B0503020000020004" pitchFamily="50" charset="-127"/>
                <a:ea typeface="malgun gothic" panose="020B0503020000020004" pitchFamily="50" charset="-127"/>
              </a:rPr>
              <a:t>-SBOM</a:t>
            </a:r>
            <a:r>
              <a:rPr lang="ko-KR" altLang="en-US" b="0" i="0" dirty="0">
                <a:effectLst/>
                <a:latin typeface="malgun gothic" panose="020B0503020000020004" pitchFamily="50" charset="-127"/>
                <a:ea typeface="malgun gothic" panose="020B0503020000020004" pitchFamily="50" charset="-127"/>
              </a:rPr>
              <a:t>은 디지털 재화인 소프트웨어를 대상으로 하기 때문에 </a:t>
            </a:r>
            <a:r>
              <a:rPr lang="en-US" altLang="ko-KR" b="0" i="0" dirty="0">
                <a:effectLst/>
                <a:latin typeface="malgun gothic" panose="020B0503020000020004" pitchFamily="50" charset="-127"/>
                <a:ea typeface="malgun gothic" panose="020B0503020000020004" pitchFamily="50" charset="-127"/>
              </a:rPr>
              <a:t>API </a:t>
            </a:r>
            <a:r>
              <a:rPr lang="ko-KR" altLang="en-US" b="0" i="0" dirty="0">
                <a:effectLst/>
                <a:latin typeface="malgun gothic" panose="020B0503020000020004" pitchFamily="50" charset="-127"/>
                <a:ea typeface="malgun gothic" panose="020B0503020000020004" pitchFamily="50" charset="-127"/>
              </a:rPr>
              <a:t>연결 등과 같은 외부 구성요소와의 연결이 존재하여 이들 외부 구성요소 포함 여부가 이슈라는 점에서 다른 것들과 차이가 있음</a:t>
            </a:r>
          </a:p>
        </p:txBody>
      </p:sp>
    </p:spTree>
    <p:extLst>
      <p:ext uri="{BB962C8B-B14F-4D97-AF65-F5344CB8AC3E}">
        <p14:creationId xmlns:p14="http://schemas.microsoft.com/office/powerpoint/2010/main" val="224008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4993996"/>
          </a:xfrm>
          <a:prstGeom prst="rect">
            <a:avLst/>
          </a:prstGeom>
          <a:noFill/>
        </p:spPr>
        <p:txBody>
          <a:bodyPr wrap="square">
            <a:spAutoFit/>
          </a:bodyPr>
          <a:lstStyle/>
          <a:p>
            <a:pPr algn="l">
              <a:lnSpc>
                <a:spcPct val="150000"/>
              </a:lnSpc>
            </a:pPr>
            <a:r>
              <a:rPr lang="en-US" altLang="ko-KR" b="0" i="0" dirty="0">
                <a:solidFill>
                  <a:srgbClr val="000000"/>
                </a:solidFill>
                <a:effectLst/>
                <a:latin typeface="+mn-ea"/>
              </a:rPr>
              <a:t>- SBOM </a:t>
            </a:r>
            <a:r>
              <a:rPr lang="ko-KR" altLang="en-US" b="0" i="0" dirty="0">
                <a:solidFill>
                  <a:srgbClr val="000000"/>
                </a:solidFill>
                <a:effectLst/>
                <a:latin typeface="+mn-ea"/>
              </a:rPr>
              <a:t>포맷은 </a:t>
            </a:r>
            <a:r>
              <a:rPr lang="en-US" altLang="ko-KR" b="0" i="0" dirty="0">
                <a:solidFill>
                  <a:srgbClr val="000000"/>
                </a:solidFill>
                <a:effectLst/>
                <a:latin typeface="+mn-ea"/>
              </a:rPr>
              <a:t>SBOM</a:t>
            </a:r>
            <a:r>
              <a:rPr lang="ko-KR" altLang="en-US" b="0" i="0" dirty="0">
                <a:solidFill>
                  <a:srgbClr val="000000"/>
                </a:solidFill>
                <a:effectLst/>
                <a:latin typeface="+mn-ea"/>
              </a:rPr>
              <a:t>을 생성하기 위한 통합 구조를 정의하고 최종 사용자 또는 고객과 공유하기 위한 표준이며</a:t>
            </a:r>
            <a:r>
              <a:rPr lang="en-US" altLang="ko-KR" b="0" i="0" dirty="0">
                <a:solidFill>
                  <a:srgbClr val="000000"/>
                </a:solidFill>
                <a:effectLst/>
                <a:latin typeface="+mn-ea"/>
              </a:rPr>
              <a:t>,</a:t>
            </a:r>
            <a:r>
              <a:rPr lang="ko-KR" altLang="en-US" b="0" i="0" dirty="0">
                <a:solidFill>
                  <a:srgbClr val="000000"/>
                </a:solidFill>
                <a:effectLst/>
                <a:latin typeface="+mn-ea"/>
              </a:rPr>
              <a:t>소프트웨어의 구성을 다른 툴이 이해할 수 있도록 공통의 형식으로 설명</a:t>
            </a:r>
            <a:endParaRPr lang="en-US" altLang="ko-KR" b="0" i="0" dirty="0">
              <a:solidFill>
                <a:srgbClr val="000000"/>
              </a:solidFill>
              <a:effectLst/>
              <a:latin typeface="+mn-ea"/>
            </a:endParaRPr>
          </a:p>
          <a:p>
            <a:pPr algn="l">
              <a:lnSpc>
                <a:spcPct val="150000"/>
              </a:lnSpc>
              <a:spcBef>
                <a:spcPts val="600"/>
              </a:spcBef>
            </a:pPr>
            <a:r>
              <a:rPr lang="en-US" altLang="ko-KR" sz="1800" b="0" i="0" dirty="0">
                <a:solidFill>
                  <a:srgbClr val="000000"/>
                </a:solidFill>
                <a:effectLst/>
                <a:latin typeface="+mn-ea"/>
              </a:rPr>
              <a:t>- </a:t>
            </a:r>
            <a:r>
              <a:rPr lang="ko-KR" altLang="en-US" sz="1800" b="0" i="0" dirty="0">
                <a:solidFill>
                  <a:srgbClr val="000000"/>
                </a:solidFill>
                <a:effectLst/>
                <a:latin typeface="+mn-ea"/>
              </a:rPr>
              <a:t>이러한 소프트웨어 구성 목록을 기반으로 공급망의 투명성을 확보해야 한다는 필요성은 오픈소스 커뮤니티에서 </a:t>
            </a:r>
            <a:r>
              <a:rPr lang="en-US" altLang="ko-KR" sz="1800" b="0" i="0" dirty="0">
                <a:solidFill>
                  <a:srgbClr val="000000"/>
                </a:solidFill>
                <a:effectLst/>
                <a:latin typeface="+mn-ea"/>
              </a:rPr>
              <a:t>10</a:t>
            </a:r>
            <a:r>
              <a:rPr lang="ko-KR" altLang="en-US" sz="1800" b="0" i="0" dirty="0">
                <a:solidFill>
                  <a:srgbClr val="000000"/>
                </a:solidFill>
                <a:effectLst/>
                <a:latin typeface="+mn-ea"/>
              </a:rPr>
              <a:t>여년 전부터 논의되어 왔으며</a:t>
            </a:r>
            <a:r>
              <a:rPr lang="en-US" altLang="ko-KR" sz="1800" b="0" i="0" dirty="0">
                <a:solidFill>
                  <a:srgbClr val="000000"/>
                </a:solidFill>
                <a:effectLst/>
                <a:latin typeface="+mn-ea"/>
              </a:rPr>
              <a:t>, </a:t>
            </a:r>
            <a:r>
              <a:rPr lang="ko-KR" altLang="en-US" sz="1800" b="0" i="0" dirty="0">
                <a:solidFill>
                  <a:srgbClr val="000000"/>
                </a:solidFill>
                <a:effectLst/>
                <a:latin typeface="+mn-ea"/>
              </a:rPr>
              <a:t>이를 해결하기 위해 실제 산업에서 </a:t>
            </a:r>
            <a:r>
              <a:rPr lang="en-US" altLang="ko-KR" sz="1800" b="0" i="0" dirty="0">
                <a:solidFill>
                  <a:srgbClr val="000000"/>
                </a:solidFill>
                <a:effectLst/>
                <a:latin typeface="+mn-ea"/>
              </a:rPr>
              <a:t>SPDX</a:t>
            </a:r>
            <a:r>
              <a:rPr lang="ko-KR" altLang="en-US" sz="1800" b="0" i="0" dirty="0">
                <a:solidFill>
                  <a:srgbClr val="000000"/>
                </a:solidFill>
                <a:effectLst/>
                <a:latin typeface="+mn-ea"/>
              </a:rPr>
              <a:t>와 </a:t>
            </a:r>
            <a:r>
              <a:rPr lang="en-US" altLang="ko-KR" sz="1800" b="0" i="0" dirty="0" err="1">
                <a:solidFill>
                  <a:srgbClr val="000000"/>
                </a:solidFill>
                <a:effectLst/>
                <a:latin typeface="+mn-ea"/>
              </a:rPr>
              <a:t>OpenChain</a:t>
            </a:r>
            <a:r>
              <a:rPr lang="en-US" altLang="ko-KR" sz="1800" b="0" i="0" dirty="0">
                <a:solidFill>
                  <a:srgbClr val="000000"/>
                </a:solidFill>
                <a:effectLst/>
                <a:latin typeface="+mn-ea"/>
              </a:rPr>
              <a:t> </a:t>
            </a:r>
            <a:r>
              <a:rPr lang="ko-KR" altLang="en-US" sz="1800" b="0" i="0" dirty="0">
                <a:solidFill>
                  <a:srgbClr val="000000"/>
                </a:solidFill>
                <a:effectLst/>
                <a:latin typeface="+mn-ea"/>
              </a:rPr>
              <a:t>이 </a:t>
            </a:r>
            <a:endParaRPr lang="en-US" altLang="ko-KR" sz="1800" b="0" i="0" dirty="0">
              <a:solidFill>
                <a:srgbClr val="000000"/>
              </a:solidFill>
              <a:effectLst/>
              <a:latin typeface="+mn-ea"/>
            </a:endParaRPr>
          </a:p>
          <a:p>
            <a:pPr algn="l">
              <a:lnSpc>
                <a:spcPct val="150000"/>
              </a:lnSpc>
              <a:spcBef>
                <a:spcPts val="600"/>
              </a:spcBef>
            </a:pPr>
            <a:r>
              <a:rPr lang="ko-KR" altLang="en-US" sz="1800" b="0" i="0" dirty="0">
                <a:solidFill>
                  <a:srgbClr val="000000"/>
                </a:solidFill>
                <a:effectLst/>
                <a:latin typeface="+mn-ea"/>
              </a:rPr>
              <a:t>많이 사용</a:t>
            </a:r>
            <a:r>
              <a:rPr lang="en-US" altLang="ko-KR" sz="1800" b="0" i="0" dirty="0">
                <a:solidFill>
                  <a:srgbClr val="000000"/>
                </a:solidFill>
                <a:effectLst/>
                <a:latin typeface="+mn-ea"/>
              </a:rPr>
              <a:t>.</a:t>
            </a:r>
          </a:p>
          <a:p>
            <a:pPr algn="l">
              <a:lnSpc>
                <a:spcPct val="150000"/>
              </a:lnSpc>
              <a:spcBef>
                <a:spcPts val="600"/>
              </a:spcBef>
            </a:pPr>
            <a:r>
              <a:rPr lang="en-US" altLang="ko-KR" dirty="0">
                <a:solidFill>
                  <a:srgbClr val="000000"/>
                </a:solidFill>
                <a:latin typeface="+mn-ea"/>
              </a:rPr>
              <a:t>- S</a:t>
            </a:r>
            <a:r>
              <a:rPr lang="en-US" altLang="ko-KR" sz="1800" b="0" i="0" dirty="0">
                <a:solidFill>
                  <a:srgbClr val="000000"/>
                </a:solidFill>
                <a:effectLst/>
                <a:latin typeface="+mn-ea"/>
              </a:rPr>
              <a:t>PDX</a:t>
            </a:r>
            <a:r>
              <a:rPr lang="ko-KR" altLang="en-US" sz="1800" b="0" i="0" dirty="0">
                <a:solidFill>
                  <a:srgbClr val="000000"/>
                </a:solidFill>
                <a:effectLst/>
                <a:latin typeface="+mn-ea"/>
              </a:rPr>
              <a:t>는 라이선스 컴플라이언스</a:t>
            </a:r>
            <a:r>
              <a:rPr lang="en-US" altLang="ko-KR" sz="1800" b="0" i="0" dirty="0">
                <a:solidFill>
                  <a:srgbClr val="000000"/>
                </a:solidFill>
                <a:effectLst/>
                <a:latin typeface="+mn-ea"/>
              </a:rPr>
              <a:t>, </a:t>
            </a:r>
            <a:r>
              <a:rPr lang="ko-KR" altLang="en-US" sz="1800" b="0" i="0" dirty="0">
                <a:solidFill>
                  <a:srgbClr val="000000"/>
                </a:solidFill>
                <a:effectLst/>
                <a:latin typeface="+mn-ea"/>
              </a:rPr>
              <a:t>보안 등과 같은 문제를 다루면서 진화해서 현재는 시장에서 가장 성숙한 </a:t>
            </a:r>
            <a:r>
              <a:rPr lang="en-US" altLang="ko-KR" sz="1800" b="0" i="0" dirty="0">
                <a:solidFill>
                  <a:srgbClr val="000000"/>
                </a:solidFill>
                <a:effectLst/>
                <a:latin typeface="+mn-ea"/>
              </a:rPr>
              <a:t>SBOM</a:t>
            </a:r>
            <a:r>
              <a:rPr lang="ko-KR" altLang="en-US" sz="1800" b="0" i="0" dirty="0">
                <a:solidFill>
                  <a:srgbClr val="000000"/>
                </a:solidFill>
                <a:effectLst/>
                <a:latin typeface="+mn-ea"/>
              </a:rPr>
              <a:t>으로 자리잡고 있</a:t>
            </a:r>
            <a:r>
              <a:rPr lang="ko-KR" altLang="en-US" dirty="0">
                <a:solidFill>
                  <a:srgbClr val="000000"/>
                </a:solidFill>
                <a:latin typeface="+mn-ea"/>
              </a:rPr>
              <a:t>음</a:t>
            </a:r>
            <a:r>
              <a:rPr lang="en-US" altLang="ko-KR" sz="1800" b="0" i="0" dirty="0">
                <a:solidFill>
                  <a:srgbClr val="000000"/>
                </a:solidFill>
                <a:effectLst/>
                <a:latin typeface="+mn-ea"/>
              </a:rPr>
              <a:t>(</a:t>
            </a:r>
            <a:r>
              <a:rPr lang="en-US" altLang="ko-KR" sz="1800" b="0" i="0" u="none" strike="noStrike" dirty="0">
                <a:solidFill>
                  <a:srgbClr val="000000"/>
                </a:solidFill>
                <a:effectLst/>
                <a:latin typeface="+mn-ea"/>
              </a:rPr>
              <a:t>https://www.linuxfoundation.org/blog/what-is-an-sbom/</a:t>
            </a:r>
            <a:r>
              <a:rPr lang="en-US" altLang="ko-KR" sz="1800" b="0" i="0" dirty="0">
                <a:solidFill>
                  <a:srgbClr val="000000"/>
                </a:solidFill>
                <a:effectLst/>
                <a:latin typeface="+mn-ea"/>
              </a:rPr>
              <a:t>), https://www.iso.org/standard/81870.html</a:t>
            </a:r>
          </a:p>
          <a:p>
            <a:pPr algn="l">
              <a:lnSpc>
                <a:spcPct val="150000"/>
              </a:lnSpc>
              <a:spcBef>
                <a:spcPts val="600"/>
              </a:spcBef>
            </a:pPr>
            <a:r>
              <a:rPr lang="en-US" altLang="ko-KR" sz="1800" b="0" i="0" dirty="0">
                <a:solidFill>
                  <a:srgbClr val="000000"/>
                </a:solidFill>
                <a:effectLst/>
                <a:latin typeface="+mn-ea"/>
              </a:rPr>
              <a:t>- </a:t>
            </a:r>
            <a:r>
              <a:rPr lang="ko-KR" altLang="en-US" sz="1800" b="0" i="0" dirty="0">
                <a:solidFill>
                  <a:srgbClr val="000000"/>
                </a:solidFill>
                <a:effectLst/>
                <a:latin typeface="+mn-ea"/>
              </a:rPr>
              <a:t>또한 오픈소스 라이선스 준수를 위한 </a:t>
            </a:r>
            <a:r>
              <a:rPr lang="en-US" altLang="ko-KR" sz="1800" b="0" i="0" dirty="0">
                <a:solidFill>
                  <a:srgbClr val="000000"/>
                </a:solidFill>
                <a:effectLst/>
                <a:latin typeface="+mn-ea"/>
              </a:rPr>
              <a:t>ISO </a:t>
            </a:r>
            <a:r>
              <a:rPr lang="ko-KR" altLang="en-US" sz="1800" b="0" i="0" dirty="0">
                <a:solidFill>
                  <a:srgbClr val="000000"/>
                </a:solidFill>
                <a:effectLst/>
                <a:latin typeface="+mn-ea"/>
              </a:rPr>
              <a:t>국제표준</a:t>
            </a:r>
            <a:r>
              <a:rPr lang="en-US" altLang="ko-KR" sz="1800" b="0" i="0" dirty="0">
                <a:solidFill>
                  <a:srgbClr val="000000"/>
                </a:solidFill>
                <a:effectLst/>
                <a:latin typeface="+mn-ea"/>
              </a:rPr>
              <a:t>(</a:t>
            </a:r>
            <a:r>
              <a:rPr lang="en-US" altLang="ko-KR" sz="1800" b="0" i="0" u="none" strike="noStrike" dirty="0">
                <a:solidFill>
                  <a:srgbClr val="000000"/>
                </a:solidFill>
                <a:effectLst/>
                <a:latin typeface="+mn-ea"/>
                <a:hlinkClick r:id="rId2"/>
              </a:rPr>
              <a:t>https://www.iso.org/standard/81039.html</a:t>
            </a:r>
            <a:r>
              <a:rPr lang="en-US" altLang="ko-KR" sz="1800" b="0" i="0" dirty="0">
                <a:solidFill>
                  <a:srgbClr val="000000"/>
                </a:solidFill>
                <a:effectLst/>
                <a:latin typeface="+mn-ea"/>
              </a:rPr>
              <a:t>) </a:t>
            </a:r>
            <a:r>
              <a:rPr lang="ko-KR" altLang="en-US" sz="1800" b="0" i="0" dirty="0">
                <a:solidFill>
                  <a:srgbClr val="000000"/>
                </a:solidFill>
                <a:effectLst/>
                <a:latin typeface="+mn-ea"/>
              </a:rPr>
              <a:t>으로 </a:t>
            </a:r>
            <a:endParaRPr lang="en-US" altLang="ko-KR" sz="1800" b="0" i="0" dirty="0">
              <a:solidFill>
                <a:srgbClr val="000000"/>
              </a:solidFill>
              <a:effectLst/>
              <a:latin typeface="+mn-ea"/>
            </a:endParaRPr>
          </a:p>
          <a:p>
            <a:pPr algn="l">
              <a:lnSpc>
                <a:spcPct val="150000"/>
              </a:lnSpc>
              <a:spcBef>
                <a:spcPts val="600"/>
              </a:spcBef>
            </a:pPr>
            <a:r>
              <a:rPr lang="ko-KR" altLang="en-US" sz="1800" b="0" i="0" dirty="0">
                <a:solidFill>
                  <a:srgbClr val="000000"/>
                </a:solidFill>
                <a:effectLst/>
                <a:latin typeface="+mn-ea"/>
              </a:rPr>
              <a:t>오픈체인이 있으며</a:t>
            </a:r>
            <a:r>
              <a:rPr lang="en-US" altLang="ko-KR" sz="1800" b="0" i="0" dirty="0">
                <a:solidFill>
                  <a:srgbClr val="000000"/>
                </a:solidFill>
                <a:effectLst/>
                <a:latin typeface="+mn-ea"/>
              </a:rPr>
              <a:t>, </a:t>
            </a:r>
            <a:r>
              <a:rPr lang="ko-KR" altLang="en-US" sz="1800" b="0" i="0" dirty="0">
                <a:solidFill>
                  <a:srgbClr val="000000"/>
                </a:solidFill>
                <a:effectLst/>
                <a:latin typeface="+mn-ea"/>
              </a:rPr>
              <a:t>이는 소프트웨어 공급망의 투명성을 강화하기 위하여 오픈소스 커뮤니티에서 고민하던 결과물</a:t>
            </a:r>
            <a:endParaRPr lang="en-US" altLang="ko-KR" b="0" i="0" dirty="0">
              <a:solidFill>
                <a:srgbClr val="000000"/>
              </a:solidFill>
              <a:effectLst/>
              <a:latin typeface="+mn-ea"/>
            </a:endParaRPr>
          </a:p>
        </p:txBody>
      </p:sp>
    </p:spTree>
    <p:extLst>
      <p:ext uri="{BB962C8B-B14F-4D97-AF65-F5344CB8AC3E}">
        <p14:creationId xmlns:p14="http://schemas.microsoft.com/office/powerpoint/2010/main" val="413351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1080082" cy="3901389"/>
          </a:xfrm>
          <a:prstGeom prst="rect">
            <a:avLst/>
          </a:prstGeom>
          <a:noFill/>
        </p:spPr>
        <p:txBody>
          <a:bodyPr wrap="square">
            <a:spAutoFit/>
          </a:bodyPr>
          <a:lstStyle/>
          <a:p>
            <a:pPr marL="342900" indent="-342900" algn="l">
              <a:lnSpc>
                <a:spcPct val="150000"/>
              </a:lnSpc>
              <a:spcBef>
                <a:spcPts val="600"/>
              </a:spcBef>
              <a:buAutoNum type="arabicParenR"/>
            </a:pPr>
            <a:r>
              <a:rPr lang="en-US" altLang="ko-KR" b="1" i="0" dirty="0">
                <a:solidFill>
                  <a:srgbClr val="000000"/>
                </a:solidFill>
                <a:effectLst/>
                <a:latin typeface="+mn-ea"/>
              </a:rPr>
              <a:t>SPDX (Software Package Data </a:t>
            </a:r>
            <a:r>
              <a:rPr lang="en-US" altLang="ko-KR" b="1" i="0" dirty="0" err="1">
                <a:solidFill>
                  <a:srgbClr val="000000"/>
                </a:solidFill>
                <a:effectLst/>
                <a:latin typeface="+mn-ea"/>
              </a:rPr>
              <a:t>eXchange</a:t>
            </a:r>
            <a:r>
              <a:rPr lang="en-US" altLang="ko-KR" b="1" i="0" dirty="0">
                <a:solidFill>
                  <a:srgbClr val="000000"/>
                </a:solidFill>
                <a:effectLst/>
                <a:latin typeface="+mn-ea"/>
              </a:rPr>
              <a:t>)</a:t>
            </a:r>
          </a:p>
          <a:p>
            <a:pPr>
              <a:lnSpc>
                <a:spcPct val="150000"/>
              </a:lnSpc>
              <a:spcBef>
                <a:spcPts val="600"/>
              </a:spcBef>
            </a:pPr>
            <a:r>
              <a:rPr lang="en-US" altLang="ko-KR" b="1" dirty="0">
                <a:solidFill>
                  <a:srgbClr val="000000"/>
                </a:solidFill>
                <a:latin typeface="+mn-ea"/>
              </a:rPr>
              <a:t>-</a:t>
            </a:r>
            <a:r>
              <a:rPr lang="ko-KR" altLang="en-US" dirty="0">
                <a:latin typeface="+mn-ea"/>
              </a:rPr>
              <a:t> 소프트웨어 패키지 데이터 교환</a:t>
            </a:r>
          </a:p>
          <a:p>
            <a:pPr algn="l">
              <a:lnSpc>
                <a:spcPct val="150000"/>
              </a:lnSpc>
              <a:spcBef>
                <a:spcPts val="600"/>
              </a:spcBef>
            </a:pPr>
            <a:r>
              <a:rPr lang="en-US" altLang="ko-KR" b="0" i="0" dirty="0">
                <a:solidFill>
                  <a:srgbClr val="000000"/>
                </a:solidFill>
                <a:effectLst/>
                <a:latin typeface="+mn-ea"/>
              </a:rPr>
              <a:t>- </a:t>
            </a:r>
            <a:r>
              <a:rPr lang="ko-KR" altLang="en-US" b="0" i="0" dirty="0">
                <a:solidFill>
                  <a:srgbClr val="000000"/>
                </a:solidFill>
                <a:effectLst/>
                <a:latin typeface="+mn-ea"/>
              </a:rPr>
              <a:t>리눅스 재단에서 운영하는 프로젝트인 </a:t>
            </a:r>
            <a:r>
              <a:rPr lang="en-US" altLang="ko-KR" b="0" i="0" dirty="0">
                <a:solidFill>
                  <a:srgbClr val="000000"/>
                </a:solidFill>
                <a:effectLst/>
                <a:latin typeface="+mn-ea"/>
              </a:rPr>
              <a:t>SPDX</a:t>
            </a:r>
            <a:r>
              <a:rPr lang="ko-KR" altLang="en-US" b="0" i="0" dirty="0">
                <a:solidFill>
                  <a:srgbClr val="000000"/>
                </a:solidFill>
                <a:effectLst/>
                <a:latin typeface="+mn-ea"/>
              </a:rPr>
              <a:t>는 공유 및 수집을 위한 소프트웨어 패키지와 관련된 정보에 </a:t>
            </a:r>
            <a:endParaRPr lang="en-US" altLang="ko-KR" b="0"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ko-KR" altLang="en-US" b="0" i="0" dirty="0">
                <a:solidFill>
                  <a:srgbClr val="000000"/>
                </a:solidFill>
                <a:effectLst/>
                <a:latin typeface="+mn-ea"/>
              </a:rPr>
              <a:t>대해 공통 데이터 교환 포맷을 만드는 것이 목적</a:t>
            </a:r>
            <a:endParaRPr lang="en-US" altLang="ko-KR" b="0"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a:t>
            </a:r>
            <a:r>
              <a:rPr lang="en-US" altLang="ko-KR" b="0" i="0" dirty="0">
                <a:solidFill>
                  <a:srgbClr val="000000"/>
                </a:solidFill>
                <a:effectLst/>
                <a:latin typeface="+mn-ea"/>
              </a:rPr>
              <a:t> </a:t>
            </a:r>
            <a:r>
              <a:rPr lang="ko-KR" altLang="en-US" b="0" i="0" dirty="0">
                <a:solidFill>
                  <a:srgbClr val="000000"/>
                </a:solidFill>
                <a:effectLst/>
                <a:latin typeface="+mn-ea"/>
              </a:rPr>
              <a:t>주요 </a:t>
            </a:r>
            <a:r>
              <a:rPr lang="en-US" altLang="ko-KR" b="0" i="0" dirty="0">
                <a:solidFill>
                  <a:srgbClr val="000000"/>
                </a:solidFill>
                <a:effectLst/>
                <a:latin typeface="+mn-ea"/>
              </a:rPr>
              <a:t>SBOM </a:t>
            </a:r>
            <a:r>
              <a:rPr lang="ko-KR" altLang="en-US" b="0" i="0" dirty="0">
                <a:solidFill>
                  <a:srgbClr val="000000"/>
                </a:solidFill>
                <a:effectLst/>
                <a:latin typeface="+mn-ea"/>
              </a:rPr>
              <a:t>포맷 중에서 가장 많은 파일 형식을 지원하며 일련의 소프트웨어 패키지</a:t>
            </a:r>
            <a:r>
              <a:rPr lang="en-US" altLang="ko-KR" b="0" i="0" dirty="0">
                <a:solidFill>
                  <a:srgbClr val="000000"/>
                </a:solidFill>
                <a:effectLst/>
                <a:latin typeface="+mn-ea"/>
              </a:rPr>
              <a:t>, </a:t>
            </a:r>
            <a:r>
              <a:rPr lang="ko-KR" altLang="en-US" b="0" i="0" dirty="0">
                <a:solidFill>
                  <a:srgbClr val="000000"/>
                </a:solidFill>
                <a:effectLst/>
                <a:latin typeface="+mn-ea"/>
              </a:rPr>
              <a:t>파일 또는 </a:t>
            </a:r>
            <a:r>
              <a:rPr lang="ko-KR" altLang="en-US" b="0" i="0" dirty="0" err="1">
                <a:solidFill>
                  <a:srgbClr val="000000"/>
                </a:solidFill>
                <a:effectLst/>
                <a:latin typeface="+mn-ea"/>
              </a:rPr>
              <a:t>스니펫</a:t>
            </a:r>
            <a:endParaRPr lang="en-US" altLang="ko-KR" b="0"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en-US" altLang="ko-KR" b="0" i="0" dirty="0">
                <a:solidFill>
                  <a:srgbClr val="000000"/>
                </a:solidFill>
                <a:effectLst/>
                <a:latin typeface="+mn-ea"/>
              </a:rPr>
              <a:t>(Snippet)</a:t>
            </a:r>
            <a:r>
              <a:rPr lang="ko-KR" altLang="en-US" b="0" i="0" dirty="0">
                <a:solidFill>
                  <a:srgbClr val="000000"/>
                </a:solidFill>
                <a:effectLst/>
                <a:latin typeface="+mn-ea"/>
              </a:rPr>
              <a:t>을 설명함으로써 동적 사양이 되는 것을 목표</a:t>
            </a:r>
            <a:endParaRPr lang="en-US" altLang="ko-KR" b="0" i="0" dirty="0">
              <a:solidFill>
                <a:srgbClr val="000000"/>
              </a:solidFill>
              <a:effectLst/>
              <a:latin typeface="+mn-ea"/>
            </a:endParaRPr>
          </a:p>
          <a:p>
            <a:pPr>
              <a:lnSpc>
                <a:spcPct val="150000"/>
              </a:lnSpc>
              <a:spcBef>
                <a:spcPts val="600"/>
              </a:spcBef>
            </a:pPr>
            <a:r>
              <a:rPr lang="en-US" altLang="ko-KR" dirty="0">
                <a:latin typeface="+mn-ea"/>
              </a:rPr>
              <a:t>- </a:t>
            </a:r>
            <a:r>
              <a:rPr lang="ko-KR" altLang="en-US" dirty="0" err="1">
                <a:latin typeface="+mn-ea"/>
              </a:rPr>
              <a:t>SPDX는</a:t>
            </a:r>
            <a:r>
              <a:rPr lang="ko-KR" altLang="en-US" dirty="0">
                <a:latin typeface="+mn-ea"/>
              </a:rPr>
              <a:t> 여러 파일형식의 소프트웨어 구성 요소와 관련된 구성 요소, </a:t>
            </a:r>
            <a:r>
              <a:rPr lang="ko-KR" altLang="en-US" dirty="0" err="1">
                <a:latin typeface="+mn-ea"/>
              </a:rPr>
              <a:t>라이선스,저작권</a:t>
            </a:r>
            <a:r>
              <a:rPr lang="ko-KR" altLang="en-US" dirty="0">
                <a:latin typeface="+mn-ea"/>
              </a:rPr>
              <a:t> 및 보안 정보를 </a:t>
            </a:r>
            <a:endParaRPr lang="en-US" altLang="ko-KR" dirty="0">
              <a:latin typeface="+mn-ea"/>
            </a:endParaRPr>
          </a:p>
          <a:p>
            <a:pPr>
              <a:lnSpc>
                <a:spcPct val="150000"/>
              </a:lnSpc>
              <a:spcBef>
                <a:spcPts val="600"/>
              </a:spcBef>
            </a:pPr>
            <a:r>
              <a:rPr lang="en-US" altLang="ko-KR" dirty="0">
                <a:latin typeface="+mn-ea"/>
              </a:rPr>
              <a:t>  </a:t>
            </a:r>
            <a:r>
              <a:rPr lang="ko-KR" altLang="en-US" dirty="0">
                <a:latin typeface="+mn-ea"/>
              </a:rPr>
              <a:t>전달하기 위한 표준 언어를 제공</a:t>
            </a:r>
            <a:endParaRPr lang="en-US" altLang="ko-KR" b="0" i="0" dirty="0">
              <a:solidFill>
                <a:srgbClr val="000000"/>
              </a:solidFill>
              <a:effectLst/>
              <a:latin typeface="+mn-ea"/>
            </a:endParaRPr>
          </a:p>
        </p:txBody>
      </p:sp>
    </p:spTree>
    <p:extLst>
      <p:ext uri="{BB962C8B-B14F-4D97-AF65-F5344CB8AC3E}">
        <p14:creationId xmlns:p14="http://schemas.microsoft.com/office/powerpoint/2010/main" val="158055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3408947"/>
          </a:xfrm>
          <a:prstGeom prst="rect">
            <a:avLst/>
          </a:prstGeom>
          <a:noFill/>
        </p:spPr>
        <p:txBody>
          <a:bodyPr wrap="square">
            <a:spAutoFit/>
          </a:bodyPr>
          <a:lstStyle/>
          <a:p>
            <a:pPr algn="l">
              <a:lnSpc>
                <a:spcPct val="150000"/>
              </a:lnSpc>
              <a:spcBef>
                <a:spcPts val="600"/>
              </a:spcBef>
            </a:pPr>
            <a:r>
              <a:rPr lang="en-US" altLang="ko-KR" b="1" i="0" dirty="0">
                <a:solidFill>
                  <a:srgbClr val="000000"/>
                </a:solidFill>
                <a:effectLst/>
                <a:latin typeface="+mn-ea"/>
              </a:rPr>
              <a:t>2) CycloneDX</a:t>
            </a:r>
          </a:p>
          <a:p>
            <a:pPr algn="l">
              <a:lnSpc>
                <a:spcPct val="150000"/>
              </a:lnSpc>
              <a:spcBef>
                <a:spcPts val="600"/>
              </a:spcBef>
            </a:pPr>
            <a:r>
              <a:rPr lang="en-US" altLang="ko-KR" i="0" dirty="0">
                <a:solidFill>
                  <a:srgbClr val="000000"/>
                </a:solidFill>
                <a:effectLst/>
                <a:latin typeface="+mn-ea"/>
              </a:rPr>
              <a:t>- CycloneDX</a:t>
            </a:r>
            <a:r>
              <a:rPr lang="ko-KR" altLang="en-US" i="0" dirty="0">
                <a:solidFill>
                  <a:srgbClr val="000000"/>
                </a:solidFill>
                <a:effectLst/>
                <a:latin typeface="+mn-ea"/>
              </a:rPr>
              <a:t>는 자체적으로 “애플리케이션 보안 컨텍스트 및 공급망 구성 요소 분석에 사용하도록 </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ko-KR" altLang="en-US" i="0" dirty="0">
                <a:solidFill>
                  <a:srgbClr val="000000"/>
                </a:solidFill>
                <a:effectLst/>
                <a:latin typeface="+mn-ea"/>
              </a:rPr>
              <a:t>설계된 경량의 </a:t>
            </a:r>
            <a:r>
              <a:rPr lang="en-US" altLang="ko-KR" i="0" dirty="0">
                <a:solidFill>
                  <a:srgbClr val="000000"/>
                </a:solidFill>
                <a:effectLst/>
                <a:latin typeface="+mn-ea"/>
              </a:rPr>
              <a:t>SBOM </a:t>
            </a:r>
            <a:r>
              <a:rPr lang="ko-KR" altLang="en-US" i="0" dirty="0">
                <a:solidFill>
                  <a:srgbClr val="000000"/>
                </a:solidFill>
                <a:effectLst/>
                <a:latin typeface="+mn-ea"/>
              </a:rPr>
              <a:t>표준” 이라고 정의</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a:t>
            </a:r>
            <a:r>
              <a:rPr lang="en-US" altLang="ko-KR" i="0" dirty="0">
                <a:solidFill>
                  <a:srgbClr val="000000"/>
                </a:solidFill>
                <a:effectLst/>
                <a:latin typeface="+mn-ea"/>
              </a:rPr>
              <a:t> </a:t>
            </a:r>
            <a:r>
              <a:rPr lang="ko-KR" altLang="en-US" i="0" dirty="0">
                <a:solidFill>
                  <a:srgbClr val="000000"/>
                </a:solidFill>
                <a:effectLst/>
                <a:latin typeface="+mn-ea"/>
              </a:rPr>
              <a:t>주요 지원 기능에는 </a:t>
            </a:r>
            <a:r>
              <a:rPr lang="en-US" altLang="ko-KR" i="0" dirty="0">
                <a:solidFill>
                  <a:srgbClr val="000000"/>
                </a:solidFill>
                <a:effectLst/>
                <a:latin typeface="+mn-ea"/>
              </a:rPr>
              <a:t>BOM </a:t>
            </a:r>
            <a:r>
              <a:rPr lang="ko-KR" altLang="en-US" i="0" dirty="0">
                <a:solidFill>
                  <a:srgbClr val="000000"/>
                </a:solidFill>
                <a:effectLst/>
                <a:latin typeface="+mn-ea"/>
              </a:rPr>
              <a:t>링크</a:t>
            </a:r>
            <a:r>
              <a:rPr lang="en-US" altLang="ko-KR" i="0" dirty="0">
                <a:solidFill>
                  <a:srgbClr val="000000"/>
                </a:solidFill>
                <a:effectLst/>
                <a:latin typeface="+mn-ea"/>
              </a:rPr>
              <a:t>(BOM-Link), </a:t>
            </a:r>
            <a:r>
              <a:rPr lang="ko-KR" altLang="en-US" i="0" dirty="0" err="1">
                <a:solidFill>
                  <a:srgbClr val="000000"/>
                </a:solidFill>
                <a:effectLst/>
                <a:latin typeface="+mn-ea"/>
              </a:rPr>
              <a:t>프로비넌스</a:t>
            </a:r>
            <a:r>
              <a:rPr lang="en-US" altLang="ko-KR" i="0" dirty="0">
                <a:solidFill>
                  <a:srgbClr val="000000"/>
                </a:solidFill>
                <a:effectLst/>
                <a:latin typeface="+mn-ea"/>
              </a:rPr>
              <a:t>(provenance), VEX(Vulnerability Exploitability    </a:t>
            </a:r>
          </a:p>
          <a:p>
            <a:pPr algn="l">
              <a:lnSpc>
                <a:spcPct val="150000"/>
              </a:lnSpc>
              <a:spcBef>
                <a:spcPts val="600"/>
              </a:spcBef>
            </a:pPr>
            <a:r>
              <a:rPr lang="en-US" altLang="ko-KR" dirty="0">
                <a:solidFill>
                  <a:srgbClr val="000000"/>
                </a:solidFill>
                <a:latin typeface="+mn-ea"/>
              </a:rPr>
              <a:t>  </a:t>
            </a:r>
            <a:r>
              <a:rPr lang="en-US" altLang="ko-KR" i="0" dirty="0" err="1">
                <a:solidFill>
                  <a:srgbClr val="000000"/>
                </a:solidFill>
                <a:effectLst/>
                <a:latin typeface="+mn-ea"/>
              </a:rPr>
              <a:t>eXchange</a:t>
            </a:r>
            <a:r>
              <a:rPr lang="en-US" altLang="ko-KR" i="0" dirty="0">
                <a:solidFill>
                  <a:srgbClr val="000000"/>
                </a:solidFill>
                <a:effectLst/>
                <a:latin typeface="+mn-ea"/>
              </a:rPr>
              <a:t>) , </a:t>
            </a:r>
            <a:r>
              <a:rPr lang="ko-KR" altLang="en-US" i="0" dirty="0" err="1">
                <a:solidFill>
                  <a:srgbClr val="000000"/>
                </a:solidFill>
                <a:effectLst/>
                <a:latin typeface="+mn-ea"/>
              </a:rPr>
              <a:t>해시값과</a:t>
            </a:r>
            <a:r>
              <a:rPr lang="ko-KR" altLang="en-US" i="0" dirty="0">
                <a:solidFill>
                  <a:srgbClr val="000000"/>
                </a:solidFill>
                <a:effectLst/>
                <a:latin typeface="+mn-ea"/>
              </a:rPr>
              <a:t> 암호화를 통한 </a:t>
            </a:r>
            <a:r>
              <a:rPr lang="en-US" altLang="ko-KR" i="0" dirty="0">
                <a:solidFill>
                  <a:srgbClr val="000000"/>
                </a:solidFill>
                <a:effectLst/>
                <a:latin typeface="+mn-ea"/>
              </a:rPr>
              <a:t>BOM </a:t>
            </a:r>
            <a:r>
              <a:rPr lang="ko-KR" altLang="en-US" i="0" dirty="0">
                <a:solidFill>
                  <a:srgbClr val="000000"/>
                </a:solidFill>
                <a:effectLst/>
                <a:latin typeface="+mn-ea"/>
              </a:rPr>
              <a:t>관련 구성요소의 무결성 검증 등</a:t>
            </a:r>
            <a:endParaRPr lang="en-US" altLang="ko-KR" i="0" dirty="0">
              <a:solidFill>
                <a:srgbClr val="000000"/>
              </a:solidFill>
              <a:effectLst/>
              <a:latin typeface="+mn-ea"/>
            </a:endParaRPr>
          </a:p>
          <a:p>
            <a:pPr>
              <a:lnSpc>
                <a:spcPct val="150000"/>
              </a:lnSpc>
              <a:spcBef>
                <a:spcPts val="600"/>
              </a:spcBef>
            </a:pPr>
            <a:r>
              <a:rPr lang="en-US" altLang="ko-KR" dirty="0">
                <a:latin typeface="+mn-ea"/>
              </a:rPr>
              <a:t>- </a:t>
            </a:r>
            <a:r>
              <a:rPr lang="ko-KR" altLang="en-US" dirty="0" err="1">
                <a:latin typeface="+mn-ea"/>
              </a:rPr>
              <a:t>CycloneDX는</a:t>
            </a:r>
            <a:r>
              <a:rPr lang="ko-KR" altLang="en-US" dirty="0">
                <a:latin typeface="+mn-ea"/>
              </a:rPr>
              <a:t> 애플리케이션 보안 컨텍스트 및 공급망 구성 요소 분석에 사용하도록 설계된 경량 SBOM </a:t>
            </a:r>
            <a:endParaRPr lang="en-US" altLang="ko-KR" dirty="0">
              <a:latin typeface="+mn-ea"/>
            </a:endParaRPr>
          </a:p>
          <a:p>
            <a:pPr>
              <a:lnSpc>
                <a:spcPct val="150000"/>
              </a:lnSpc>
              <a:spcBef>
                <a:spcPts val="600"/>
              </a:spcBef>
            </a:pPr>
            <a:r>
              <a:rPr lang="en-US" altLang="ko-KR" dirty="0">
                <a:latin typeface="+mn-ea"/>
              </a:rPr>
              <a:t>  </a:t>
            </a:r>
            <a:r>
              <a:rPr lang="ko-KR" altLang="en-US" dirty="0">
                <a:latin typeface="+mn-ea"/>
              </a:rPr>
              <a:t>표준</a:t>
            </a:r>
            <a:endParaRPr lang="en-US" altLang="ko-KR" i="0" dirty="0">
              <a:solidFill>
                <a:srgbClr val="000000"/>
              </a:solidFill>
              <a:effectLst/>
              <a:latin typeface="+mn-ea"/>
            </a:endParaRPr>
          </a:p>
        </p:txBody>
      </p:sp>
    </p:spTree>
    <p:extLst>
      <p:ext uri="{BB962C8B-B14F-4D97-AF65-F5344CB8AC3E}">
        <p14:creationId xmlns:p14="http://schemas.microsoft.com/office/powerpoint/2010/main" val="377175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2847896"/>
          </a:xfrm>
          <a:prstGeom prst="rect">
            <a:avLst/>
          </a:prstGeom>
          <a:noFill/>
        </p:spPr>
        <p:txBody>
          <a:bodyPr wrap="square">
            <a:spAutoFit/>
          </a:bodyPr>
          <a:lstStyle/>
          <a:p>
            <a:pPr algn="l">
              <a:lnSpc>
                <a:spcPct val="150000"/>
              </a:lnSpc>
              <a:spcBef>
                <a:spcPts val="600"/>
              </a:spcBef>
            </a:pPr>
            <a:r>
              <a:rPr lang="en-US" altLang="ko-KR" b="1" i="0" dirty="0">
                <a:solidFill>
                  <a:srgbClr val="000000"/>
                </a:solidFill>
                <a:effectLst/>
                <a:latin typeface="+mn-ea"/>
              </a:rPr>
              <a:t>2) CycloneDX</a:t>
            </a:r>
          </a:p>
          <a:p>
            <a:pPr algn="l">
              <a:lnSpc>
                <a:spcPct val="150000"/>
              </a:lnSpc>
              <a:spcBef>
                <a:spcPts val="600"/>
              </a:spcBef>
            </a:pPr>
            <a:r>
              <a:rPr lang="en-US" altLang="ko-KR" i="0" dirty="0">
                <a:solidFill>
                  <a:srgbClr val="000000"/>
                </a:solidFill>
                <a:effectLst/>
                <a:latin typeface="+mn-ea"/>
              </a:rPr>
              <a:t>- </a:t>
            </a:r>
            <a:r>
              <a:rPr lang="en-US" altLang="ko-KR" b="0" i="0" dirty="0">
                <a:solidFill>
                  <a:srgbClr val="000000"/>
                </a:solidFill>
                <a:effectLst/>
                <a:latin typeface="+mn-ea"/>
              </a:rPr>
              <a:t>OWASP </a:t>
            </a:r>
            <a:r>
              <a:rPr lang="ko-KR" altLang="en-US" b="0" i="0" dirty="0">
                <a:solidFill>
                  <a:srgbClr val="000000"/>
                </a:solidFill>
                <a:effectLst/>
                <a:latin typeface="+mn-ea"/>
              </a:rPr>
              <a:t>주도로 ‘</a:t>
            </a:r>
            <a:r>
              <a:rPr lang="en-US" altLang="ko-KR" b="0" i="0" dirty="0">
                <a:solidFill>
                  <a:srgbClr val="000000"/>
                </a:solidFill>
                <a:effectLst/>
                <a:latin typeface="+mn-ea"/>
              </a:rPr>
              <a:t>17</a:t>
            </a:r>
            <a:r>
              <a:rPr lang="ko-KR" altLang="en-US" b="0" i="0" dirty="0">
                <a:solidFill>
                  <a:srgbClr val="000000"/>
                </a:solidFill>
                <a:effectLst/>
                <a:latin typeface="+mn-ea"/>
              </a:rPr>
              <a:t>년부터 시작</a:t>
            </a:r>
            <a:endParaRPr lang="en-US" altLang="ko-KR" b="0" i="0" dirty="0">
              <a:solidFill>
                <a:srgbClr val="000000"/>
              </a:solidFill>
              <a:effectLst/>
              <a:latin typeface="+mn-ea"/>
            </a:endParaRPr>
          </a:p>
          <a:p>
            <a:pPr>
              <a:lnSpc>
                <a:spcPct val="150000"/>
              </a:lnSpc>
              <a:spcBef>
                <a:spcPts val="600"/>
              </a:spcBef>
            </a:pPr>
            <a:r>
              <a:rPr lang="en-US" altLang="ko-KR" dirty="0">
                <a:solidFill>
                  <a:srgbClr val="000000"/>
                </a:solidFill>
                <a:latin typeface="+mn-ea"/>
              </a:rPr>
              <a:t>- </a:t>
            </a:r>
            <a:r>
              <a:rPr lang="ko-KR" altLang="en-US" b="0" i="0" dirty="0">
                <a:solidFill>
                  <a:srgbClr val="000000"/>
                </a:solidFill>
                <a:effectLst/>
                <a:latin typeface="+mn-ea"/>
              </a:rPr>
              <a:t> </a:t>
            </a:r>
            <a:r>
              <a:rPr lang="en-US" altLang="ko-KR" b="0" i="0" dirty="0">
                <a:solidFill>
                  <a:srgbClr val="000000"/>
                </a:solidFill>
                <a:effectLst/>
                <a:latin typeface="+mn-ea"/>
              </a:rPr>
              <a:t>"</a:t>
            </a:r>
            <a:r>
              <a:rPr lang="ko-KR" altLang="en-US" b="0" i="0" dirty="0">
                <a:solidFill>
                  <a:srgbClr val="000000"/>
                </a:solidFill>
                <a:effectLst/>
                <a:latin typeface="+mn-ea"/>
              </a:rPr>
              <a:t>사이버 위험 감소를 위해 고급 공급망 기능을 지원하는 </a:t>
            </a:r>
            <a:r>
              <a:rPr lang="ko-KR" altLang="en-US" b="0" i="0" dirty="0" err="1">
                <a:solidFill>
                  <a:srgbClr val="000000"/>
                </a:solidFill>
                <a:effectLst/>
                <a:latin typeface="+mn-ea"/>
              </a:rPr>
              <a:t>풀스택</a:t>
            </a:r>
            <a:r>
              <a:rPr lang="ko-KR" altLang="en-US" b="0" i="0" dirty="0">
                <a:solidFill>
                  <a:srgbClr val="000000"/>
                </a:solidFill>
                <a:effectLst/>
                <a:latin typeface="+mn-ea"/>
              </a:rPr>
              <a:t> </a:t>
            </a:r>
            <a:r>
              <a:rPr lang="en-US" altLang="ko-KR" b="0" i="0" dirty="0">
                <a:solidFill>
                  <a:srgbClr val="000000"/>
                </a:solidFill>
                <a:effectLst/>
                <a:latin typeface="+mn-ea"/>
              </a:rPr>
              <a:t>BOM </a:t>
            </a:r>
            <a:r>
              <a:rPr lang="ko-KR" altLang="en-US" b="0" i="0" dirty="0">
                <a:solidFill>
                  <a:srgbClr val="000000"/>
                </a:solidFill>
                <a:effectLst/>
                <a:latin typeface="+mn-ea"/>
              </a:rPr>
              <a:t>표준</a:t>
            </a:r>
            <a:r>
              <a:rPr lang="en-US" altLang="ko-KR" b="0" i="0" dirty="0">
                <a:solidFill>
                  <a:srgbClr val="000000"/>
                </a:solidFill>
                <a:effectLst/>
                <a:latin typeface="+mn-ea"/>
              </a:rPr>
              <a:t>"</a:t>
            </a:r>
            <a:r>
              <a:rPr lang="ko-KR" altLang="en-US" b="0" i="0" dirty="0">
                <a:solidFill>
                  <a:srgbClr val="000000"/>
                </a:solidFill>
                <a:effectLst/>
                <a:latin typeface="+mn-ea"/>
              </a:rPr>
              <a:t>이라고 정의</a:t>
            </a:r>
            <a:endParaRPr lang="en-US" altLang="ko-KR" b="0" i="0" dirty="0">
              <a:solidFill>
                <a:srgbClr val="000000"/>
              </a:solidFill>
              <a:effectLst/>
              <a:latin typeface="+mn-ea"/>
            </a:endParaRPr>
          </a:p>
          <a:p>
            <a:pPr>
              <a:lnSpc>
                <a:spcPct val="150000"/>
              </a:lnSpc>
              <a:spcBef>
                <a:spcPts val="600"/>
              </a:spcBef>
            </a:pPr>
            <a:r>
              <a:rPr lang="en-US" altLang="ko-KR" b="0" i="0" dirty="0">
                <a:solidFill>
                  <a:srgbClr val="000000"/>
                </a:solidFill>
                <a:effectLst/>
                <a:latin typeface="+mn-ea"/>
              </a:rPr>
              <a:t>- </a:t>
            </a:r>
            <a:r>
              <a:rPr lang="ko-KR" altLang="en-US" b="0" i="0" dirty="0">
                <a:solidFill>
                  <a:srgbClr val="000000"/>
                </a:solidFill>
                <a:effectLst/>
                <a:latin typeface="+mn-ea"/>
              </a:rPr>
              <a:t>처음부터 </a:t>
            </a:r>
            <a:r>
              <a:rPr lang="en-US" altLang="ko-KR" b="0" i="0" dirty="0">
                <a:solidFill>
                  <a:srgbClr val="000000"/>
                </a:solidFill>
                <a:effectLst/>
                <a:latin typeface="+mn-ea"/>
              </a:rPr>
              <a:t>BOM </a:t>
            </a:r>
            <a:r>
              <a:rPr lang="ko-KR" altLang="en-US" b="0" i="0" dirty="0">
                <a:solidFill>
                  <a:srgbClr val="000000"/>
                </a:solidFill>
                <a:effectLst/>
                <a:latin typeface="+mn-ea"/>
              </a:rPr>
              <a:t>형식으로 설계된 점이 특징이며 </a:t>
            </a:r>
            <a:r>
              <a:rPr lang="en-US" altLang="ko-KR" b="0" i="0" dirty="0" err="1">
                <a:solidFill>
                  <a:srgbClr val="000000"/>
                </a:solidFill>
                <a:effectLst/>
                <a:latin typeface="+mn-ea"/>
              </a:rPr>
              <a:t>SaaSBOM</a:t>
            </a:r>
            <a:r>
              <a:rPr lang="ko-KR" altLang="en-US" b="0" i="0" dirty="0">
                <a:solidFill>
                  <a:srgbClr val="000000"/>
                </a:solidFill>
                <a:effectLst/>
                <a:latin typeface="+mn-ea"/>
              </a:rPr>
              <a:t>을 포함한 다양한 사양을 지원</a:t>
            </a:r>
            <a:endParaRPr lang="en-US" altLang="ko-KR" b="0" i="0" dirty="0">
              <a:solidFill>
                <a:srgbClr val="000000"/>
              </a:solidFill>
              <a:effectLst/>
              <a:latin typeface="+mn-ea"/>
            </a:endParaRPr>
          </a:p>
          <a:p>
            <a:pPr>
              <a:lnSpc>
                <a:spcPct val="150000"/>
              </a:lnSpc>
              <a:spcBef>
                <a:spcPts val="600"/>
              </a:spcBef>
            </a:pPr>
            <a:r>
              <a:rPr lang="en-US" altLang="ko-KR" dirty="0">
                <a:solidFill>
                  <a:srgbClr val="000000"/>
                </a:solidFill>
                <a:latin typeface="+mn-ea"/>
              </a:rPr>
              <a:t>- </a:t>
            </a:r>
            <a:r>
              <a:rPr lang="en-US" altLang="ko-KR" b="0" i="0" dirty="0">
                <a:solidFill>
                  <a:srgbClr val="000000"/>
                </a:solidFill>
                <a:effectLst/>
                <a:latin typeface="+mn-ea"/>
              </a:rPr>
              <a:t> JSON, XML </a:t>
            </a:r>
            <a:r>
              <a:rPr lang="ko-KR" altLang="en-US" b="0" i="0" dirty="0">
                <a:solidFill>
                  <a:srgbClr val="000000"/>
                </a:solidFill>
                <a:effectLst/>
                <a:latin typeface="+mn-ea"/>
              </a:rPr>
              <a:t>언어로 작성되며 빌드 시스템에 구현하여 유연하고 쉽게 채택하여 활용할 수 있다는 장점이 있으며 메타데이터</a:t>
            </a:r>
            <a:r>
              <a:rPr lang="en-US" altLang="ko-KR" b="0" i="0" dirty="0">
                <a:solidFill>
                  <a:srgbClr val="000000"/>
                </a:solidFill>
                <a:effectLst/>
                <a:latin typeface="+mn-ea"/>
              </a:rPr>
              <a:t>, </a:t>
            </a:r>
            <a:r>
              <a:rPr lang="ko-KR" altLang="en-US" b="0" i="0" dirty="0">
                <a:solidFill>
                  <a:srgbClr val="000000"/>
                </a:solidFill>
                <a:effectLst/>
                <a:latin typeface="+mn-ea"/>
              </a:rPr>
              <a:t>구성요소</a:t>
            </a:r>
            <a:r>
              <a:rPr lang="en-US" altLang="ko-KR" b="0" i="0" dirty="0">
                <a:solidFill>
                  <a:srgbClr val="000000"/>
                </a:solidFill>
                <a:effectLst/>
                <a:latin typeface="+mn-ea"/>
              </a:rPr>
              <a:t>, </a:t>
            </a:r>
            <a:r>
              <a:rPr lang="ko-KR" altLang="en-US" b="0" i="0" dirty="0">
                <a:solidFill>
                  <a:srgbClr val="000000"/>
                </a:solidFill>
                <a:effectLst/>
                <a:latin typeface="+mn-ea"/>
              </a:rPr>
              <a:t>서비스</a:t>
            </a:r>
            <a:r>
              <a:rPr lang="en-US" altLang="ko-KR" b="0" i="0" dirty="0">
                <a:solidFill>
                  <a:srgbClr val="000000"/>
                </a:solidFill>
                <a:effectLst/>
                <a:latin typeface="+mn-ea"/>
              </a:rPr>
              <a:t>, </a:t>
            </a:r>
            <a:r>
              <a:rPr lang="ko-KR" altLang="en-US" b="0" i="0" dirty="0">
                <a:solidFill>
                  <a:srgbClr val="000000"/>
                </a:solidFill>
                <a:effectLst/>
                <a:latin typeface="+mn-ea"/>
              </a:rPr>
              <a:t>종속성</a:t>
            </a:r>
            <a:r>
              <a:rPr lang="en-US" altLang="ko-KR" b="0" i="0" dirty="0">
                <a:solidFill>
                  <a:srgbClr val="000000"/>
                </a:solidFill>
                <a:effectLst/>
                <a:latin typeface="+mn-ea"/>
              </a:rPr>
              <a:t>, </a:t>
            </a:r>
            <a:r>
              <a:rPr lang="ko-KR" altLang="en-US" b="0" i="0" dirty="0">
                <a:solidFill>
                  <a:srgbClr val="000000"/>
                </a:solidFill>
                <a:effectLst/>
                <a:latin typeface="+mn-ea"/>
              </a:rPr>
              <a:t>구성</a:t>
            </a:r>
            <a:r>
              <a:rPr lang="en-US" altLang="ko-KR" b="0" i="0" dirty="0">
                <a:solidFill>
                  <a:srgbClr val="000000"/>
                </a:solidFill>
                <a:effectLst/>
                <a:latin typeface="+mn-ea"/>
              </a:rPr>
              <a:t>, </a:t>
            </a:r>
            <a:r>
              <a:rPr lang="ko-KR" altLang="en-US" b="0" i="0" dirty="0">
                <a:solidFill>
                  <a:srgbClr val="000000"/>
                </a:solidFill>
                <a:effectLst/>
                <a:latin typeface="+mn-ea"/>
              </a:rPr>
              <a:t>취약점으로 구성</a:t>
            </a:r>
            <a:endParaRPr lang="en-US" altLang="ko-KR" i="0" dirty="0">
              <a:solidFill>
                <a:srgbClr val="000000"/>
              </a:solidFill>
              <a:effectLst/>
              <a:latin typeface="+mn-ea"/>
            </a:endParaRPr>
          </a:p>
        </p:txBody>
      </p:sp>
    </p:spTree>
    <p:extLst>
      <p:ext uri="{BB962C8B-B14F-4D97-AF65-F5344CB8AC3E}">
        <p14:creationId xmlns:p14="http://schemas.microsoft.com/office/powerpoint/2010/main" val="282113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3901389"/>
          </a:xfrm>
          <a:prstGeom prst="rect">
            <a:avLst/>
          </a:prstGeom>
          <a:noFill/>
        </p:spPr>
        <p:txBody>
          <a:bodyPr wrap="square">
            <a:spAutoFit/>
          </a:bodyPr>
          <a:lstStyle/>
          <a:p>
            <a:pPr algn="l">
              <a:lnSpc>
                <a:spcPct val="150000"/>
              </a:lnSpc>
            </a:pPr>
            <a:r>
              <a:rPr lang="en-US" altLang="ko-KR" b="1" dirty="0">
                <a:solidFill>
                  <a:srgbClr val="000000"/>
                </a:solidFill>
                <a:latin typeface="+mn-ea"/>
              </a:rPr>
              <a:t>3) </a:t>
            </a:r>
            <a:r>
              <a:rPr lang="en-US" altLang="ko-KR" b="1" i="0" dirty="0">
                <a:solidFill>
                  <a:srgbClr val="000000"/>
                </a:solidFill>
                <a:effectLst/>
                <a:latin typeface="+mn-ea"/>
              </a:rPr>
              <a:t>SWID </a:t>
            </a:r>
          </a:p>
          <a:p>
            <a:pPr algn="l">
              <a:lnSpc>
                <a:spcPct val="150000"/>
              </a:lnSpc>
              <a:spcBef>
                <a:spcPts val="600"/>
              </a:spcBef>
            </a:pPr>
            <a:r>
              <a:rPr lang="en-US" altLang="ko-KR" i="0" dirty="0">
                <a:solidFill>
                  <a:srgbClr val="000000"/>
                </a:solidFill>
                <a:effectLst/>
                <a:latin typeface="+mn-ea"/>
              </a:rPr>
              <a:t>- </a:t>
            </a:r>
            <a:r>
              <a:rPr lang="ko-KR" altLang="en-US" i="0" dirty="0">
                <a:solidFill>
                  <a:srgbClr val="000000"/>
                </a:solidFill>
                <a:effectLst/>
                <a:latin typeface="+mn-ea"/>
              </a:rPr>
              <a:t>소프트웨어 식별 태그</a:t>
            </a:r>
          </a:p>
          <a:p>
            <a:pPr algn="l">
              <a:lnSpc>
                <a:spcPct val="150000"/>
              </a:lnSpc>
              <a:spcBef>
                <a:spcPts val="600"/>
              </a:spcBef>
            </a:pPr>
            <a:r>
              <a:rPr lang="en-US" altLang="ko-KR" i="0" dirty="0">
                <a:solidFill>
                  <a:srgbClr val="000000"/>
                </a:solidFill>
                <a:effectLst/>
                <a:latin typeface="+mn-ea"/>
              </a:rPr>
              <a:t>- NIST</a:t>
            </a:r>
            <a:r>
              <a:rPr lang="ko-KR" altLang="en-US" i="0" dirty="0">
                <a:solidFill>
                  <a:srgbClr val="000000"/>
                </a:solidFill>
                <a:effectLst/>
                <a:latin typeface="+mn-ea"/>
              </a:rPr>
              <a:t>에 따르면 </a:t>
            </a:r>
            <a:r>
              <a:rPr lang="en-US" altLang="ko-KR" i="0" dirty="0">
                <a:solidFill>
                  <a:srgbClr val="000000"/>
                </a:solidFill>
                <a:effectLst/>
                <a:latin typeface="+mn-ea"/>
              </a:rPr>
              <a:t>"SWID </a:t>
            </a:r>
            <a:r>
              <a:rPr lang="ko-KR" altLang="en-US" i="0" dirty="0">
                <a:solidFill>
                  <a:srgbClr val="000000"/>
                </a:solidFill>
                <a:effectLst/>
                <a:latin typeface="+mn-ea"/>
              </a:rPr>
              <a:t>표준은 </a:t>
            </a:r>
            <a:r>
              <a:rPr lang="en-US" altLang="ko-KR" i="0" dirty="0">
                <a:solidFill>
                  <a:srgbClr val="000000"/>
                </a:solidFill>
                <a:effectLst/>
                <a:latin typeface="+mn-ea"/>
              </a:rPr>
              <a:t>SWID </a:t>
            </a:r>
            <a:r>
              <a:rPr lang="ko-KR" altLang="en-US" i="0" dirty="0">
                <a:solidFill>
                  <a:srgbClr val="000000"/>
                </a:solidFill>
                <a:effectLst/>
                <a:latin typeface="+mn-ea"/>
              </a:rPr>
              <a:t>태그가 소프트웨어 제품 설치 프로세스의 일부로 끝점에 추가되고 </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ko-KR" altLang="en-US" i="0" dirty="0">
                <a:solidFill>
                  <a:srgbClr val="000000"/>
                </a:solidFill>
                <a:effectLst/>
                <a:latin typeface="+mn-ea"/>
              </a:rPr>
              <a:t>제품 제거 프로세스에 의해 삭제되는 </a:t>
            </a:r>
            <a:r>
              <a:rPr lang="ko-KR" altLang="en-US" i="0" dirty="0" err="1">
                <a:solidFill>
                  <a:srgbClr val="000000"/>
                </a:solidFill>
                <a:effectLst/>
                <a:latin typeface="+mn-ea"/>
              </a:rPr>
              <a:t>라이프사이클“로</a:t>
            </a:r>
            <a:r>
              <a:rPr lang="ko-KR" altLang="en-US" i="0" dirty="0">
                <a:solidFill>
                  <a:srgbClr val="000000"/>
                </a:solidFill>
                <a:effectLst/>
                <a:latin typeface="+mn-ea"/>
              </a:rPr>
              <a:t> 정의</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en-US" altLang="ko-KR" i="0" dirty="0">
                <a:solidFill>
                  <a:srgbClr val="000000"/>
                </a:solidFill>
                <a:effectLst/>
                <a:latin typeface="+mn-ea"/>
              </a:rPr>
              <a:t>SWID </a:t>
            </a:r>
            <a:r>
              <a:rPr lang="ko-KR" altLang="en-US" i="0" dirty="0">
                <a:solidFill>
                  <a:srgbClr val="000000"/>
                </a:solidFill>
                <a:effectLst/>
                <a:latin typeface="+mn-ea"/>
              </a:rPr>
              <a:t>태그는 소프트웨어 수명 주기 전반에 걸쳐 소프트웨어를 보다 쉽게 검색</a:t>
            </a:r>
            <a:r>
              <a:rPr lang="en-US" altLang="ko-KR" i="0" dirty="0">
                <a:solidFill>
                  <a:srgbClr val="000000"/>
                </a:solidFill>
                <a:effectLst/>
                <a:latin typeface="+mn-ea"/>
              </a:rPr>
              <a:t>, </a:t>
            </a:r>
            <a:r>
              <a:rPr lang="ko-KR" altLang="en-US" i="0" dirty="0">
                <a:solidFill>
                  <a:srgbClr val="000000"/>
                </a:solidFill>
                <a:effectLst/>
                <a:latin typeface="+mn-ea"/>
              </a:rPr>
              <a:t>식별 및 컨텍스트화 </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ko-KR" altLang="en-US" i="0" dirty="0">
                <a:solidFill>
                  <a:srgbClr val="000000"/>
                </a:solidFill>
                <a:effectLst/>
                <a:latin typeface="+mn-ea"/>
              </a:rPr>
              <a:t>하여 기업이 정확한 소프트웨어 재고를 생성하도록 지원하는 것을 목표</a:t>
            </a:r>
            <a:endParaRPr lang="en-US" altLang="ko-KR" i="0" dirty="0">
              <a:solidFill>
                <a:srgbClr val="000000"/>
              </a:solidFill>
              <a:effectLst/>
              <a:latin typeface="+mn-ea"/>
            </a:endParaRPr>
          </a:p>
          <a:p>
            <a:pPr>
              <a:lnSpc>
                <a:spcPct val="150000"/>
              </a:lnSpc>
              <a:spcBef>
                <a:spcPts val="600"/>
              </a:spcBef>
            </a:pPr>
            <a:r>
              <a:rPr lang="en-US" altLang="ko-KR" dirty="0">
                <a:latin typeface="+mn-ea"/>
              </a:rPr>
              <a:t>- </a:t>
            </a:r>
            <a:r>
              <a:rPr lang="ko-KR" altLang="en-US" dirty="0">
                <a:latin typeface="+mn-ea"/>
              </a:rPr>
              <a:t>제품 이름 및 버전에 대한 세부 정보가 포함된 일관된 레이블을 통해 장치에 소프트웨어 제품이 있음을 </a:t>
            </a:r>
            <a:endParaRPr lang="en-US" altLang="ko-KR" dirty="0">
              <a:latin typeface="+mn-ea"/>
            </a:endParaRPr>
          </a:p>
          <a:p>
            <a:pPr>
              <a:lnSpc>
                <a:spcPct val="150000"/>
              </a:lnSpc>
              <a:spcBef>
                <a:spcPts val="600"/>
              </a:spcBef>
            </a:pPr>
            <a:r>
              <a:rPr lang="en-US" altLang="ko-KR" dirty="0">
                <a:latin typeface="+mn-ea"/>
              </a:rPr>
              <a:t>  </a:t>
            </a:r>
            <a:r>
              <a:rPr lang="ko-KR" altLang="en-US" dirty="0">
                <a:latin typeface="+mn-ea"/>
              </a:rPr>
              <a:t>나타내는 표준 표시기</a:t>
            </a:r>
            <a:endParaRPr lang="en-US" altLang="ko-KR" i="0" dirty="0">
              <a:solidFill>
                <a:srgbClr val="000000"/>
              </a:solidFill>
              <a:effectLst/>
              <a:latin typeface="+mn-ea"/>
            </a:endParaRPr>
          </a:p>
        </p:txBody>
      </p:sp>
    </p:spTree>
    <p:extLst>
      <p:ext uri="{BB962C8B-B14F-4D97-AF65-F5344CB8AC3E}">
        <p14:creationId xmlns:p14="http://schemas.microsoft.com/office/powerpoint/2010/main" val="1082760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2916504"/>
          </a:xfrm>
          <a:prstGeom prst="rect">
            <a:avLst/>
          </a:prstGeom>
          <a:noFill/>
        </p:spPr>
        <p:txBody>
          <a:bodyPr wrap="square">
            <a:spAutoFit/>
          </a:bodyPr>
          <a:lstStyle/>
          <a:p>
            <a:pPr algn="l">
              <a:lnSpc>
                <a:spcPct val="150000"/>
              </a:lnSpc>
              <a:spcBef>
                <a:spcPts val="600"/>
              </a:spcBef>
            </a:pPr>
            <a:r>
              <a:rPr lang="en-US" altLang="ko-KR" b="1" dirty="0">
                <a:solidFill>
                  <a:srgbClr val="000000"/>
                </a:solidFill>
                <a:latin typeface="+mn-ea"/>
              </a:rPr>
              <a:t>3) </a:t>
            </a:r>
            <a:r>
              <a:rPr lang="en-US" altLang="ko-KR" b="1" i="0" dirty="0">
                <a:solidFill>
                  <a:srgbClr val="000000"/>
                </a:solidFill>
                <a:effectLst/>
                <a:latin typeface="+mn-ea"/>
              </a:rPr>
              <a:t>SWID </a:t>
            </a:r>
          </a:p>
          <a:p>
            <a:pPr algn="l">
              <a:lnSpc>
                <a:spcPct val="150000"/>
              </a:lnSpc>
              <a:spcBef>
                <a:spcPts val="600"/>
              </a:spcBef>
            </a:pPr>
            <a:r>
              <a:rPr lang="en-US" altLang="ko-KR" i="0" dirty="0">
                <a:solidFill>
                  <a:srgbClr val="000000"/>
                </a:solidFill>
                <a:effectLst/>
                <a:latin typeface="+mn-ea"/>
              </a:rPr>
              <a:t>- SWID(Software Identity)</a:t>
            </a:r>
            <a:r>
              <a:rPr lang="ko-KR" altLang="en-US" i="0" dirty="0">
                <a:solidFill>
                  <a:srgbClr val="000000"/>
                </a:solidFill>
                <a:effectLst/>
                <a:latin typeface="+mn-ea"/>
              </a:rPr>
              <a:t>는 </a:t>
            </a:r>
            <a:r>
              <a:rPr lang="en-US" altLang="ko-KR" i="0" dirty="0">
                <a:solidFill>
                  <a:srgbClr val="000000"/>
                </a:solidFill>
                <a:effectLst/>
                <a:latin typeface="+mn-ea"/>
              </a:rPr>
              <a:t>'09</a:t>
            </a:r>
            <a:r>
              <a:rPr lang="ko-KR" altLang="en-US" i="0" dirty="0">
                <a:solidFill>
                  <a:srgbClr val="000000"/>
                </a:solidFill>
                <a:effectLst/>
                <a:latin typeface="+mn-ea"/>
              </a:rPr>
              <a:t>년에 처음으로 공개되었으며 </a:t>
            </a:r>
            <a:r>
              <a:rPr lang="en-US" altLang="ko-KR" i="0" dirty="0">
                <a:solidFill>
                  <a:srgbClr val="000000"/>
                </a:solidFill>
                <a:effectLst/>
                <a:latin typeface="+mn-ea"/>
              </a:rPr>
              <a:t>'15</a:t>
            </a:r>
            <a:r>
              <a:rPr lang="ko-KR" altLang="en-US" i="0" dirty="0">
                <a:solidFill>
                  <a:srgbClr val="000000"/>
                </a:solidFill>
                <a:effectLst/>
                <a:latin typeface="+mn-ea"/>
              </a:rPr>
              <a:t>년 국제표준</a:t>
            </a:r>
            <a:r>
              <a:rPr lang="en-US" altLang="ko-KR" i="0" dirty="0">
                <a:solidFill>
                  <a:srgbClr val="000000"/>
                </a:solidFill>
                <a:effectLst/>
                <a:latin typeface="+mn-ea"/>
              </a:rPr>
              <a:t>(ISO/IEC19770-2)</a:t>
            </a:r>
            <a:r>
              <a:rPr lang="ko-KR" altLang="en-US" i="0" dirty="0">
                <a:solidFill>
                  <a:srgbClr val="000000"/>
                </a:solidFill>
                <a:effectLst/>
                <a:latin typeface="+mn-ea"/>
              </a:rPr>
              <a:t>으로 등</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en-US" altLang="ko-KR" i="0" dirty="0">
                <a:solidFill>
                  <a:srgbClr val="000000"/>
                </a:solidFill>
                <a:effectLst/>
                <a:latin typeface="+mn-ea"/>
              </a:rPr>
              <a:t>SW </a:t>
            </a:r>
            <a:r>
              <a:rPr lang="ko-KR" altLang="en-US" i="0" dirty="0">
                <a:solidFill>
                  <a:srgbClr val="000000"/>
                </a:solidFill>
                <a:effectLst/>
                <a:latin typeface="+mn-ea"/>
              </a:rPr>
              <a:t>제품의 특정 릴리즈에 대한 정보를 포함하고 있으며 </a:t>
            </a:r>
            <a:r>
              <a:rPr lang="en-US" altLang="ko-KR" i="0" dirty="0">
                <a:solidFill>
                  <a:srgbClr val="000000"/>
                </a:solidFill>
                <a:effectLst/>
                <a:latin typeface="+mn-ea"/>
              </a:rPr>
              <a:t>SW </a:t>
            </a:r>
            <a:r>
              <a:rPr lang="ko-KR" altLang="en-US" i="0" dirty="0">
                <a:solidFill>
                  <a:srgbClr val="000000"/>
                </a:solidFill>
                <a:effectLst/>
                <a:latin typeface="+mn-ea"/>
              </a:rPr>
              <a:t>정보에 대한 태그를 생성하여 장치에 </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ko-KR" altLang="en-US" i="0" dirty="0">
                <a:solidFill>
                  <a:srgbClr val="000000"/>
                </a:solidFill>
                <a:effectLst/>
                <a:latin typeface="+mn-ea"/>
              </a:rPr>
              <a:t>설치된 상용 및 오픈소스 </a:t>
            </a:r>
            <a:r>
              <a:rPr lang="en-US" altLang="ko-KR" i="0" dirty="0">
                <a:solidFill>
                  <a:srgbClr val="000000"/>
                </a:solidFill>
                <a:effectLst/>
                <a:latin typeface="+mn-ea"/>
              </a:rPr>
              <a:t>SW </a:t>
            </a:r>
            <a:r>
              <a:rPr lang="ko-KR" altLang="en-US" i="0" dirty="0">
                <a:solidFill>
                  <a:srgbClr val="000000"/>
                </a:solidFill>
                <a:effectLst/>
                <a:latin typeface="+mn-ea"/>
              </a:rPr>
              <a:t>인벤토리를 지원</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en-US" altLang="ko-KR" i="0" dirty="0">
                <a:solidFill>
                  <a:srgbClr val="000000"/>
                </a:solidFill>
                <a:effectLst/>
                <a:latin typeface="+mn-ea"/>
              </a:rPr>
              <a:t>SWID </a:t>
            </a:r>
            <a:r>
              <a:rPr lang="ko-KR" altLang="en-US" i="0" dirty="0">
                <a:solidFill>
                  <a:srgbClr val="000000"/>
                </a:solidFill>
                <a:effectLst/>
                <a:latin typeface="+mn-ea"/>
              </a:rPr>
              <a:t>태그는 </a:t>
            </a:r>
            <a:r>
              <a:rPr lang="en-US" altLang="ko-KR" i="0" dirty="0">
                <a:solidFill>
                  <a:srgbClr val="000000"/>
                </a:solidFill>
                <a:effectLst/>
                <a:latin typeface="+mn-ea"/>
              </a:rPr>
              <a:t>SW </a:t>
            </a:r>
            <a:r>
              <a:rPr lang="ko-KR" altLang="en-US" i="0" dirty="0">
                <a:solidFill>
                  <a:srgbClr val="000000"/>
                </a:solidFill>
                <a:effectLst/>
                <a:latin typeface="+mn-ea"/>
              </a:rPr>
              <a:t>생애 주기와 연계되어 </a:t>
            </a:r>
            <a:r>
              <a:rPr lang="en-US" altLang="ko-KR" i="0" dirty="0">
                <a:solidFill>
                  <a:srgbClr val="000000"/>
                </a:solidFill>
                <a:effectLst/>
                <a:latin typeface="+mn-ea"/>
              </a:rPr>
              <a:t>SW </a:t>
            </a:r>
            <a:r>
              <a:rPr lang="ko-KR" altLang="en-US" i="0" dirty="0">
                <a:solidFill>
                  <a:srgbClr val="000000"/>
                </a:solidFill>
                <a:effectLst/>
                <a:latin typeface="+mn-ea"/>
              </a:rPr>
              <a:t>구성요소에 대한 식별 정보</a:t>
            </a:r>
            <a:r>
              <a:rPr lang="en-US" altLang="ko-KR" i="0" dirty="0">
                <a:solidFill>
                  <a:srgbClr val="000000"/>
                </a:solidFill>
                <a:effectLst/>
                <a:latin typeface="+mn-ea"/>
              </a:rPr>
              <a:t>, SW </a:t>
            </a:r>
            <a:r>
              <a:rPr lang="ko-KR" altLang="en-US" i="0" dirty="0">
                <a:solidFill>
                  <a:srgbClr val="000000"/>
                </a:solidFill>
                <a:effectLst/>
                <a:latin typeface="+mn-ea"/>
              </a:rPr>
              <a:t>산출물에 대한 파일 및 </a:t>
            </a:r>
            <a:endParaRPr lang="en-US" altLang="ko-KR" i="0" dirty="0">
              <a:solidFill>
                <a:srgbClr val="000000"/>
              </a:solidFill>
              <a:effectLst/>
              <a:latin typeface="+mn-ea"/>
            </a:endParaRPr>
          </a:p>
          <a:p>
            <a:pPr algn="l">
              <a:lnSpc>
                <a:spcPct val="150000"/>
              </a:lnSpc>
              <a:spcBef>
                <a:spcPts val="600"/>
              </a:spcBef>
            </a:pPr>
            <a:r>
              <a:rPr lang="ko-KR" altLang="en-US" i="0" dirty="0">
                <a:solidFill>
                  <a:srgbClr val="000000"/>
                </a:solidFill>
                <a:effectLst/>
                <a:latin typeface="+mn-ea"/>
              </a:rPr>
              <a:t>암호화 해시 목록</a:t>
            </a:r>
            <a:r>
              <a:rPr lang="en-US" altLang="ko-KR" i="0" dirty="0">
                <a:solidFill>
                  <a:srgbClr val="000000"/>
                </a:solidFill>
                <a:effectLst/>
                <a:latin typeface="+mn-ea"/>
              </a:rPr>
              <a:t>, SBOM </a:t>
            </a:r>
            <a:r>
              <a:rPr lang="ko-KR" altLang="en-US" i="0" dirty="0">
                <a:solidFill>
                  <a:srgbClr val="000000"/>
                </a:solidFill>
                <a:effectLst/>
                <a:latin typeface="+mn-ea"/>
              </a:rPr>
              <a:t>작성자 및 </a:t>
            </a:r>
            <a:r>
              <a:rPr lang="en-US" altLang="ko-KR" i="0" dirty="0">
                <a:solidFill>
                  <a:srgbClr val="000000"/>
                </a:solidFill>
                <a:effectLst/>
                <a:latin typeface="+mn-ea"/>
              </a:rPr>
              <a:t>SW </a:t>
            </a:r>
            <a:r>
              <a:rPr lang="ko-KR" altLang="en-US" i="0" dirty="0">
                <a:solidFill>
                  <a:srgbClr val="000000"/>
                </a:solidFill>
                <a:effectLst/>
                <a:latin typeface="+mn-ea"/>
              </a:rPr>
              <a:t>구성요소에 대한 출처 정보를 제공</a:t>
            </a:r>
            <a:endParaRPr lang="en-US" altLang="ko-KR" i="0" dirty="0">
              <a:solidFill>
                <a:srgbClr val="000000"/>
              </a:solidFill>
              <a:effectLst/>
              <a:latin typeface="+mn-ea"/>
            </a:endParaRPr>
          </a:p>
        </p:txBody>
      </p:sp>
    </p:spTree>
    <p:extLst>
      <p:ext uri="{BB962C8B-B14F-4D97-AF65-F5344CB8AC3E}">
        <p14:creationId xmlns:p14="http://schemas.microsoft.com/office/powerpoint/2010/main" val="1054296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및 표준 </a:t>
            </a:r>
            <a:endParaRPr lang="en-US" altLang="ko-KR" sz="2000" b="1" dirty="0">
              <a:latin typeface="+mn-ea"/>
            </a:endParaRPr>
          </a:p>
        </p:txBody>
      </p:sp>
      <p:sp>
        <p:nvSpPr>
          <p:cNvPr id="6" name="TextBox 5">
            <a:extLst>
              <a:ext uri="{FF2B5EF4-FFF2-40B4-BE49-F238E27FC236}">
                <a16:creationId xmlns:a16="http://schemas.microsoft.com/office/drawing/2014/main" id="{74E02F2B-BC5F-17FD-DFE4-F9E01FA9E16F}"/>
              </a:ext>
            </a:extLst>
          </p:cNvPr>
          <p:cNvSpPr txBox="1"/>
          <p:nvPr/>
        </p:nvSpPr>
        <p:spPr>
          <a:xfrm>
            <a:off x="620606" y="1720840"/>
            <a:ext cx="10877488" cy="1931619"/>
          </a:xfrm>
          <a:prstGeom prst="rect">
            <a:avLst/>
          </a:prstGeom>
          <a:noFill/>
        </p:spPr>
        <p:txBody>
          <a:bodyPr wrap="square">
            <a:spAutoFit/>
          </a:bodyPr>
          <a:lstStyle/>
          <a:p>
            <a:pPr algn="l">
              <a:lnSpc>
                <a:spcPct val="150000"/>
              </a:lnSpc>
              <a:spcBef>
                <a:spcPts val="600"/>
              </a:spcBef>
            </a:pPr>
            <a:r>
              <a:rPr lang="en-US" altLang="ko-KR" b="1" dirty="0">
                <a:solidFill>
                  <a:srgbClr val="000000"/>
                </a:solidFill>
                <a:latin typeface="+mn-ea"/>
              </a:rPr>
              <a:t>4) </a:t>
            </a:r>
            <a:r>
              <a:rPr lang="en-US" altLang="ko-KR" b="1" i="0" dirty="0">
                <a:solidFill>
                  <a:srgbClr val="000000"/>
                </a:solidFill>
                <a:effectLst/>
                <a:latin typeface="+mn-ea"/>
              </a:rPr>
              <a:t>SPDX Light</a:t>
            </a:r>
          </a:p>
          <a:p>
            <a:pPr algn="l">
              <a:lnSpc>
                <a:spcPct val="150000"/>
              </a:lnSpc>
              <a:spcBef>
                <a:spcPts val="600"/>
              </a:spcBef>
            </a:pPr>
            <a:r>
              <a:rPr lang="en-US" altLang="ko-KR" i="0" dirty="0">
                <a:solidFill>
                  <a:srgbClr val="000000"/>
                </a:solidFill>
                <a:effectLst/>
                <a:latin typeface="+mn-ea"/>
              </a:rPr>
              <a:t>- SPDX Lite</a:t>
            </a:r>
            <a:r>
              <a:rPr lang="ko-KR" altLang="en-US" i="0" dirty="0">
                <a:solidFill>
                  <a:srgbClr val="000000"/>
                </a:solidFill>
                <a:effectLst/>
                <a:latin typeface="+mn-ea"/>
              </a:rPr>
              <a:t>는 전체 </a:t>
            </a:r>
            <a:r>
              <a:rPr lang="en-US" altLang="ko-KR" i="0" dirty="0">
                <a:solidFill>
                  <a:srgbClr val="000000"/>
                </a:solidFill>
                <a:effectLst/>
                <a:latin typeface="+mn-ea"/>
              </a:rPr>
              <a:t>SPDX</a:t>
            </a:r>
            <a:r>
              <a:rPr lang="ko-KR" altLang="en-US" i="0" dirty="0">
                <a:solidFill>
                  <a:srgbClr val="000000"/>
                </a:solidFill>
                <a:effectLst/>
                <a:latin typeface="+mn-ea"/>
              </a:rPr>
              <a:t>가 필요하지 않은 상황을 위한 </a:t>
            </a:r>
            <a:r>
              <a:rPr lang="en-US" altLang="ko-KR" i="0" dirty="0">
                <a:solidFill>
                  <a:srgbClr val="000000"/>
                </a:solidFill>
                <a:effectLst/>
                <a:latin typeface="+mn-ea"/>
              </a:rPr>
              <a:t>SPDX</a:t>
            </a:r>
            <a:r>
              <a:rPr lang="ko-KR" altLang="en-US" i="0" dirty="0">
                <a:solidFill>
                  <a:srgbClr val="000000"/>
                </a:solidFill>
                <a:effectLst/>
                <a:latin typeface="+mn-ea"/>
              </a:rPr>
              <a:t>의 경량 하위 집합</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a:t>
            </a:r>
            <a:r>
              <a:rPr lang="en-US" altLang="ko-KR" i="0" dirty="0">
                <a:solidFill>
                  <a:srgbClr val="000000"/>
                </a:solidFill>
                <a:effectLst/>
                <a:latin typeface="+mn-ea"/>
              </a:rPr>
              <a:t> </a:t>
            </a:r>
            <a:r>
              <a:rPr lang="ko-KR" altLang="en-US" i="0" dirty="0">
                <a:solidFill>
                  <a:srgbClr val="000000"/>
                </a:solidFill>
                <a:effectLst/>
                <a:latin typeface="+mn-ea"/>
              </a:rPr>
              <a:t>오픈 소스 라이선스에 대한 지식이나 경험이 없는 사람들도 쉽게 사용할 수 있도록 하고 </a:t>
            </a:r>
            <a:endParaRPr lang="en-US" altLang="ko-KR" i="0" dirty="0">
              <a:solidFill>
                <a:srgbClr val="000000"/>
              </a:solidFill>
              <a:effectLst/>
              <a:latin typeface="+mn-ea"/>
            </a:endParaRPr>
          </a:p>
          <a:p>
            <a:pPr algn="l">
              <a:lnSpc>
                <a:spcPct val="150000"/>
              </a:lnSpc>
              <a:spcBef>
                <a:spcPts val="600"/>
              </a:spcBef>
            </a:pPr>
            <a:r>
              <a:rPr lang="en-US" altLang="ko-KR" dirty="0">
                <a:solidFill>
                  <a:srgbClr val="000000"/>
                </a:solidFill>
                <a:latin typeface="+mn-ea"/>
              </a:rPr>
              <a:t>  </a:t>
            </a:r>
            <a:r>
              <a:rPr lang="en-US" altLang="ko-KR" i="0" dirty="0">
                <a:solidFill>
                  <a:srgbClr val="000000"/>
                </a:solidFill>
                <a:effectLst/>
                <a:latin typeface="+mn-ea"/>
              </a:rPr>
              <a:t>"</a:t>
            </a:r>
            <a:r>
              <a:rPr lang="ko-KR" altLang="en-US" i="0" dirty="0">
                <a:solidFill>
                  <a:srgbClr val="000000"/>
                </a:solidFill>
                <a:effectLst/>
                <a:latin typeface="+mn-ea"/>
              </a:rPr>
              <a:t>일부 산업에서 </a:t>
            </a:r>
            <a:r>
              <a:rPr lang="en-US" altLang="ko-KR" i="0" dirty="0">
                <a:solidFill>
                  <a:srgbClr val="000000"/>
                </a:solidFill>
                <a:effectLst/>
                <a:latin typeface="+mn-ea"/>
              </a:rPr>
              <a:t>SPDX </a:t>
            </a:r>
            <a:r>
              <a:rPr lang="ko-KR" altLang="en-US" i="0" dirty="0">
                <a:solidFill>
                  <a:srgbClr val="000000"/>
                </a:solidFill>
                <a:effectLst/>
                <a:latin typeface="+mn-ea"/>
              </a:rPr>
              <a:t>표준과 실제 </a:t>
            </a:r>
            <a:r>
              <a:rPr lang="ko-KR" altLang="en-US" i="0" dirty="0" err="1">
                <a:solidFill>
                  <a:srgbClr val="000000"/>
                </a:solidFill>
                <a:effectLst/>
                <a:latin typeface="+mn-ea"/>
              </a:rPr>
              <a:t>워크플로우간의</a:t>
            </a:r>
            <a:r>
              <a:rPr lang="ko-KR" altLang="en-US" i="0" dirty="0">
                <a:solidFill>
                  <a:srgbClr val="000000"/>
                </a:solidFill>
                <a:effectLst/>
                <a:latin typeface="+mn-ea"/>
              </a:rPr>
              <a:t> 균형</a:t>
            </a:r>
            <a:r>
              <a:rPr lang="en-US" altLang="ko-KR" i="0" dirty="0">
                <a:solidFill>
                  <a:srgbClr val="000000"/>
                </a:solidFill>
                <a:effectLst/>
                <a:latin typeface="+mn-ea"/>
              </a:rPr>
              <a:t>"</a:t>
            </a:r>
            <a:r>
              <a:rPr lang="ko-KR" altLang="en-US" i="0" dirty="0">
                <a:solidFill>
                  <a:srgbClr val="000000"/>
                </a:solidFill>
                <a:effectLst/>
                <a:latin typeface="+mn-ea"/>
              </a:rPr>
              <a:t>을 유지하기 위한 것</a:t>
            </a:r>
            <a:r>
              <a:rPr lang="en-US" altLang="ko-KR" i="0" dirty="0">
                <a:solidFill>
                  <a:srgbClr val="000000"/>
                </a:solidFill>
                <a:effectLst/>
                <a:latin typeface="+mn-ea"/>
              </a:rPr>
              <a:t>.</a:t>
            </a:r>
          </a:p>
        </p:txBody>
      </p:sp>
    </p:spTree>
    <p:extLst>
      <p:ext uri="{BB962C8B-B14F-4D97-AF65-F5344CB8AC3E}">
        <p14:creationId xmlns:p14="http://schemas.microsoft.com/office/powerpoint/2010/main" val="1623438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SPDX</a:t>
            </a:r>
          </a:p>
        </p:txBody>
      </p:sp>
      <p:sp>
        <p:nvSpPr>
          <p:cNvPr id="6" name="TextBox 5">
            <a:extLst>
              <a:ext uri="{FF2B5EF4-FFF2-40B4-BE49-F238E27FC236}">
                <a16:creationId xmlns:a16="http://schemas.microsoft.com/office/drawing/2014/main" id="{9F6A987F-4188-3998-6937-A8547DDDBAD0}"/>
              </a:ext>
            </a:extLst>
          </p:cNvPr>
          <p:cNvSpPr txBox="1"/>
          <p:nvPr/>
        </p:nvSpPr>
        <p:spPr>
          <a:xfrm>
            <a:off x="2850203" y="6276143"/>
            <a:ext cx="5622588" cy="276999"/>
          </a:xfrm>
          <a:prstGeom prst="rect">
            <a:avLst/>
          </a:prstGeom>
          <a:noFill/>
        </p:spPr>
        <p:txBody>
          <a:bodyPr wrap="square">
            <a:spAutoFit/>
          </a:bodyPr>
          <a:lstStyle/>
          <a:p>
            <a:r>
              <a:rPr lang="ko-KR" altLang="en-US" sz="1200" dirty="0"/>
              <a:t>출처</a:t>
            </a:r>
            <a:r>
              <a:rPr lang="en-US" altLang="ko-KR" sz="1200" dirty="0"/>
              <a:t>:https://spdx.dev/learn/overview/ , </a:t>
            </a:r>
            <a:r>
              <a:rPr lang="ko-KR" altLang="en-US" sz="1200" dirty="0"/>
              <a:t>https://spdx.github.io/spdx-spec/v2.3/</a:t>
            </a:r>
          </a:p>
        </p:txBody>
      </p:sp>
      <p:sp>
        <p:nvSpPr>
          <p:cNvPr id="8" name="TextBox 7">
            <a:extLst>
              <a:ext uri="{FF2B5EF4-FFF2-40B4-BE49-F238E27FC236}">
                <a16:creationId xmlns:a16="http://schemas.microsoft.com/office/drawing/2014/main" id="{D2994708-F13C-212C-566B-39A9FFA5D7C1}"/>
              </a:ext>
            </a:extLst>
          </p:cNvPr>
          <p:cNvSpPr txBox="1"/>
          <p:nvPr/>
        </p:nvSpPr>
        <p:spPr>
          <a:xfrm>
            <a:off x="681080" y="1586203"/>
            <a:ext cx="2767040" cy="276999"/>
          </a:xfrm>
          <a:prstGeom prst="rect">
            <a:avLst/>
          </a:prstGeom>
          <a:noFill/>
        </p:spPr>
        <p:txBody>
          <a:bodyPr wrap="none" rtlCol="0">
            <a:spAutoFit/>
          </a:bodyPr>
          <a:lstStyle/>
          <a:p>
            <a:r>
              <a:rPr lang="en-US" altLang="ko-KR" sz="1200" b="1" dirty="0">
                <a:latin typeface="+mn-ea"/>
              </a:rPr>
              <a:t>SPDX</a:t>
            </a:r>
            <a:r>
              <a:rPr lang="ko-KR" altLang="en-US" sz="1200" b="1" dirty="0">
                <a:latin typeface="+mn-ea"/>
              </a:rPr>
              <a:t> </a:t>
            </a:r>
            <a:r>
              <a:rPr lang="en-US" altLang="ko-KR" sz="1200" b="1" dirty="0">
                <a:latin typeface="+mn-ea"/>
              </a:rPr>
              <a:t>v2.3</a:t>
            </a:r>
            <a:r>
              <a:rPr lang="ko-KR" altLang="en-US" sz="1200" b="1" dirty="0">
                <a:latin typeface="+mn-ea"/>
              </a:rPr>
              <a:t> </a:t>
            </a:r>
            <a:r>
              <a:rPr lang="en-US" altLang="ko-KR" sz="1200" b="1" dirty="0">
                <a:latin typeface="+mn-ea"/>
              </a:rPr>
              <a:t>Document</a:t>
            </a:r>
            <a:r>
              <a:rPr lang="ko-KR" altLang="en-US" sz="1200" b="1" dirty="0">
                <a:latin typeface="+mn-ea"/>
              </a:rPr>
              <a:t> </a:t>
            </a:r>
            <a:r>
              <a:rPr lang="en-US" altLang="ko-KR" sz="1200" b="1" dirty="0">
                <a:latin typeface="+mn-ea"/>
              </a:rPr>
              <a:t>shall</a:t>
            </a:r>
            <a:r>
              <a:rPr lang="ko-KR" altLang="en-US" sz="1200" b="1" dirty="0">
                <a:latin typeface="+mn-ea"/>
              </a:rPr>
              <a:t> </a:t>
            </a:r>
            <a:r>
              <a:rPr lang="en-US" altLang="ko-KR" sz="1200" b="1" dirty="0">
                <a:latin typeface="+mn-ea"/>
              </a:rPr>
              <a:t>contain:</a:t>
            </a:r>
            <a:endParaRPr lang="ko-KR" altLang="en-US" sz="1200" b="1" dirty="0">
              <a:latin typeface="+mn-ea"/>
            </a:endParaRPr>
          </a:p>
        </p:txBody>
      </p:sp>
      <p:sp>
        <p:nvSpPr>
          <p:cNvPr id="9" name="사각형: 둥근 모서리 8">
            <a:extLst>
              <a:ext uri="{FF2B5EF4-FFF2-40B4-BE49-F238E27FC236}">
                <a16:creationId xmlns:a16="http://schemas.microsoft.com/office/drawing/2014/main" id="{5608516D-3B15-1CEA-DE9E-E6EE9DF28F74}"/>
              </a:ext>
            </a:extLst>
          </p:cNvPr>
          <p:cNvSpPr/>
          <p:nvPr/>
        </p:nvSpPr>
        <p:spPr>
          <a:xfrm>
            <a:off x="681080" y="1863202"/>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SPDX Document</a:t>
            </a:r>
          </a:p>
          <a:p>
            <a:pPr algn="ctr"/>
            <a:r>
              <a:rPr lang="en-US" altLang="ko-KR" sz="1200" dirty="0">
                <a:latin typeface="+mn-ea"/>
              </a:rPr>
              <a:t>Creation Information</a:t>
            </a:r>
            <a:endParaRPr lang="ko-KR" altLang="en-US" sz="1200" dirty="0">
              <a:latin typeface="+mn-ea"/>
            </a:endParaRPr>
          </a:p>
        </p:txBody>
      </p:sp>
      <p:sp>
        <p:nvSpPr>
          <p:cNvPr id="10" name="TextBox 9">
            <a:extLst>
              <a:ext uri="{FF2B5EF4-FFF2-40B4-BE49-F238E27FC236}">
                <a16:creationId xmlns:a16="http://schemas.microsoft.com/office/drawing/2014/main" id="{985E7B8F-6974-6A01-21CA-F24B6BA0B7AE}"/>
              </a:ext>
            </a:extLst>
          </p:cNvPr>
          <p:cNvSpPr txBox="1"/>
          <p:nvPr/>
        </p:nvSpPr>
        <p:spPr>
          <a:xfrm>
            <a:off x="681080" y="2473749"/>
            <a:ext cx="2744597" cy="276999"/>
          </a:xfrm>
          <a:prstGeom prst="rect">
            <a:avLst/>
          </a:prstGeom>
          <a:noFill/>
        </p:spPr>
        <p:txBody>
          <a:bodyPr wrap="none" rtlCol="0">
            <a:spAutoFit/>
          </a:bodyPr>
          <a:lstStyle/>
          <a:p>
            <a:r>
              <a:rPr lang="en-US" altLang="ko-KR" sz="1200" b="1" dirty="0">
                <a:latin typeface="+mn-ea"/>
              </a:rPr>
              <a:t>SPDX</a:t>
            </a:r>
            <a:r>
              <a:rPr lang="ko-KR" altLang="en-US" sz="1200" b="1" dirty="0">
                <a:latin typeface="+mn-ea"/>
              </a:rPr>
              <a:t> </a:t>
            </a:r>
            <a:r>
              <a:rPr lang="en-US" altLang="ko-KR" sz="1200" b="1" dirty="0">
                <a:latin typeface="+mn-ea"/>
              </a:rPr>
              <a:t>v2.3</a:t>
            </a:r>
            <a:r>
              <a:rPr lang="ko-KR" altLang="en-US" sz="1200" b="1" dirty="0">
                <a:latin typeface="+mn-ea"/>
              </a:rPr>
              <a:t> </a:t>
            </a:r>
            <a:r>
              <a:rPr lang="en-US" altLang="ko-KR" sz="1200" b="1" dirty="0">
                <a:latin typeface="+mn-ea"/>
              </a:rPr>
              <a:t>Document</a:t>
            </a:r>
            <a:r>
              <a:rPr lang="ko-KR" altLang="en-US" sz="1200" b="1" dirty="0">
                <a:latin typeface="+mn-ea"/>
              </a:rPr>
              <a:t> </a:t>
            </a:r>
            <a:r>
              <a:rPr lang="en-US" altLang="ko-KR" sz="1200" b="1" dirty="0">
                <a:latin typeface="+mn-ea"/>
              </a:rPr>
              <a:t>may</a:t>
            </a:r>
            <a:r>
              <a:rPr lang="ko-KR" altLang="en-US" sz="1200" b="1" dirty="0">
                <a:latin typeface="+mn-ea"/>
              </a:rPr>
              <a:t> </a:t>
            </a:r>
            <a:r>
              <a:rPr lang="en-US" altLang="ko-KR" sz="1200" b="1" dirty="0">
                <a:latin typeface="+mn-ea"/>
              </a:rPr>
              <a:t>contain:</a:t>
            </a:r>
            <a:endParaRPr lang="ko-KR" altLang="en-US" sz="1200" b="1" dirty="0">
              <a:latin typeface="+mn-ea"/>
            </a:endParaRPr>
          </a:p>
        </p:txBody>
      </p:sp>
      <p:sp>
        <p:nvSpPr>
          <p:cNvPr id="11" name="사각형: 둥근 모서리 10">
            <a:extLst>
              <a:ext uri="{FF2B5EF4-FFF2-40B4-BE49-F238E27FC236}">
                <a16:creationId xmlns:a16="http://schemas.microsoft.com/office/drawing/2014/main" id="{D2681E39-26A3-9BD7-CCB5-75B3F4E893DB}"/>
              </a:ext>
            </a:extLst>
          </p:cNvPr>
          <p:cNvSpPr/>
          <p:nvPr/>
        </p:nvSpPr>
        <p:spPr>
          <a:xfrm>
            <a:off x="681080" y="2737571"/>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Package Information</a:t>
            </a:r>
            <a:endParaRPr lang="ko-KR" altLang="en-US" sz="1200" dirty="0">
              <a:latin typeface="+mn-ea"/>
            </a:endParaRPr>
          </a:p>
        </p:txBody>
      </p:sp>
      <p:sp>
        <p:nvSpPr>
          <p:cNvPr id="12" name="사각형: 둥근 모서리 11">
            <a:extLst>
              <a:ext uri="{FF2B5EF4-FFF2-40B4-BE49-F238E27FC236}">
                <a16:creationId xmlns:a16="http://schemas.microsoft.com/office/drawing/2014/main" id="{6EC6AAE2-941D-606C-3A6E-B7F1656C5CEF}"/>
              </a:ext>
            </a:extLst>
          </p:cNvPr>
          <p:cNvSpPr/>
          <p:nvPr/>
        </p:nvSpPr>
        <p:spPr>
          <a:xfrm>
            <a:off x="681080" y="3246125"/>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File Information</a:t>
            </a:r>
            <a:endParaRPr lang="ko-KR" altLang="en-US" sz="1200" dirty="0">
              <a:latin typeface="+mn-ea"/>
            </a:endParaRPr>
          </a:p>
        </p:txBody>
      </p:sp>
      <p:sp>
        <p:nvSpPr>
          <p:cNvPr id="13" name="사각형: 둥근 모서리 12">
            <a:extLst>
              <a:ext uri="{FF2B5EF4-FFF2-40B4-BE49-F238E27FC236}">
                <a16:creationId xmlns:a16="http://schemas.microsoft.com/office/drawing/2014/main" id="{85930E6F-BF3D-6418-7501-462BBDE2EBFE}"/>
              </a:ext>
            </a:extLst>
          </p:cNvPr>
          <p:cNvSpPr/>
          <p:nvPr/>
        </p:nvSpPr>
        <p:spPr>
          <a:xfrm>
            <a:off x="681080" y="3754679"/>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Snippet Information</a:t>
            </a:r>
            <a:endParaRPr lang="ko-KR" altLang="en-US" sz="1200" dirty="0">
              <a:latin typeface="+mn-ea"/>
            </a:endParaRPr>
          </a:p>
        </p:txBody>
      </p:sp>
      <p:sp>
        <p:nvSpPr>
          <p:cNvPr id="14" name="사각형: 둥근 모서리 13">
            <a:extLst>
              <a:ext uri="{FF2B5EF4-FFF2-40B4-BE49-F238E27FC236}">
                <a16:creationId xmlns:a16="http://schemas.microsoft.com/office/drawing/2014/main" id="{2371A96D-1867-4368-B6DA-191C871464BE}"/>
              </a:ext>
            </a:extLst>
          </p:cNvPr>
          <p:cNvSpPr/>
          <p:nvPr/>
        </p:nvSpPr>
        <p:spPr>
          <a:xfrm>
            <a:off x="681080" y="4263233"/>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Other Licensing</a:t>
            </a:r>
          </a:p>
          <a:p>
            <a:pPr algn="ctr"/>
            <a:r>
              <a:rPr lang="en-US" altLang="ko-KR" sz="1200" dirty="0">
                <a:latin typeface="+mn-ea"/>
              </a:rPr>
              <a:t>Information Detected</a:t>
            </a:r>
            <a:endParaRPr lang="ko-KR" altLang="en-US" sz="1200" dirty="0">
              <a:latin typeface="+mn-ea"/>
            </a:endParaRPr>
          </a:p>
        </p:txBody>
      </p:sp>
      <p:sp>
        <p:nvSpPr>
          <p:cNvPr id="15" name="사각형: 둥근 모서리 14">
            <a:extLst>
              <a:ext uri="{FF2B5EF4-FFF2-40B4-BE49-F238E27FC236}">
                <a16:creationId xmlns:a16="http://schemas.microsoft.com/office/drawing/2014/main" id="{003A1DBC-09AB-8802-7794-3671181E7E54}"/>
              </a:ext>
            </a:extLst>
          </p:cNvPr>
          <p:cNvSpPr/>
          <p:nvPr/>
        </p:nvSpPr>
        <p:spPr>
          <a:xfrm>
            <a:off x="681080" y="4771787"/>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Relationships between SPDX</a:t>
            </a:r>
          </a:p>
          <a:p>
            <a:pPr algn="ctr"/>
            <a:r>
              <a:rPr lang="en-US" altLang="ko-KR" sz="1200" dirty="0">
                <a:latin typeface="+mn-ea"/>
              </a:rPr>
              <a:t>Elements Information</a:t>
            </a:r>
            <a:endParaRPr lang="ko-KR" altLang="en-US" sz="1200" dirty="0">
              <a:latin typeface="+mn-ea"/>
            </a:endParaRPr>
          </a:p>
        </p:txBody>
      </p:sp>
      <p:sp>
        <p:nvSpPr>
          <p:cNvPr id="16" name="사각형: 둥근 모서리 15">
            <a:extLst>
              <a:ext uri="{FF2B5EF4-FFF2-40B4-BE49-F238E27FC236}">
                <a16:creationId xmlns:a16="http://schemas.microsoft.com/office/drawing/2014/main" id="{10F2A85F-8563-E0ED-7E1A-8ABDB56EB095}"/>
              </a:ext>
            </a:extLst>
          </p:cNvPr>
          <p:cNvSpPr/>
          <p:nvPr/>
        </p:nvSpPr>
        <p:spPr>
          <a:xfrm>
            <a:off x="681080" y="5280341"/>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Annotation Information</a:t>
            </a:r>
            <a:endParaRPr lang="ko-KR" altLang="en-US" sz="1200" dirty="0">
              <a:latin typeface="+mn-ea"/>
            </a:endParaRPr>
          </a:p>
        </p:txBody>
      </p:sp>
      <p:sp>
        <p:nvSpPr>
          <p:cNvPr id="17" name="사각형: 둥근 모서리 16">
            <a:extLst>
              <a:ext uri="{FF2B5EF4-FFF2-40B4-BE49-F238E27FC236}">
                <a16:creationId xmlns:a16="http://schemas.microsoft.com/office/drawing/2014/main" id="{B428E275-DFF3-DCCB-0264-1E90A6CD7726}"/>
              </a:ext>
            </a:extLst>
          </p:cNvPr>
          <p:cNvSpPr/>
          <p:nvPr/>
        </p:nvSpPr>
        <p:spPr>
          <a:xfrm>
            <a:off x="681080" y="5788893"/>
            <a:ext cx="276704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200" dirty="0">
                <a:latin typeface="+mn-ea"/>
              </a:rPr>
              <a:t>Review Information</a:t>
            </a:r>
            <a:endParaRPr lang="ko-KR" altLang="en-US" sz="1200" dirty="0">
              <a:latin typeface="+mn-ea"/>
            </a:endParaRPr>
          </a:p>
        </p:txBody>
      </p:sp>
      <p:sp>
        <p:nvSpPr>
          <p:cNvPr id="19" name="TextBox 18">
            <a:extLst>
              <a:ext uri="{FF2B5EF4-FFF2-40B4-BE49-F238E27FC236}">
                <a16:creationId xmlns:a16="http://schemas.microsoft.com/office/drawing/2014/main" id="{69899976-BCC7-CE8E-477B-BC10081CD16B}"/>
              </a:ext>
            </a:extLst>
          </p:cNvPr>
          <p:cNvSpPr txBox="1"/>
          <p:nvPr/>
        </p:nvSpPr>
        <p:spPr>
          <a:xfrm>
            <a:off x="3643010" y="1724225"/>
            <a:ext cx="8253918" cy="577081"/>
          </a:xfrm>
          <a:prstGeom prst="rect">
            <a:avLst/>
          </a:prstGeom>
          <a:noFill/>
          <a:ln>
            <a:solidFill>
              <a:schemeClr val="tx1"/>
            </a:solidFill>
          </a:ln>
        </p:spPr>
        <p:txBody>
          <a:bodyPr wrap="square">
            <a:spAutoFit/>
          </a:bodyPr>
          <a:lstStyle/>
          <a:p>
            <a:r>
              <a:rPr lang="ko-KR" altLang="en-US" sz="1050" b="1" i="0" dirty="0">
                <a:solidFill>
                  <a:srgbClr val="252525"/>
                </a:solidFill>
                <a:effectLst/>
                <a:latin typeface="Archivo"/>
              </a:rPr>
              <a:t>문서 생성 정보</a:t>
            </a:r>
            <a:endParaRPr lang="en-US" altLang="ko-KR" sz="1050" b="1" i="0" dirty="0">
              <a:solidFill>
                <a:srgbClr val="252525"/>
              </a:solidFill>
              <a:effectLst/>
              <a:latin typeface="Archivo"/>
            </a:endParaRPr>
          </a:p>
          <a:p>
            <a:r>
              <a:rPr lang="ko-KR" altLang="en-US" sz="1050" b="0" i="0" dirty="0">
                <a:solidFill>
                  <a:srgbClr val="252525"/>
                </a:solidFill>
                <a:effectLst/>
                <a:latin typeface="Archivo"/>
              </a:rPr>
              <a:t> </a:t>
            </a:r>
            <a:r>
              <a:rPr lang="en-US" altLang="ko-KR" sz="1050" b="0" i="0" dirty="0">
                <a:solidFill>
                  <a:srgbClr val="252525"/>
                </a:solidFill>
                <a:effectLst/>
                <a:latin typeface="Archivo"/>
              </a:rPr>
              <a:t>– SPDX </a:t>
            </a:r>
            <a:r>
              <a:rPr lang="ko-KR" altLang="en-US" sz="1050" b="0" i="0" dirty="0">
                <a:solidFill>
                  <a:srgbClr val="252525"/>
                </a:solidFill>
                <a:effectLst/>
                <a:latin typeface="Archivo"/>
              </a:rPr>
              <a:t>문서 버전</a:t>
            </a:r>
            <a:r>
              <a:rPr lang="en-US" altLang="ko-KR" sz="1050" b="0" i="0" dirty="0">
                <a:solidFill>
                  <a:srgbClr val="252525"/>
                </a:solidFill>
                <a:effectLst/>
                <a:latin typeface="Archivo"/>
              </a:rPr>
              <a:t>, </a:t>
            </a:r>
            <a:r>
              <a:rPr lang="ko-KR" altLang="en-US" sz="1050" b="0" i="0" dirty="0">
                <a:solidFill>
                  <a:srgbClr val="252525"/>
                </a:solidFill>
                <a:effectLst/>
                <a:latin typeface="Archivo"/>
              </a:rPr>
              <a:t>데이터 라이선스</a:t>
            </a:r>
            <a:r>
              <a:rPr lang="en-US" altLang="ko-KR" sz="1050" b="0" i="0" dirty="0">
                <a:solidFill>
                  <a:srgbClr val="252525"/>
                </a:solidFill>
                <a:effectLst/>
                <a:latin typeface="Archivo"/>
              </a:rPr>
              <a:t>,SPDX</a:t>
            </a:r>
            <a:r>
              <a:rPr lang="ko-KR" altLang="en-US" sz="1050" b="0" i="0" dirty="0">
                <a:solidFill>
                  <a:srgbClr val="252525"/>
                </a:solidFill>
                <a:effectLst/>
                <a:latin typeface="Archivo"/>
              </a:rPr>
              <a:t>고유식별 번호</a:t>
            </a:r>
            <a:r>
              <a:rPr lang="en-US" altLang="ko-KR" sz="1050" b="0" i="0" dirty="0">
                <a:solidFill>
                  <a:srgbClr val="252525"/>
                </a:solidFill>
                <a:effectLst/>
                <a:latin typeface="Archivo"/>
              </a:rPr>
              <a:t>, </a:t>
            </a:r>
            <a:r>
              <a:rPr lang="ko-KR" altLang="en-US" sz="1050" b="0" i="0" dirty="0">
                <a:solidFill>
                  <a:srgbClr val="252525"/>
                </a:solidFill>
                <a:effectLst/>
                <a:latin typeface="Archivo"/>
              </a:rPr>
              <a:t>문서 이름 </a:t>
            </a:r>
            <a:r>
              <a:rPr lang="en-US" altLang="ko-KR" sz="1050" b="0" i="0" dirty="0">
                <a:solidFill>
                  <a:srgbClr val="252525"/>
                </a:solidFill>
                <a:effectLst/>
                <a:latin typeface="Archivo"/>
              </a:rPr>
              <a:t>, </a:t>
            </a:r>
            <a:r>
              <a:rPr lang="ko-KR" altLang="en-US" sz="1050" b="0" i="0" dirty="0">
                <a:solidFill>
                  <a:srgbClr val="252525"/>
                </a:solidFill>
                <a:effectLst/>
                <a:latin typeface="Archivo"/>
              </a:rPr>
              <a:t>문서를 만든 사람</a:t>
            </a:r>
            <a:r>
              <a:rPr lang="en-US" altLang="ko-KR" sz="1050" b="0" i="0" dirty="0">
                <a:solidFill>
                  <a:srgbClr val="252525"/>
                </a:solidFill>
                <a:effectLst/>
                <a:latin typeface="Archivo"/>
              </a:rPr>
              <a:t>, </a:t>
            </a:r>
            <a:r>
              <a:rPr lang="ko-KR" altLang="en-US" sz="1050" b="0" i="0" dirty="0">
                <a:solidFill>
                  <a:srgbClr val="252525"/>
                </a:solidFill>
                <a:effectLst/>
                <a:latin typeface="Archivo"/>
              </a:rPr>
              <a:t>문서가 생성된 방법 및 문서 생성과 관련된 기타 유용한 정보를 나타냄</a:t>
            </a:r>
            <a:endParaRPr lang="ko-KR" altLang="en-US" sz="1050" dirty="0"/>
          </a:p>
        </p:txBody>
      </p:sp>
      <p:sp>
        <p:nvSpPr>
          <p:cNvPr id="21" name="TextBox 20">
            <a:extLst>
              <a:ext uri="{FF2B5EF4-FFF2-40B4-BE49-F238E27FC236}">
                <a16:creationId xmlns:a16="http://schemas.microsoft.com/office/drawing/2014/main" id="{201A123D-57BA-1084-94B8-F3C186C1F80F}"/>
              </a:ext>
            </a:extLst>
          </p:cNvPr>
          <p:cNvSpPr txBox="1"/>
          <p:nvPr/>
        </p:nvSpPr>
        <p:spPr>
          <a:xfrm>
            <a:off x="3640921" y="2392831"/>
            <a:ext cx="8256007" cy="900246"/>
          </a:xfrm>
          <a:prstGeom prst="rect">
            <a:avLst/>
          </a:prstGeom>
          <a:noFill/>
          <a:ln>
            <a:solidFill>
              <a:schemeClr val="tx1"/>
            </a:solidFill>
          </a:ln>
        </p:spPr>
        <p:txBody>
          <a:bodyPr wrap="square">
            <a:spAutoFit/>
          </a:bodyPr>
          <a:lstStyle/>
          <a:p>
            <a:pPr algn="l" fontAlgn="base"/>
            <a:r>
              <a:rPr lang="ko-KR" altLang="en-US" sz="1050" b="1" i="0" dirty="0">
                <a:solidFill>
                  <a:srgbClr val="252525"/>
                </a:solidFill>
                <a:effectLst/>
                <a:latin typeface="Archivo"/>
              </a:rPr>
              <a:t>패키지 정보</a:t>
            </a:r>
            <a:endParaRPr lang="en-US" altLang="ko-KR" sz="1050" b="1" i="0" dirty="0">
              <a:solidFill>
                <a:srgbClr val="252525"/>
              </a:solidFill>
              <a:effectLst/>
              <a:latin typeface="Archivo"/>
            </a:endParaRPr>
          </a:p>
          <a:p>
            <a:pPr algn="l" fontAlgn="base"/>
            <a:r>
              <a:rPr lang="en-US" altLang="ko-KR" sz="1050" b="0" i="0" dirty="0">
                <a:solidFill>
                  <a:srgbClr val="252525"/>
                </a:solidFill>
                <a:effectLst/>
                <a:latin typeface="Archivo"/>
              </a:rPr>
              <a:t>- </a:t>
            </a:r>
            <a:r>
              <a:rPr lang="ko-KR" altLang="en-US" sz="1050" b="0" i="0" dirty="0">
                <a:solidFill>
                  <a:srgbClr val="252525"/>
                </a:solidFill>
                <a:effectLst/>
                <a:latin typeface="Archivo"/>
              </a:rPr>
              <a:t>패키지 이름</a:t>
            </a:r>
            <a:r>
              <a:rPr lang="en-US" altLang="ko-KR" sz="1050" b="0" i="0" dirty="0">
                <a:solidFill>
                  <a:srgbClr val="252525"/>
                </a:solidFill>
                <a:effectLst/>
                <a:latin typeface="Archivo"/>
              </a:rPr>
              <a:t>, </a:t>
            </a:r>
            <a:r>
              <a:rPr lang="ko-KR" altLang="en-US" sz="1050" b="0" i="0" dirty="0">
                <a:solidFill>
                  <a:srgbClr val="252525"/>
                </a:solidFill>
                <a:effectLst/>
                <a:latin typeface="Archivo"/>
              </a:rPr>
              <a:t>패키지 </a:t>
            </a:r>
            <a:r>
              <a:rPr lang="en-US" altLang="ko-KR" sz="1050" b="0" i="0" dirty="0">
                <a:solidFill>
                  <a:srgbClr val="252525"/>
                </a:solidFill>
                <a:effectLst/>
                <a:latin typeface="Archivo"/>
              </a:rPr>
              <a:t>SPDX </a:t>
            </a:r>
            <a:r>
              <a:rPr lang="ko-KR" altLang="en-US" sz="1050" b="0" i="0" dirty="0">
                <a:solidFill>
                  <a:srgbClr val="252525"/>
                </a:solidFill>
                <a:effectLst/>
                <a:latin typeface="Archivo"/>
              </a:rPr>
              <a:t>고유번호</a:t>
            </a:r>
            <a:r>
              <a:rPr lang="en-US" altLang="ko-KR" sz="1050" b="0" i="0" dirty="0">
                <a:solidFill>
                  <a:srgbClr val="252525"/>
                </a:solidFill>
                <a:effectLst/>
                <a:latin typeface="Archivo"/>
              </a:rPr>
              <a:t>, </a:t>
            </a:r>
            <a:r>
              <a:rPr lang="ko-KR" altLang="en-US" sz="1050" b="0" i="0" dirty="0">
                <a:solidFill>
                  <a:srgbClr val="252525"/>
                </a:solidFill>
                <a:effectLst/>
                <a:latin typeface="Archivo"/>
              </a:rPr>
              <a:t>패키지정보</a:t>
            </a:r>
            <a:r>
              <a:rPr lang="en-US" altLang="ko-KR" sz="1050" b="0" i="0" dirty="0">
                <a:solidFill>
                  <a:srgbClr val="252525"/>
                </a:solidFill>
                <a:effectLst/>
                <a:latin typeface="Archivo"/>
              </a:rPr>
              <a:t>, </a:t>
            </a:r>
            <a:r>
              <a:rPr lang="ko-KR" altLang="en-US" sz="1050" b="0" i="0" dirty="0">
                <a:solidFill>
                  <a:srgbClr val="252525"/>
                </a:solidFill>
                <a:effectLst/>
                <a:latin typeface="Archivo"/>
              </a:rPr>
              <a:t>패키지 파일이름</a:t>
            </a:r>
            <a:r>
              <a:rPr lang="en-US" altLang="ko-KR" sz="1050" b="0" i="0" dirty="0">
                <a:solidFill>
                  <a:srgbClr val="252525"/>
                </a:solidFill>
                <a:effectLst/>
                <a:latin typeface="Archivo"/>
              </a:rPr>
              <a:t>, </a:t>
            </a:r>
            <a:r>
              <a:rPr lang="ko-KR" altLang="en-US" sz="1050" b="0" i="0" dirty="0">
                <a:solidFill>
                  <a:srgbClr val="252525"/>
                </a:solidFill>
                <a:effectLst/>
                <a:latin typeface="Archivo"/>
              </a:rPr>
              <a:t>패키지 공급자 등</a:t>
            </a:r>
            <a:r>
              <a:rPr lang="en-US" altLang="ko-KR" sz="1050" b="0" i="0" dirty="0">
                <a:solidFill>
                  <a:srgbClr val="252525"/>
                </a:solidFill>
                <a:effectLst/>
                <a:latin typeface="Archivo"/>
              </a:rPr>
              <a:t>.</a:t>
            </a:r>
          </a:p>
          <a:p>
            <a:pPr algn="l" fontAlgn="base"/>
            <a:r>
              <a:rPr lang="en-US" altLang="ko-KR" sz="1050" b="0" i="0" dirty="0">
                <a:solidFill>
                  <a:srgbClr val="252525"/>
                </a:solidFill>
                <a:effectLst/>
                <a:latin typeface="Archivo"/>
              </a:rPr>
              <a:t>- </a:t>
            </a:r>
            <a:r>
              <a:rPr lang="ko-KR" altLang="en-US" sz="1050" b="0" i="0" dirty="0">
                <a:solidFill>
                  <a:srgbClr val="252525"/>
                </a:solidFill>
                <a:effectLst/>
                <a:latin typeface="Archivo"/>
              </a:rPr>
              <a:t>패키지는 하나 이상의 파일일 수 있음</a:t>
            </a:r>
            <a:r>
              <a:rPr lang="en-US" altLang="ko-KR" sz="1050" b="0" i="0" dirty="0">
                <a:solidFill>
                  <a:srgbClr val="252525"/>
                </a:solidFill>
                <a:effectLst/>
                <a:latin typeface="Archivo"/>
              </a:rPr>
              <a:t>.  </a:t>
            </a:r>
            <a:r>
              <a:rPr lang="ko-KR" altLang="en-US" sz="1050" b="0" i="0" dirty="0">
                <a:solidFill>
                  <a:srgbClr val="252525"/>
                </a:solidFill>
                <a:effectLst/>
                <a:latin typeface="Archivo"/>
              </a:rPr>
              <a:t>이러한 파일은 소스</a:t>
            </a:r>
            <a:r>
              <a:rPr lang="en-US" altLang="ko-KR" sz="1050" b="0" i="0" dirty="0">
                <a:solidFill>
                  <a:srgbClr val="252525"/>
                </a:solidFill>
                <a:effectLst/>
                <a:latin typeface="Archivo"/>
              </a:rPr>
              <a:t>, </a:t>
            </a:r>
            <a:r>
              <a:rPr lang="ko-KR" altLang="en-US" sz="1050" b="0" i="0" dirty="0">
                <a:solidFill>
                  <a:srgbClr val="252525"/>
                </a:solidFill>
                <a:effectLst/>
                <a:latin typeface="Archivo"/>
              </a:rPr>
              <a:t>문서</a:t>
            </a:r>
            <a:r>
              <a:rPr lang="en-US" altLang="ko-KR" sz="1050" b="0" i="0" dirty="0">
                <a:solidFill>
                  <a:srgbClr val="252525"/>
                </a:solidFill>
                <a:effectLst/>
                <a:latin typeface="Archivo"/>
              </a:rPr>
              <a:t>, </a:t>
            </a:r>
            <a:r>
              <a:rPr lang="ko-KR" altLang="en-US" sz="1050" b="0" i="0" dirty="0">
                <a:solidFill>
                  <a:srgbClr val="252525"/>
                </a:solidFill>
                <a:effectLst/>
                <a:latin typeface="Archivo"/>
              </a:rPr>
              <a:t>바이너리 등을 포함하되 이에 국한되지 않는 모든 유형의 하나 이상의 파일일 수 있음</a:t>
            </a:r>
            <a:r>
              <a:rPr lang="en-US" altLang="ko-KR" sz="1050" b="0" i="0" dirty="0">
                <a:solidFill>
                  <a:srgbClr val="252525"/>
                </a:solidFill>
                <a:effectLst/>
                <a:latin typeface="Archivo"/>
              </a:rPr>
              <a:t>.</a:t>
            </a:r>
          </a:p>
          <a:p>
            <a:pPr algn="l" fontAlgn="base"/>
            <a:r>
              <a:rPr lang="en-US" altLang="ko-KR" sz="1050" dirty="0">
                <a:solidFill>
                  <a:srgbClr val="252525"/>
                </a:solidFill>
                <a:latin typeface="Archivo"/>
              </a:rPr>
              <a:t>- </a:t>
            </a:r>
            <a:r>
              <a:rPr lang="en-US" altLang="ko-KR" sz="1050" b="0" i="0" dirty="0">
                <a:solidFill>
                  <a:srgbClr val="252525"/>
                </a:solidFill>
                <a:effectLst/>
                <a:latin typeface="Archivo"/>
              </a:rPr>
              <a:t> </a:t>
            </a:r>
            <a:r>
              <a:rPr lang="ko-KR" altLang="en-US" sz="1050" b="0" i="0" dirty="0">
                <a:solidFill>
                  <a:srgbClr val="252525"/>
                </a:solidFill>
                <a:effectLst/>
                <a:latin typeface="Archivo"/>
              </a:rPr>
              <a:t>패키지 정보에는 원본</a:t>
            </a:r>
            <a:r>
              <a:rPr lang="en-US" altLang="ko-KR" sz="1050" b="0" i="0" dirty="0">
                <a:solidFill>
                  <a:srgbClr val="252525"/>
                </a:solidFill>
                <a:effectLst/>
                <a:latin typeface="Archivo"/>
              </a:rPr>
              <a:t>, </a:t>
            </a:r>
            <a:r>
              <a:rPr lang="ko-KR" altLang="en-US" sz="1050" b="0" i="0" dirty="0">
                <a:solidFill>
                  <a:srgbClr val="252525"/>
                </a:solidFill>
                <a:effectLst/>
                <a:latin typeface="Archivo"/>
              </a:rPr>
              <a:t>출처</a:t>
            </a:r>
            <a:r>
              <a:rPr lang="en-US" altLang="ko-KR" sz="1050" b="0" i="0" dirty="0">
                <a:solidFill>
                  <a:srgbClr val="252525"/>
                </a:solidFill>
                <a:effectLst/>
                <a:latin typeface="Archivo"/>
              </a:rPr>
              <a:t>, </a:t>
            </a:r>
            <a:r>
              <a:rPr lang="ko-KR" altLang="en-US" sz="1050" b="0" i="0" dirty="0">
                <a:solidFill>
                  <a:srgbClr val="252525"/>
                </a:solidFill>
                <a:effectLst/>
                <a:latin typeface="Archivo"/>
              </a:rPr>
              <a:t>다운로드 </a:t>
            </a:r>
            <a:r>
              <a:rPr lang="en-US" altLang="ko-KR" sz="1050" b="0" i="0" dirty="0">
                <a:solidFill>
                  <a:srgbClr val="252525"/>
                </a:solidFill>
                <a:effectLst/>
                <a:latin typeface="Archivo"/>
              </a:rPr>
              <a:t>URL, </a:t>
            </a:r>
            <a:r>
              <a:rPr lang="ko-KR" altLang="en-US" sz="1050" b="0" i="0" dirty="0" err="1">
                <a:solidFill>
                  <a:srgbClr val="252525"/>
                </a:solidFill>
                <a:effectLst/>
                <a:latin typeface="Archivo"/>
              </a:rPr>
              <a:t>체크섬</a:t>
            </a:r>
            <a:r>
              <a:rPr lang="ko-KR" altLang="en-US" sz="1050" b="0" i="0" dirty="0">
                <a:solidFill>
                  <a:srgbClr val="252525"/>
                </a:solidFill>
                <a:effectLst/>
                <a:latin typeface="Archivo"/>
              </a:rPr>
              <a:t> 등이 포함</a:t>
            </a:r>
            <a:r>
              <a:rPr lang="en-US" altLang="ko-KR" sz="1050" b="0" i="0" dirty="0">
                <a:solidFill>
                  <a:srgbClr val="252525"/>
                </a:solidFill>
                <a:effectLst/>
                <a:latin typeface="Archivo"/>
              </a:rPr>
              <a:t>, </a:t>
            </a:r>
            <a:r>
              <a:rPr lang="ko-KR" altLang="en-US" sz="1050" b="0" i="0" dirty="0">
                <a:solidFill>
                  <a:srgbClr val="252525"/>
                </a:solidFill>
                <a:effectLst/>
                <a:latin typeface="Archivo"/>
              </a:rPr>
              <a:t>또한 패키지에 대한 요약 라이센스도 포함</a:t>
            </a:r>
            <a:endParaRPr lang="en-US" altLang="ko-KR" sz="1050" b="0" i="0" dirty="0">
              <a:solidFill>
                <a:srgbClr val="252525"/>
              </a:solidFill>
              <a:effectLst/>
              <a:latin typeface="Archivo"/>
            </a:endParaRPr>
          </a:p>
        </p:txBody>
      </p:sp>
      <p:sp>
        <p:nvSpPr>
          <p:cNvPr id="23" name="TextBox 22">
            <a:extLst>
              <a:ext uri="{FF2B5EF4-FFF2-40B4-BE49-F238E27FC236}">
                <a16:creationId xmlns:a16="http://schemas.microsoft.com/office/drawing/2014/main" id="{59BFB3CF-DD08-2641-6611-CDE30ABE460C}"/>
              </a:ext>
            </a:extLst>
          </p:cNvPr>
          <p:cNvSpPr txBox="1"/>
          <p:nvPr/>
        </p:nvSpPr>
        <p:spPr>
          <a:xfrm>
            <a:off x="3640921" y="3308722"/>
            <a:ext cx="8253918" cy="430887"/>
          </a:xfrm>
          <a:prstGeom prst="rect">
            <a:avLst/>
          </a:prstGeom>
          <a:noFill/>
          <a:ln>
            <a:solidFill>
              <a:schemeClr val="tx1"/>
            </a:solidFill>
          </a:ln>
        </p:spPr>
        <p:txBody>
          <a:bodyPr wrap="square">
            <a:spAutoFit/>
          </a:bodyPr>
          <a:lstStyle/>
          <a:p>
            <a:pPr algn="l" fontAlgn="base"/>
            <a:r>
              <a:rPr lang="ko-KR" altLang="en-US" sz="1050" b="1" i="0" dirty="0">
                <a:solidFill>
                  <a:srgbClr val="252525"/>
                </a:solidFill>
                <a:effectLst/>
                <a:latin typeface="Archivo"/>
              </a:rPr>
              <a:t>파일 정보</a:t>
            </a:r>
            <a:endParaRPr lang="en-US" altLang="ko-KR" sz="1050" b="1" i="0" dirty="0">
              <a:solidFill>
                <a:srgbClr val="252525"/>
              </a:solidFill>
              <a:effectLst/>
              <a:latin typeface="Archivo"/>
            </a:endParaRPr>
          </a:p>
          <a:p>
            <a:pPr algn="l" fontAlgn="base"/>
            <a:r>
              <a:rPr lang="en-US" altLang="ko-KR" sz="1050" dirty="0">
                <a:solidFill>
                  <a:srgbClr val="252525"/>
                </a:solidFill>
                <a:latin typeface="Archivo"/>
              </a:rPr>
              <a:t>-</a:t>
            </a:r>
            <a:r>
              <a:rPr lang="ko-KR" altLang="en-US" sz="1050" b="0" i="0" dirty="0">
                <a:solidFill>
                  <a:srgbClr val="252525"/>
                </a:solidFill>
                <a:effectLst/>
                <a:latin typeface="Archivo"/>
              </a:rPr>
              <a:t> 파일에 있는 파일 저작권</a:t>
            </a:r>
            <a:r>
              <a:rPr lang="en-US" altLang="ko-KR" sz="1050" b="0" i="0" dirty="0">
                <a:solidFill>
                  <a:srgbClr val="252525"/>
                </a:solidFill>
                <a:effectLst/>
                <a:latin typeface="Archivo"/>
              </a:rPr>
              <a:t>(</a:t>
            </a:r>
            <a:r>
              <a:rPr lang="ko-KR" altLang="en-US" sz="1050" b="0" i="0" dirty="0">
                <a:solidFill>
                  <a:srgbClr val="252525"/>
                </a:solidFill>
                <a:effectLst/>
                <a:latin typeface="Archivo"/>
              </a:rPr>
              <a:t>있는 경우</a:t>
            </a:r>
            <a:r>
              <a:rPr lang="en-US" altLang="ko-KR" sz="1050" b="0" i="0" dirty="0">
                <a:solidFill>
                  <a:srgbClr val="252525"/>
                </a:solidFill>
                <a:effectLst/>
                <a:latin typeface="Archivo"/>
              </a:rPr>
              <a:t>), </a:t>
            </a:r>
            <a:r>
              <a:rPr lang="ko-KR" altLang="en-US" sz="1050" b="0" i="0" dirty="0">
                <a:solidFill>
                  <a:srgbClr val="252525"/>
                </a:solidFill>
                <a:effectLst/>
                <a:latin typeface="Archivo"/>
              </a:rPr>
              <a:t>파일 라이센스</a:t>
            </a:r>
            <a:r>
              <a:rPr lang="en-US" altLang="ko-KR" sz="1050" b="0" i="0" dirty="0">
                <a:solidFill>
                  <a:srgbClr val="252525"/>
                </a:solidFill>
                <a:effectLst/>
                <a:latin typeface="Archivo"/>
              </a:rPr>
              <a:t>, </a:t>
            </a:r>
            <a:r>
              <a:rPr lang="ko-KR" altLang="en-US" sz="1050" b="0" i="0" dirty="0">
                <a:solidFill>
                  <a:srgbClr val="252525"/>
                </a:solidFill>
                <a:effectLst/>
                <a:latin typeface="Archivo"/>
              </a:rPr>
              <a:t>파일 </a:t>
            </a:r>
            <a:r>
              <a:rPr lang="ko-KR" altLang="en-US" sz="1050" b="0" i="0" dirty="0" err="1">
                <a:solidFill>
                  <a:srgbClr val="252525"/>
                </a:solidFill>
                <a:effectLst/>
                <a:latin typeface="Archivo"/>
              </a:rPr>
              <a:t>체크섬</a:t>
            </a:r>
            <a:r>
              <a:rPr lang="en-US" altLang="ko-KR" sz="1050" b="0" i="0" dirty="0">
                <a:solidFill>
                  <a:srgbClr val="252525"/>
                </a:solidFill>
                <a:effectLst/>
                <a:latin typeface="Archivo"/>
              </a:rPr>
              <a:t>, </a:t>
            </a:r>
            <a:r>
              <a:rPr lang="ko-KR" altLang="en-US" sz="1050" b="0" i="0" dirty="0">
                <a:solidFill>
                  <a:srgbClr val="252525"/>
                </a:solidFill>
                <a:effectLst/>
                <a:latin typeface="Archivo"/>
              </a:rPr>
              <a:t>파일 기여자 등이 포함될 수 있음</a:t>
            </a:r>
            <a:endParaRPr lang="en-US" altLang="ko-KR" sz="1050" b="0" i="0" dirty="0">
              <a:solidFill>
                <a:srgbClr val="252525"/>
              </a:solidFill>
              <a:effectLst/>
              <a:latin typeface="Archivo"/>
            </a:endParaRPr>
          </a:p>
        </p:txBody>
      </p:sp>
      <p:sp>
        <p:nvSpPr>
          <p:cNvPr id="25" name="TextBox 24">
            <a:extLst>
              <a:ext uri="{FF2B5EF4-FFF2-40B4-BE49-F238E27FC236}">
                <a16:creationId xmlns:a16="http://schemas.microsoft.com/office/drawing/2014/main" id="{E4FC9FED-7805-872F-D4AB-E7016591E33F}"/>
              </a:ext>
            </a:extLst>
          </p:cNvPr>
          <p:cNvSpPr txBox="1"/>
          <p:nvPr/>
        </p:nvSpPr>
        <p:spPr>
          <a:xfrm>
            <a:off x="3640921" y="3748906"/>
            <a:ext cx="8253918" cy="430887"/>
          </a:xfrm>
          <a:prstGeom prst="rect">
            <a:avLst/>
          </a:prstGeom>
          <a:noFill/>
          <a:ln>
            <a:solidFill>
              <a:schemeClr val="tx1"/>
            </a:solidFill>
          </a:ln>
        </p:spPr>
        <p:txBody>
          <a:bodyPr wrap="square">
            <a:spAutoFit/>
          </a:bodyPr>
          <a:lstStyle/>
          <a:p>
            <a:pPr algn="l" fontAlgn="base"/>
            <a:r>
              <a:rPr lang="ko-KR" altLang="en-US" sz="1050" b="1" i="0" dirty="0" err="1">
                <a:solidFill>
                  <a:srgbClr val="252525"/>
                </a:solidFill>
                <a:effectLst/>
                <a:latin typeface="Archivo"/>
              </a:rPr>
              <a:t>스니펫</a:t>
            </a:r>
            <a:r>
              <a:rPr lang="en-US" altLang="ko-KR" sz="1050" b="1" i="0" dirty="0">
                <a:solidFill>
                  <a:srgbClr val="252525"/>
                </a:solidFill>
                <a:effectLst/>
                <a:latin typeface="Archivo"/>
              </a:rPr>
              <a:t>(</a:t>
            </a:r>
            <a:r>
              <a:rPr lang="ko-KR" altLang="en-US" sz="1050" b="1" i="0" dirty="0">
                <a:solidFill>
                  <a:srgbClr val="252525"/>
                </a:solidFill>
                <a:effectLst/>
                <a:latin typeface="Archivo"/>
              </a:rPr>
              <a:t>조각</a:t>
            </a:r>
            <a:r>
              <a:rPr lang="en-US" altLang="ko-KR" sz="1050" b="1" i="0" dirty="0">
                <a:solidFill>
                  <a:srgbClr val="252525"/>
                </a:solidFill>
                <a:effectLst/>
                <a:latin typeface="Archivo"/>
              </a:rPr>
              <a:t>)</a:t>
            </a:r>
            <a:r>
              <a:rPr lang="ko-KR" altLang="en-US" sz="1050" b="1" i="0" dirty="0">
                <a:solidFill>
                  <a:srgbClr val="252525"/>
                </a:solidFill>
                <a:effectLst/>
                <a:latin typeface="Archivo"/>
              </a:rPr>
              <a:t> 정보</a:t>
            </a:r>
            <a:endParaRPr lang="en-US" altLang="ko-KR" sz="1050" b="1" i="0" dirty="0">
              <a:solidFill>
                <a:srgbClr val="252525"/>
              </a:solidFill>
              <a:effectLst/>
              <a:latin typeface="Archivo"/>
            </a:endParaRPr>
          </a:p>
          <a:p>
            <a:pPr algn="l" fontAlgn="base"/>
            <a:r>
              <a:rPr lang="ko-KR" altLang="en-US" sz="1050" b="0" i="0" dirty="0">
                <a:solidFill>
                  <a:srgbClr val="252525"/>
                </a:solidFill>
                <a:effectLst/>
                <a:latin typeface="Archivo"/>
              </a:rPr>
              <a:t> </a:t>
            </a:r>
            <a:r>
              <a:rPr lang="en-US" altLang="ko-KR" sz="1050" b="0" i="0" dirty="0">
                <a:solidFill>
                  <a:srgbClr val="252525"/>
                </a:solidFill>
                <a:effectLst/>
                <a:latin typeface="Archivo"/>
              </a:rPr>
              <a:t>- </a:t>
            </a:r>
            <a:r>
              <a:rPr lang="ko-KR" altLang="en-US" sz="1050" b="0" i="0" dirty="0">
                <a:solidFill>
                  <a:srgbClr val="252525"/>
                </a:solidFill>
                <a:effectLst/>
                <a:latin typeface="Archivo"/>
              </a:rPr>
              <a:t>웹이나 다른 </a:t>
            </a:r>
            <a:r>
              <a:rPr lang="en-US" altLang="ko-KR" sz="1050" b="0" i="0" dirty="0">
                <a:solidFill>
                  <a:srgbClr val="252525"/>
                </a:solidFill>
                <a:effectLst/>
                <a:latin typeface="Archivo"/>
              </a:rPr>
              <a:t>SW</a:t>
            </a:r>
            <a:r>
              <a:rPr lang="ko-KR" altLang="en-US" sz="1050" b="0" i="0" dirty="0">
                <a:solidFill>
                  <a:srgbClr val="252525"/>
                </a:solidFill>
                <a:effectLst/>
                <a:latin typeface="Archivo"/>
              </a:rPr>
              <a:t>제품에서 속한 저작권 및 라이선스 조건이 첨부된 코드의 정보</a:t>
            </a:r>
            <a:endParaRPr lang="en-US" altLang="ko-KR" sz="1050" b="0" i="0" dirty="0">
              <a:solidFill>
                <a:srgbClr val="252525"/>
              </a:solidFill>
              <a:effectLst/>
              <a:latin typeface="Archivo"/>
            </a:endParaRPr>
          </a:p>
        </p:txBody>
      </p:sp>
      <p:sp>
        <p:nvSpPr>
          <p:cNvPr id="27" name="TextBox 26">
            <a:extLst>
              <a:ext uri="{FF2B5EF4-FFF2-40B4-BE49-F238E27FC236}">
                <a16:creationId xmlns:a16="http://schemas.microsoft.com/office/drawing/2014/main" id="{5728CA52-4FE7-2775-74E2-15DE64F2ADD8}"/>
              </a:ext>
            </a:extLst>
          </p:cNvPr>
          <p:cNvSpPr txBox="1"/>
          <p:nvPr/>
        </p:nvSpPr>
        <p:spPr>
          <a:xfrm>
            <a:off x="3640921" y="4191940"/>
            <a:ext cx="8253918" cy="577081"/>
          </a:xfrm>
          <a:prstGeom prst="rect">
            <a:avLst/>
          </a:prstGeom>
          <a:noFill/>
          <a:ln>
            <a:solidFill>
              <a:schemeClr val="tx1"/>
            </a:solidFill>
          </a:ln>
        </p:spPr>
        <p:txBody>
          <a:bodyPr wrap="square">
            <a:spAutoFit/>
          </a:bodyPr>
          <a:lstStyle/>
          <a:p>
            <a:pPr algn="l" fontAlgn="base"/>
            <a:r>
              <a:rPr lang="ko-KR" altLang="en-US" sz="1050" b="1" i="0" dirty="0">
                <a:solidFill>
                  <a:srgbClr val="252525"/>
                </a:solidFill>
                <a:effectLst/>
                <a:latin typeface="Archivo"/>
              </a:rPr>
              <a:t>감지된 기타 라이선스 정보</a:t>
            </a:r>
            <a:endParaRPr lang="en-US" altLang="ko-KR" sz="1050" b="1" i="0" dirty="0">
              <a:solidFill>
                <a:srgbClr val="252525"/>
              </a:solidFill>
              <a:effectLst/>
              <a:latin typeface="Archivo"/>
            </a:endParaRPr>
          </a:p>
          <a:p>
            <a:pPr algn="l" fontAlgn="base"/>
            <a:r>
              <a:rPr lang="en-US" altLang="ko-KR" sz="1050" dirty="0">
                <a:solidFill>
                  <a:srgbClr val="252525"/>
                </a:solidFill>
                <a:latin typeface="Archivo"/>
              </a:rPr>
              <a:t>-</a:t>
            </a:r>
            <a:r>
              <a:rPr lang="en-US" altLang="ko-KR" sz="1050" b="0" i="0" dirty="0">
                <a:solidFill>
                  <a:srgbClr val="252525"/>
                </a:solidFill>
                <a:effectLst/>
                <a:latin typeface="Archivo"/>
              </a:rPr>
              <a:t> </a:t>
            </a:r>
            <a:r>
              <a:rPr lang="ko-KR" altLang="en-US" sz="1050" b="0" i="0" dirty="0">
                <a:solidFill>
                  <a:srgbClr val="252525"/>
                </a:solidFill>
                <a:effectLst/>
                <a:latin typeface="Archivo"/>
              </a:rPr>
              <a:t>기타 라이선스 정보는 </a:t>
            </a:r>
            <a:r>
              <a:rPr lang="en-US" altLang="ko-KR" sz="1050" b="0" i="0" dirty="0">
                <a:solidFill>
                  <a:srgbClr val="252525"/>
                </a:solidFill>
                <a:effectLst/>
                <a:latin typeface="Archivo"/>
              </a:rPr>
              <a:t>SPDX </a:t>
            </a:r>
            <a:r>
              <a:rPr lang="ko-KR" altLang="en-US" sz="1050" b="0" i="0" dirty="0">
                <a:solidFill>
                  <a:srgbClr val="252525"/>
                </a:solidFill>
                <a:effectLst/>
                <a:latin typeface="Archivo"/>
              </a:rPr>
              <a:t>라이선스 목록에 없는 라이선스를 설명하는 방법을 제공</a:t>
            </a:r>
            <a:endParaRPr lang="en-US" altLang="ko-KR" sz="1050" b="0" i="0" dirty="0">
              <a:solidFill>
                <a:srgbClr val="252525"/>
              </a:solidFill>
              <a:effectLst/>
              <a:latin typeface="Archivo"/>
            </a:endParaRPr>
          </a:p>
          <a:p>
            <a:pPr algn="l" fontAlgn="base"/>
            <a:r>
              <a:rPr lang="en-US" altLang="ko-KR" sz="1050" dirty="0">
                <a:solidFill>
                  <a:srgbClr val="252525"/>
                </a:solidFill>
                <a:latin typeface="Archivo"/>
              </a:rPr>
              <a:t>- </a:t>
            </a:r>
            <a:r>
              <a:rPr lang="en-US" altLang="ko-KR" sz="1050" b="0" i="0" dirty="0">
                <a:solidFill>
                  <a:srgbClr val="252525"/>
                </a:solidFill>
                <a:effectLst/>
                <a:latin typeface="Archivo"/>
              </a:rPr>
              <a:t> </a:t>
            </a:r>
            <a:r>
              <a:rPr lang="ko-KR" altLang="en-US" sz="1050" b="0" i="0" dirty="0">
                <a:solidFill>
                  <a:srgbClr val="252525"/>
                </a:solidFill>
                <a:effectLst/>
                <a:latin typeface="Archivo"/>
              </a:rPr>
              <a:t>패키지에 포함된 라이선스 중 </a:t>
            </a:r>
            <a:r>
              <a:rPr lang="ko-KR" altLang="en-US" sz="1050" dirty="0">
                <a:solidFill>
                  <a:srgbClr val="252525"/>
                </a:solidFill>
                <a:latin typeface="Archivo"/>
              </a:rPr>
              <a:t>표준에 정의되지 않은 라이선스 목록</a:t>
            </a:r>
            <a:endParaRPr lang="en-US" altLang="ko-KR" sz="1050" b="0" i="0" dirty="0">
              <a:solidFill>
                <a:srgbClr val="252525"/>
              </a:solidFill>
              <a:effectLst/>
              <a:latin typeface="Archivo"/>
            </a:endParaRPr>
          </a:p>
        </p:txBody>
      </p:sp>
      <p:sp>
        <p:nvSpPr>
          <p:cNvPr id="29" name="TextBox 28">
            <a:extLst>
              <a:ext uri="{FF2B5EF4-FFF2-40B4-BE49-F238E27FC236}">
                <a16:creationId xmlns:a16="http://schemas.microsoft.com/office/drawing/2014/main" id="{973C9EEC-4DD9-794A-B968-141B47093286}"/>
              </a:ext>
            </a:extLst>
          </p:cNvPr>
          <p:cNvSpPr txBox="1"/>
          <p:nvPr/>
        </p:nvSpPr>
        <p:spPr>
          <a:xfrm>
            <a:off x="3640921" y="4776377"/>
            <a:ext cx="8253918" cy="430887"/>
          </a:xfrm>
          <a:prstGeom prst="rect">
            <a:avLst/>
          </a:prstGeom>
          <a:noFill/>
          <a:ln>
            <a:solidFill>
              <a:schemeClr val="tx1"/>
            </a:solidFill>
          </a:ln>
        </p:spPr>
        <p:txBody>
          <a:bodyPr wrap="square">
            <a:spAutoFit/>
          </a:bodyPr>
          <a:lstStyle/>
          <a:p>
            <a:pPr algn="l" fontAlgn="base"/>
            <a:r>
              <a:rPr lang="en-US" altLang="ko-KR" sz="1050" b="1" i="0" dirty="0">
                <a:solidFill>
                  <a:srgbClr val="252525"/>
                </a:solidFill>
                <a:effectLst/>
                <a:latin typeface="Archivo"/>
              </a:rPr>
              <a:t>SPDX </a:t>
            </a:r>
            <a:r>
              <a:rPr lang="ko-KR" altLang="en-US" sz="1050" b="1" i="0" dirty="0">
                <a:solidFill>
                  <a:srgbClr val="252525"/>
                </a:solidFill>
                <a:effectLst/>
                <a:latin typeface="Archivo"/>
              </a:rPr>
              <a:t>요소 정보 간의 관계</a:t>
            </a:r>
            <a:r>
              <a:rPr lang="en-US" altLang="ko-KR" sz="1050" b="1" i="0" dirty="0">
                <a:solidFill>
                  <a:srgbClr val="252525"/>
                </a:solidFill>
                <a:effectLst/>
                <a:latin typeface="Archivo"/>
              </a:rPr>
              <a:t>(</a:t>
            </a:r>
            <a:r>
              <a:rPr lang="ko-KR" altLang="en-US" sz="1050" b="0" i="0" dirty="0">
                <a:solidFill>
                  <a:srgbClr val="252525"/>
                </a:solidFill>
                <a:effectLst/>
                <a:latin typeface="Archivo"/>
              </a:rPr>
              <a:t>관계는 </a:t>
            </a:r>
            <a:r>
              <a:rPr lang="en-US" altLang="ko-KR" sz="1050" b="0" i="0" dirty="0">
                <a:solidFill>
                  <a:srgbClr val="252525"/>
                </a:solidFill>
                <a:effectLst/>
                <a:latin typeface="Archivo"/>
              </a:rPr>
              <a:t>2.0 </a:t>
            </a:r>
            <a:r>
              <a:rPr lang="ko-KR" altLang="en-US" sz="1050" b="0" i="0" dirty="0">
                <a:solidFill>
                  <a:srgbClr val="252525"/>
                </a:solidFill>
                <a:effectLst/>
                <a:latin typeface="Archivo"/>
              </a:rPr>
              <a:t>사양에 도입</a:t>
            </a:r>
            <a:r>
              <a:rPr lang="en-US" altLang="ko-KR" sz="1050" b="0" i="0" dirty="0">
                <a:solidFill>
                  <a:srgbClr val="252525"/>
                </a:solidFill>
                <a:effectLst/>
                <a:latin typeface="Archivo"/>
              </a:rPr>
              <a:t>)</a:t>
            </a:r>
          </a:p>
          <a:p>
            <a:pPr algn="l" fontAlgn="base"/>
            <a:r>
              <a:rPr lang="en-US" altLang="ko-KR" sz="1050" dirty="0">
                <a:solidFill>
                  <a:srgbClr val="252525"/>
                </a:solidFill>
                <a:latin typeface="Archivo"/>
              </a:rPr>
              <a:t>- SPDX </a:t>
            </a:r>
            <a:r>
              <a:rPr lang="ko-KR" altLang="en-US" sz="1050" dirty="0">
                <a:solidFill>
                  <a:srgbClr val="252525"/>
                </a:solidFill>
                <a:latin typeface="Archivo"/>
              </a:rPr>
              <a:t>구성요소 사이의 관계를 나타내는 항목</a:t>
            </a:r>
            <a:endParaRPr lang="en-US" altLang="ko-KR" sz="1050" b="0" i="0" dirty="0">
              <a:solidFill>
                <a:srgbClr val="252525"/>
              </a:solidFill>
              <a:effectLst/>
              <a:latin typeface="Archivo"/>
            </a:endParaRPr>
          </a:p>
        </p:txBody>
      </p:sp>
      <p:sp>
        <p:nvSpPr>
          <p:cNvPr id="31" name="TextBox 30">
            <a:extLst>
              <a:ext uri="{FF2B5EF4-FFF2-40B4-BE49-F238E27FC236}">
                <a16:creationId xmlns:a16="http://schemas.microsoft.com/office/drawing/2014/main" id="{97045F70-2C71-0BF6-3E84-4576BCC37C79}"/>
              </a:ext>
            </a:extLst>
          </p:cNvPr>
          <p:cNvSpPr txBox="1"/>
          <p:nvPr/>
        </p:nvSpPr>
        <p:spPr>
          <a:xfrm>
            <a:off x="3640921" y="5209788"/>
            <a:ext cx="8253918" cy="577081"/>
          </a:xfrm>
          <a:prstGeom prst="rect">
            <a:avLst/>
          </a:prstGeom>
          <a:noFill/>
          <a:ln>
            <a:solidFill>
              <a:schemeClr val="tx1"/>
            </a:solidFill>
          </a:ln>
        </p:spPr>
        <p:txBody>
          <a:bodyPr wrap="square">
            <a:spAutoFit/>
          </a:bodyPr>
          <a:lstStyle/>
          <a:p>
            <a:r>
              <a:rPr lang="ko-KR" altLang="en-US" sz="1050" b="1" i="0" dirty="0">
                <a:solidFill>
                  <a:srgbClr val="252525"/>
                </a:solidFill>
                <a:effectLst/>
                <a:latin typeface="Archivo"/>
              </a:rPr>
              <a:t>주석 정보</a:t>
            </a:r>
            <a:endParaRPr lang="en-US" altLang="ko-KR" sz="1050" b="1" i="0" dirty="0">
              <a:solidFill>
                <a:srgbClr val="252525"/>
              </a:solidFill>
              <a:effectLst/>
              <a:latin typeface="Archivo"/>
            </a:endParaRPr>
          </a:p>
          <a:p>
            <a:r>
              <a:rPr lang="en-US" altLang="ko-KR" sz="1050" b="0" i="0" dirty="0">
                <a:solidFill>
                  <a:srgbClr val="252525"/>
                </a:solidFill>
                <a:effectLst/>
                <a:latin typeface="Archivo"/>
              </a:rPr>
              <a:t>– </a:t>
            </a:r>
            <a:r>
              <a:rPr lang="ko-KR" altLang="en-US" sz="1050" b="0" i="0" dirty="0">
                <a:solidFill>
                  <a:srgbClr val="252525"/>
                </a:solidFill>
                <a:effectLst/>
                <a:latin typeface="Archivo"/>
              </a:rPr>
              <a:t>문서 ​​내의 다양한 </a:t>
            </a:r>
            <a:r>
              <a:rPr lang="ko-KR" altLang="en-US" sz="1050" b="0" i="0" dirty="0" err="1">
                <a:solidFill>
                  <a:srgbClr val="252525"/>
                </a:solidFill>
                <a:effectLst/>
                <a:latin typeface="Archivo"/>
              </a:rPr>
              <a:t>엔터티와</a:t>
            </a:r>
            <a:r>
              <a:rPr lang="ko-KR" altLang="en-US" sz="1050" b="0" i="0" dirty="0">
                <a:solidFill>
                  <a:srgbClr val="252525"/>
                </a:solidFill>
                <a:effectLst/>
                <a:latin typeface="Archivo"/>
              </a:rPr>
              <a:t> 요소에 대해 사람들이 작성한 주석</a:t>
            </a:r>
            <a:endParaRPr lang="en-US" altLang="ko-KR" sz="1050" b="0" i="0" dirty="0">
              <a:solidFill>
                <a:srgbClr val="252525"/>
              </a:solidFill>
              <a:effectLst/>
              <a:latin typeface="Archivo"/>
            </a:endParaRPr>
          </a:p>
          <a:p>
            <a:r>
              <a:rPr lang="en-US" altLang="ko-KR" sz="1050" dirty="0">
                <a:solidFill>
                  <a:srgbClr val="252525"/>
                </a:solidFill>
                <a:latin typeface="Archivo"/>
              </a:rPr>
              <a:t>- </a:t>
            </a:r>
            <a:r>
              <a:rPr lang="ko-KR" altLang="en-US" sz="1050" dirty="0">
                <a:solidFill>
                  <a:srgbClr val="252525"/>
                </a:solidFill>
                <a:latin typeface="Archivo"/>
              </a:rPr>
              <a:t>파일</a:t>
            </a:r>
            <a:r>
              <a:rPr lang="en-US" altLang="ko-KR" sz="1050" dirty="0">
                <a:solidFill>
                  <a:srgbClr val="252525"/>
                </a:solidFill>
                <a:latin typeface="Archivo"/>
              </a:rPr>
              <a:t>, </a:t>
            </a:r>
            <a:r>
              <a:rPr lang="ko-KR" altLang="en-US" sz="1050" dirty="0">
                <a:solidFill>
                  <a:srgbClr val="252525"/>
                </a:solidFill>
                <a:latin typeface="Archivo"/>
              </a:rPr>
              <a:t>패키지 또는 전체 문서에 대한 설명을 기술</a:t>
            </a:r>
            <a:endParaRPr lang="ko-KR" altLang="en-US" sz="1050" dirty="0"/>
          </a:p>
        </p:txBody>
      </p:sp>
      <p:sp>
        <p:nvSpPr>
          <p:cNvPr id="32" name="TextBox 31">
            <a:extLst>
              <a:ext uri="{FF2B5EF4-FFF2-40B4-BE49-F238E27FC236}">
                <a16:creationId xmlns:a16="http://schemas.microsoft.com/office/drawing/2014/main" id="{325D34A1-101A-ECE5-7566-6B95D920759D}"/>
              </a:ext>
            </a:extLst>
          </p:cNvPr>
          <p:cNvSpPr txBox="1"/>
          <p:nvPr/>
        </p:nvSpPr>
        <p:spPr>
          <a:xfrm>
            <a:off x="3640920" y="5795501"/>
            <a:ext cx="8253917" cy="461665"/>
          </a:xfrm>
          <a:prstGeom prst="rect">
            <a:avLst/>
          </a:prstGeom>
          <a:noFill/>
          <a:ln>
            <a:solidFill>
              <a:schemeClr val="tx1"/>
            </a:solidFill>
          </a:ln>
        </p:spPr>
        <p:txBody>
          <a:bodyPr wrap="square">
            <a:spAutoFit/>
          </a:bodyPr>
          <a:lstStyle/>
          <a:p>
            <a:r>
              <a:rPr lang="ko-KR" altLang="en-US" sz="1200" b="0" i="0" dirty="0">
                <a:solidFill>
                  <a:srgbClr val="252525"/>
                </a:solidFill>
                <a:effectLst/>
                <a:latin typeface="Archivo"/>
              </a:rPr>
              <a:t>검토 정보</a:t>
            </a:r>
            <a:endParaRPr lang="en-US" altLang="ko-KR" sz="1200" b="0" i="0" dirty="0">
              <a:solidFill>
                <a:srgbClr val="252525"/>
              </a:solidFill>
              <a:effectLst/>
              <a:latin typeface="Archivo"/>
            </a:endParaRPr>
          </a:p>
          <a:p>
            <a:r>
              <a:rPr lang="en-US" altLang="ko-KR" sz="1200" dirty="0">
                <a:solidFill>
                  <a:srgbClr val="252525"/>
                </a:solidFill>
                <a:latin typeface="Archivo"/>
              </a:rPr>
              <a:t>- SPDX 2.0 </a:t>
            </a:r>
            <a:r>
              <a:rPr lang="ko-KR" altLang="en-US" sz="1200" dirty="0">
                <a:solidFill>
                  <a:srgbClr val="252525"/>
                </a:solidFill>
                <a:latin typeface="Archivo"/>
              </a:rPr>
              <a:t>부터 사용하지 않음</a:t>
            </a:r>
            <a:r>
              <a:rPr lang="en-US" altLang="ko-KR" sz="1200" dirty="0">
                <a:solidFill>
                  <a:srgbClr val="252525"/>
                </a:solidFill>
                <a:latin typeface="Archivo"/>
              </a:rPr>
              <a:t>.</a:t>
            </a:r>
            <a:endParaRPr lang="en-US" altLang="ko-KR" sz="1200" b="0" i="0" dirty="0">
              <a:solidFill>
                <a:srgbClr val="252525"/>
              </a:solidFill>
              <a:effectLst/>
              <a:latin typeface="Archivo"/>
            </a:endParaRPr>
          </a:p>
        </p:txBody>
      </p:sp>
    </p:spTree>
    <p:extLst>
      <p:ext uri="{BB962C8B-B14F-4D97-AF65-F5344CB8AC3E}">
        <p14:creationId xmlns:p14="http://schemas.microsoft.com/office/powerpoint/2010/main" val="282282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3916778"/>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a:p>
            <a:pPr>
              <a:lnSpc>
                <a:spcPct val="150000"/>
              </a:lnSpc>
              <a:spcBef>
                <a:spcPts val="600"/>
              </a:spcBef>
              <a:spcAft>
                <a:spcPts val="600"/>
              </a:spcAft>
            </a:pPr>
            <a:r>
              <a:rPr lang="en-US" altLang="ko-KR" dirty="0">
                <a:latin typeface="+mn-ea"/>
              </a:rPr>
              <a:t>- JSON Schema , XML Schema </a:t>
            </a:r>
            <a:r>
              <a:rPr lang="ko-KR" altLang="en-US" dirty="0">
                <a:latin typeface="+mn-ea"/>
              </a:rPr>
              <a:t>및 프로토콜 버퍼 정의</a:t>
            </a:r>
            <a:endParaRPr lang="en-US" altLang="ko-KR" dirty="0">
              <a:latin typeface="+mn-ea"/>
            </a:endParaRPr>
          </a:p>
          <a:p>
            <a:pPr>
              <a:lnSpc>
                <a:spcPct val="150000"/>
              </a:lnSpc>
              <a:spcBef>
                <a:spcPts val="600"/>
              </a:spcBef>
              <a:spcAft>
                <a:spcPts val="600"/>
              </a:spcAft>
            </a:pPr>
            <a:r>
              <a:rPr lang="en-US" altLang="ko-KR" dirty="0">
                <a:latin typeface="+mn-ea"/>
              </a:rPr>
              <a:t>- </a:t>
            </a:r>
            <a:r>
              <a:rPr lang="ko-KR" altLang="en-US" dirty="0">
                <a:latin typeface="+mn-ea"/>
              </a:rPr>
              <a:t>메타데이터 </a:t>
            </a:r>
            <a:r>
              <a:rPr lang="en-US" altLang="ko-KR" dirty="0">
                <a:latin typeface="+mn-ea"/>
              </a:rPr>
              <a:t>, </a:t>
            </a:r>
            <a:r>
              <a:rPr lang="ko-KR" altLang="en-US" dirty="0">
                <a:latin typeface="+mn-ea"/>
              </a:rPr>
              <a:t>구성 요소 </a:t>
            </a:r>
            <a:r>
              <a:rPr lang="en-US" altLang="ko-KR" dirty="0">
                <a:latin typeface="+mn-ea"/>
              </a:rPr>
              <a:t>, </a:t>
            </a:r>
            <a:r>
              <a:rPr lang="ko-KR" altLang="en-US" dirty="0">
                <a:latin typeface="+mn-ea"/>
              </a:rPr>
              <a:t>서비스 </a:t>
            </a:r>
            <a:r>
              <a:rPr lang="en-US" altLang="ko-KR" dirty="0">
                <a:latin typeface="+mn-ea"/>
              </a:rPr>
              <a:t>, </a:t>
            </a:r>
            <a:r>
              <a:rPr lang="ko-KR" altLang="en-US" dirty="0">
                <a:latin typeface="+mn-ea"/>
              </a:rPr>
              <a:t>종속성 </a:t>
            </a:r>
            <a:r>
              <a:rPr lang="en-US" altLang="ko-KR" dirty="0">
                <a:latin typeface="+mn-ea"/>
              </a:rPr>
              <a:t>, </a:t>
            </a:r>
            <a:r>
              <a:rPr lang="ko-KR" altLang="en-US" dirty="0">
                <a:latin typeface="+mn-ea"/>
              </a:rPr>
              <a:t>구성 및 취약점 으로 구성 </a:t>
            </a:r>
            <a:r>
              <a:rPr lang="en-US" altLang="ko-KR" dirty="0">
                <a:latin typeface="+mn-ea"/>
              </a:rPr>
              <a:t>.</a:t>
            </a:r>
          </a:p>
          <a:p>
            <a:pPr>
              <a:lnSpc>
                <a:spcPct val="150000"/>
              </a:lnSpc>
              <a:spcBef>
                <a:spcPts val="600"/>
              </a:spcBef>
              <a:spcAft>
                <a:spcPts val="600"/>
              </a:spcAft>
            </a:pPr>
            <a:r>
              <a:rPr lang="en-US" altLang="ko-KR" dirty="0">
                <a:latin typeface="+mn-ea"/>
              </a:rPr>
              <a:t>- </a:t>
            </a:r>
            <a:r>
              <a:rPr lang="ko-KR" altLang="en-US" dirty="0">
                <a:latin typeface="+mn-ea"/>
              </a:rPr>
              <a:t>규정적이고 사용하기 쉬움</a:t>
            </a:r>
            <a:endParaRPr lang="en-US" altLang="ko-KR" dirty="0">
              <a:latin typeface="+mn-ea"/>
            </a:endParaRPr>
          </a:p>
          <a:p>
            <a:pPr>
              <a:lnSpc>
                <a:spcPct val="150000"/>
              </a:lnSpc>
              <a:spcBef>
                <a:spcPts val="600"/>
              </a:spcBef>
              <a:spcAft>
                <a:spcPts val="600"/>
              </a:spcAft>
            </a:pPr>
            <a:r>
              <a:rPr lang="en-US" altLang="ko-KR" dirty="0">
                <a:latin typeface="+mn-ea"/>
              </a:rPr>
              <a:t>- SBOM , </a:t>
            </a:r>
            <a:r>
              <a:rPr lang="en-US" altLang="ko-KR" dirty="0" err="1">
                <a:latin typeface="+mn-ea"/>
              </a:rPr>
              <a:t>SaaSBOM</a:t>
            </a:r>
            <a:r>
              <a:rPr lang="en-US" altLang="ko-KR" dirty="0">
                <a:latin typeface="+mn-ea"/>
              </a:rPr>
              <a:t> , OBOM , MBOM </a:t>
            </a:r>
            <a:r>
              <a:rPr lang="ko-KR" altLang="en-US" dirty="0">
                <a:latin typeface="+mn-ea"/>
              </a:rPr>
              <a:t>및 </a:t>
            </a:r>
            <a:r>
              <a:rPr lang="en-US" altLang="ko-KR" dirty="0">
                <a:latin typeface="+mn-ea"/>
              </a:rPr>
              <a:t>VEX </a:t>
            </a:r>
            <a:r>
              <a:rPr lang="ko-KR" altLang="en-US" dirty="0">
                <a:latin typeface="+mn-ea"/>
              </a:rPr>
              <a:t>사용 사례를 위해 설계</a:t>
            </a:r>
            <a:endParaRPr lang="en-US" altLang="ko-KR" dirty="0">
              <a:latin typeface="+mn-ea"/>
            </a:endParaRPr>
          </a:p>
          <a:p>
            <a:pPr>
              <a:lnSpc>
                <a:spcPct val="150000"/>
              </a:lnSpc>
              <a:spcBef>
                <a:spcPts val="600"/>
              </a:spcBef>
              <a:spcAft>
                <a:spcPts val="600"/>
              </a:spcAft>
            </a:pPr>
            <a:r>
              <a:rPr lang="en-US" altLang="ko-KR" dirty="0">
                <a:latin typeface="+mn-ea"/>
              </a:rPr>
              <a:t>- </a:t>
            </a:r>
            <a:r>
              <a:rPr lang="ko-KR" altLang="en-US" dirty="0">
                <a:latin typeface="+mn-ea"/>
              </a:rPr>
              <a:t>복잡한 관계를 쉽게 설명 가능</a:t>
            </a:r>
          </a:p>
          <a:p>
            <a:pPr>
              <a:lnSpc>
                <a:spcPct val="150000"/>
              </a:lnSpc>
              <a:spcBef>
                <a:spcPts val="600"/>
              </a:spcBef>
              <a:spcAft>
                <a:spcPts val="600"/>
              </a:spcAft>
            </a:pPr>
            <a:r>
              <a:rPr lang="en-US" altLang="ko-KR" dirty="0">
                <a:latin typeface="+mn-ea"/>
              </a:rPr>
              <a:t>- </a:t>
            </a:r>
            <a:r>
              <a:rPr lang="ko-KR" altLang="en-US" dirty="0">
                <a:latin typeface="+mn-ea"/>
              </a:rPr>
              <a:t>전문적이고 미래의 사용 사례를 지원하도록 확장 가능</a:t>
            </a:r>
            <a:endParaRPr lang="en-US" altLang="ko-KR" sz="2000" b="1" dirty="0">
              <a:latin typeface="+mn-ea"/>
            </a:endParaRPr>
          </a:p>
        </p:txBody>
      </p:sp>
      <p:sp>
        <p:nvSpPr>
          <p:cNvPr id="7" name="TextBox 6">
            <a:extLst>
              <a:ext uri="{FF2B5EF4-FFF2-40B4-BE49-F238E27FC236}">
                <a16:creationId xmlns:a16="http://schemas.microsoft.com/office/drawing/2014/main" id="{F811321C-C48E-39B7-2B51-DF53A4B9962F}"/>
              </a:ext>
            </a:extLst>
          </p:cNvPr>
          <p:cNvSpPr txBox="1"/>
          <p:nvPr/>
        </p:nvSpPr>
        <p:spPr>
          <a:xfrm>
            <a:off x="4496611" y="6112416"/>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pic>
        <p:nvPicPr>
          <p:cNvPr id="149" name="그래픽 148">
            <a:extLst>
              <a:ext uri="{FF2B5EF4-FFF2-40B4-BE49-F238E27FC236}">
                <a16:creationId xmlns:a16="http://schemas.microsoft.com/office/drawing/2014/main" id="{489C8069-E602-B206-EBE5-0CC85A110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6269" y="1800932"/>
            <a:ext cx="3171825" cy="3190875"/>
          </a:xfrm>
          <a:prstGeom prst="rect">
            <a:avLst/>
          </a:prstGeom>
        </p:spPr>
      </p:pic>
    </p:spTree>
    <p:extLst>
      <p:ext uri="{BB962C8B-B14F-4D97-AF65-F5344CB8AC3E}">
        <p14:creationId xmlns:p14="http://schemas.microsoft.com/office/powerpoint/2010/main" val="2929721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p:txBody>
      </p:sp>
      <p:sp>
        <p:nvSpPr>
          <p:cNvPr id="7" name="TextBox 6">
            <a:extLst>
              <a:ext uri="{FF2B5EF4-FFF2-40B4-BE49-F238E27FC236}">
                <a16:creationId xmlns:a16="http://schemas.microsoft.com/office/drawing/2014/main" id="{F811321C-C48E-39B7-2B51-DF53A4B9962F}"/>
              </a:ext>
            </a:extLst>
          </p:cNvPr>
          <p:cNvSpPr txBox="1"/>
          <p:nvPr/>
        </p:nvSpPr>
        <p:spPr>
          <a:xfrm>
            <a:off x="7901292" y="6063778"/>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sp>
        <p:nvSpPr>
          <p:cNvPr id="4" name="직사각형 3">
            <a:extLst>
              <a:ext uri="{FF2B5EF4-FFF2-40B4-BE49-F238E27FC236}">
                <a16:creationId xmlns:a16="http://schemas.microsoft.com/office/drawing/2014/main" id="{0284FA5F-32BF-11B1-4879-74E7ECEFCADC}"/>
              </a:ext>
            </a:extLst>
          </p:cNvPr>
          <p:cNvSpPr/>
          <p:nvPr/>
        </p:nvSpPr>
        <p:spPr>
          <a:xfrm>
            <a:off x="710118" y="1624516"/>
            <a:ext cx="1368000" cy="432000"/>
          </a:xfrm>
          <a:prstGeom prst="rect">
            <a:avLst/>
          </a:prstGeom>
          <a:solidFill>
            <a:srgbClr val="CC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Metadata</a:t>
            </a:r>
            <a:endParaRPr lang="ko-KR" altLang="en-US" sz="1400" dirty="0"/>
          </a:p>
        </p:txBody>
      </p:sp>
      <p:sp>
        <p:nvSpPr>
          <p:cNvPr id="6" name="직사각형 5">
            <a:extLst>
              <a:ext uri="{FF2B5EF4-FFF2-40B4-BE49-F238E27FC236}">
                <a16:creationId xmlns:a16="http://schemas.microsoft.com/office/drawing/2014/main" id="{B2D9FB05-9AB4-74FA-5AFB-B04713717789}"/>
              </a:ext>
            </a:extLst>
          </p:cNvPr>
          <p:cNvSpPr/>
          <p:nvPr/>
        </p:nvSpPr>
        <p:spPr>
          <a:xfrm>
            <a:off x="710118" y="2162372"/>
            <a:ext cx="1368000" cy="432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Components</a:t>
            </a:r>
            <a:endParaRPr lang="ko-KR" altLang="en-US" sz="1400" dirty="0"/>
          </a:p>
        </p:txBody>
      </p:sp>
      <p:sp>
        <p:nvSpPr>
          <p:cNvPr id="8" name="직사각형 7">
            <a:extLst>
              <a:ext uri="{FF2B5EF4-FFF2-40B4-BE49-F238E27FC236}">
                <a16:creationId xmlns:a16="http://schemas.microsoft.com/office/drawing/2014/main" id="{D6BC75EF-0185-3A1B-CA7D-EBDAF9018C84}"/>
              </a:ext>
            </a:extLst>
          </p:cNvPr>
          <p:cNvSpPr/>
          <p:nvPr/>
        </p:nvSpPr>
        <p:spPr>
          <a:xfrm>
            <a:off x="710117" y="2700228"/>
            <a:ext cx="1368000" cy="4320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Services</a:t>
            </a:r>
            <a:endParaRPr lang="ko-KR" altLang="en-US" sz="1400" dirty="0"/>
          </a:p>
        </p:txBody>
      </p:sp>
      <p:sp>
        <p:nvSpPr>
          <p:cNvPr id="10" name="직사각형 9">
            <a:extLst>
              <a:ext uri="{FF2B5EF4-FFF2-40B4-BE49-F238E27FC236}">
                <a16:creationId xmlns:a16="http://schemas.microsoft.com/office/drawing/2014/main" id="{36C5236C-7AAF-31DC-C2FF-A829F2F3E231}"/>
              </a:ext>
            </a:extLst>
          </p:cNvPr>
          <p:cNvSpPr/>
          <p:nvPr/>
        </p:nvSpPr>
        <p:spPr>
          <a:xfrm>
            <a:off x="710117" y="3238084"/>
            <a:ext cx="1368000" cy="43200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Dependencies</a:t>
            </a:r>
            <a:endParaRPr lang="ko-KR" altLang="en-US" sz="1400" dirty="0"/>
          </a:p>
        </p:txBody>
      </p:sp>
      <p:sp>
        <p:nvSpPr>
          <p:cNvPr id="11" name="직사각형 10">
            <a:extLst>
              <a:ext uri="{FF2B5EF4-FFF2-40B4-BE49-F238E27FC236}">
                <a16:creationId xmlns:a16="http://schemas.microsoft.com/office/drawing/2014/main" id="{DC12D5CB-6499-85A6-3C02-C9732ED0FC5D}"/>
              </a:ext>
            </a:extLst>
          </p:cNvPr>
          <p:cNvSpPr/>
          <p:nvPr/>
        </p:nvSpPr>
        <p:spPr>
          <a:xfrm>
            <a:off x="710117" y="3775940"/>
            <a:ext cx="1368000" cy="4320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Compositions</a:t>
            </a:r>
            <a:endParaRPr lang="ko-KR" altLang="en-US" sz="1400" dirty="0"/>
          </a:p>
        </p:txBody>
      </p:sp>
      <p:sp>
        <p:nvSpPr>
          <p:cNvPr id="12" name="직사각형 11">
            <a:extLst>
              <a:ext uri="{FF2B5EF4-FFF2-40B4-BE49-F238E27FC236}">
                <a16:creationId xmlns:a16="http://schemas.microsoft.com/office/drawing/2014/main" id="{FDB129F6-A16D-CD65-14A6-3B6C7873E03B}"/>
              </a:ext>
            </a:extLst>
          </p:cNvPr>
          <p:cNvSpPr/>
          <p:nvPr/>
        </p:nvSpPr>
        <p:spPr>
          <a:xfrm>
            <a:off x="710116" y="4313796"/>
            <a:ext cx="1368000" cy="432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Vulnerabilities</a:t>
            </a:r>
            <a:endParaRPr lang="ko-KR" altLang="en-US" sz="1400" dirty="0"/>
          </a:p>
        </p:txBody>
      </p:sp>
      <p:sp>
        <p:nvSpPr>
          <p:cNvPr id="13" name="직사각형 12">
            <a:extLst>
              <a:ext uri="{FF2B5EF4-FFF2-40B4-BE49-F238E27FC236}">
                <a16:creationId xmlns:a16="http://schemas.microsoft.com/office/drawing/2014/main" id="{3933DEDD-17B6-2AFE-273C-C3C198842B99}"/>
              </a:ext>
            </a:extLst>
          </p:cNvPr>
          <p:cNvSpPr/>
          <p:nvPr/>
        </p:nvSpPr>
        <p:spPr>
          <a:xfrm>
            <a:off x="690659" y="4851652"/>
            <a:ext cx="1368000" cy="43200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Formulation</a:t>
            </a:r>
            <a:endParaRPr lang="ko-KR" altLang="en-US" sz="1400" dirty="0"/>
          </a:p>
        </p:txBody>
      </p:sp>
      <p:sp>
        <p:nvSpPr>
          <p:cNvPr id="14" name="직사각형 13">
            <a:extLst>
              <a:ext uri="{FF2B5EF4-FFF2-40B4-BE49-F238E27FC236}">
                <a16:creationId xmlns:a16="http://schemas.microsoft.com/office/drawing/2014/main" id="{91ADC08B-FE76-AB95-367D-5BA36480727C}"/>
              </a:ext>
            </a:extLst>
          </p:cNvPr>
          <p:cNvSpPr/>
          <p:nvPr/>
        </p:nvSpPr>
        <p:spPr>
          <a:xfrm>
            <a:off x="690659" y="5389508"/>
            <a:ext cx="1368000" cy="432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Annotations</a:t>
            </a:r>
            <a:endParaRPr lang="ko-KR" altLang="en-US" sz="1400" dirty="0"/>
          </a:p>
        </p:txBody>
      </p:sp>
      <p:sp>
        <p:nvSpPr>
          <p:cNvPr id="15" name="직사각형 14">
            <a:extLst>
              <a:ext uri="{FF2B5EF4-FFF2-40B4-BE49-F238E27FC236}">
                <a16:creationId xmlns:a16="http://schemas.microsoft.com/office/drawing/2014/main" id="{30C853D5-EFAD-E5D3-2A78-68CEF90AF9F4}"/>
              </a:ext>
            </a:extLst>
          </p:cNvPr>
          <p:cNvSpPr/>
          <p:nvPr/>
        </p:nvSpPr>
        <p:spPr>
          <a:xfrm>
            <a:off x="690658" y="5927363"/>
            <a:ext cx="1368000" cy="43200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dirty="0"/>
              <a:t>Extensions</a:t>
            </a:r>
            <a:endParaRPr lang="ko-KR" altLang="en-US" sz="1400" dirty="0"/>
          </a:p>
        </p:txBody>
      </p:sp>
      <p:sp>
        <p:nvSpPr>
          <p:cNvPr id="17" name="화살표: 오각형 16">
            <a:extLst>
              <a:ext uri="{FF2B5EF4-FFF2-40B4-BE49-F238E27FC236}">
                <a16:creationId xmlns:a16="http://schemas.microsoft.com/office/drawing/2014/main" id="{7A66749C-8F9F-9751-4812-AF022A5AB29E}"/>
              </a:ext>
            </a:extLst>
          </p:cNvPr>
          <p:cNvSpPr/>
          <p:nvPr/>
        </p:nvSpPr>
        <p:spPr>
          <a:xfrm rot="10800000">
            <a:off x="2597285" y="1624516"/>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A1A29EC9-9633-2020-FE3D-BCB6D7F5FC6C}"/>
              </a:ext>
            </a:extLst>
          </p:cNvPr>
          <p:cNvSpPr txBox="1"/>
          <p:nvPr/>
        </p:nvSpPr>
        <p:spPr>
          <a:xfrm>
            <a:off x="2830123" y="1588948"/>
            <a:ext cx="908211" cy="276999"/>
          </a:xfrm>
          <a:prstGeom prst="rect">
            <a:avLst/>
          </a:prstGeom>
          <a:noFill/>
        </p:spPr>
        <p:txBody>
          <a:bodyPr wrap="square" rtlCol="0">
            <a:spAutoFit/>
          </a:bodyPr>
          <a:lstStyle/>
          <a:p>
            <a:r>
              <a:rPr lang="en-US" altLang="ko-KR" sz="1200" dirty="0"/>
              <a:t>Supplier</a:t>
            </a:r>
            <a:endParaRPr lang="ko-KR" altLang="en-US" sz="1200" dirty="0"/>
          </a:p>
        </p:txBody>
      </p:sp>
      <p:sp>
        <p:nvSpPr>
          <p:cNvPr id="19" name="화살표: 오각형 18">
            <a:extLst>
              <a:ext uri="{FF2B5EF4-FFF2-40B4-BE49-F238E27FC236}">
                <a16:creationId xmlns:a16="http://schemas.microsoft.com/office/drawing/2014/main" id="{DF1BAB8A-E5CF-F3DB-842C-AA26C58F137C}"/>
              </a:ext>
            </a:extLst>
          </p:cNvPr>
          <p:cNvSpPr/>
          <p:nvPr/>
        </p:nvSpPr>
        <p:spPr>
          <a:xfrm rot="10800000">
            <a:off x="4165366" y="1610168"/>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703A9991-CC11-F0D4-586B-14C7F8E1FB28}"/>
              </a:ext>
            </a:extLst>
          </p:cNvPr>
          <p:cNvSpPr txBox="1"/>
          <p:nvPr/>
        </p:nvSpPr>
        <p:spPr>
          <a:xfrm>
            <a:off x="4297598" y="1610167"/>
            <a:ext cx="880745" cy="276999"/>
          </a:xfrm>
          <a:prstGeom prst="rect">
            <a:avLst/>
          </a:prstGeom>
          <a:noFill/>
        </p:spPr>
        <p:txBody>
          <a:bodyPr wrap="square" rtlCol="0">
            <a:spAutoFit/>
          </a:bodyPr>
          <a:lstStyle/>
          <a:p>
            <a:r>
              <a:rPr lang="en-US" altLang="ko-KR" sz="1200" dirty="0"/>
              <a:t>Authors</a:t>
            </a:r>
            <a:endParaRPr lang="ko-KR" altLang="en-US" sz="1200" dirty="0"/>
          </a:p>
        </p:txBody>
      </p:sp>
      <p:sp>
        <p:nvSpPr>
          <p:cNvPr id="21" name="화살표: 오각형 20">
            <a:extLst>
              <a:ext uri="{FF2B5EF4-FFF2-40B4-BE49-F238E27FC236}">
                <a16:creationId xmlns:a16="http://schemas.microsoft.com/office/drawing/2014/main" id="{D663B8A0-2FBA-1EC3-38AC-1819BD63E227}"/>
              </a:ext>
            </a:extLst>
          </p:cNvPr>
          <p:cNvSpPr/>
          <p:nvPr/>
        </p:nvSpPr>
        <p:spPr>
          <a:xfrm rot="10800000">
            <a:off x="5601214" y="1595821"/>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8917B196-32D6-968C-ACAE-093D0BBEF45A}"/>
              </a:ext>
            </a:extLst>
          </p:cNvPr>
          <p:cNvSpPr txBox="1"/>
          <p:nvPr/>
        </p:nvSpPr>
        <p:spPr>
          <a:xfrm>
            <a:off x="5733447" y="1595820"/>
            <a:ext cx="1212102" cy="276999"/>
          </a:xfrm>
          <a:prstGeom prst="rect">
            <a:avLst/>
          </a:prstGeom>
          <a:noFill/>
        </p:spPr>
        <p:txBody>
          <a:bodyPr wrap="square" rtlCol="0">
            <a:spAutoFit/>
          </a:bodyPr>
          <a:lstStyle/>
          <a:p>
            <a:r>
              <a:rPr lang="en-US" altLang="ko-KR" sz="1200" dirty="0"/>
              <a:t>Component</a:t>
            </a:r>
            <a:endParaRPr lang="ko-KR" altLang="en-US" sz="1200" dirty="0"/>
          </a:p>
        </p:txBody>
      </p:sp>
      <p:sp>
        <p:nvSpPr>
          <p:cNvPr id="29" name="화살표: 오각형 28">
            <a:extLst>
              <a:ext uri="{FF2B5EF4-FFF2-40B4-BE49-F238E27FC236}">
                <a16:creationId xmlns:a16="http://schemas.microsoft.com/office/drawing/2014/main" id="{28BEAF2E-5C6F-E50D-C998-0E82DA392F91}"/>
              </a:ext>
            </a:extLst>
          </p:cNvPr>
          <p:cNvSpPr/>
          <p:nvPr/>
        </p:nvSpPr>
        <p:spPr>
          <a:xfrm rot="10800000">
            <a:off x="2597285" y="1871750"/>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8D173163-CAFA-ED64-A329-C1564B8EDD44}"/>
              </a:ext>
            </a:extLst>
          </p:cNvPr>
          <p:cNvSpPr txBox="1"/>
          <p:nvPr/>
        </p:nvSpPr>
        <p:spPr>
          <a:xfrm>
            <a:off x="2729517" y="1871749"/>
            <a:ext cx="1340275" cy="276999"/>
          </a:xfrm>
          <a:prstGeom prst="rect">
            <a:avLst/>
          </a:prstGeom>
          <a:noFill/>
        </p:spPr>
        <p:txBody>
          <a:bodyPr wrap="square" rtlCol="0">
            <a:spAutoFit/>
          </a:bodyPr>
          <a:lstStyle/>
          <a:p>
            <a:r>
              <a:rPr lang="en-US" altLang="ko-KR" sz="1200" dirty="0"/>
              <a:t>Manufacturer</a:t>
            </a:r>
            <a:endParaRPr lang="ko-KR" altLang="en-US" sz="1200" dirty="0"/>
          </a:p>
        </p:txBody>
      </p:sp>
      <p:sp>
        <p:nvSpPr>
          <p:cNvPr id="31" name="화살표: 오각형 30">
            <a:extLst>
              <a:ext uri="{FF2B5EF4-FFF2-40B4-BE49-F238E27FC236}">
                <a16:creationId xmlns:a16="http://schemas.microsoft.com/office/drawing/2014/main" id="{DC0A7845-FEA4-3A67-0E0F-FD9362E46A0B}"/>
              </a:ext>
            </a:extLst>
          </p:cNvPr>
          <p:cNvSpPr/>
          <p:nvPr/>
        </p:nvSpPr>
        <p:spPr>
          <a:xfrm rot="10800000">
            <a:off x="4165366" y="185740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620AC3AC-9B0E-D8D2-C999-91FE33906E74}"/>
              </a:ext>
            </a:extLst>
          </p:cNvPr>
          <p:cNvSpPr txBox="1"/>
          <p:nvPr/>
        </p:nvSpPr>
        <p:spPr>
          <a:xfrm>
            <a:off x="4297598" y="1857401"/>
            <a:ext cx="649173" cy="276999"/>
          </a:xfrm>
          <a:prstGeom prst="rect">
            <a:avLst/>
          </a:prstGeom>
          <a:noFill/>
        </p:spPr>
        <p:txBody>
          <a:bodyPr wrap="square" rtlCol="0">
            <a:spAutoFit/>
          </a:bodyPr>
          <a:lstStyle/>
          <a:p>
            <a:r>
              <a:rPr lang="en-US" altLang="ko-KR" sz="1200" dirty="0"/>
              <a:t>Tools</a:t>
            </a:r>
            <a:endParaRPr lang="ko-KR" altLang="en-US" sz="1200" dirty="0"/>
          </a:p>
        </p:txBody>
      </p:sp>
      <p:sp>
        <p:nvSpPr>
          <p:cNvPr id="33" name="화살표: 오각형 32">
            <a:extLst>
              <a:ext uri="{FF2B5EF4-FFF2-40B4-BE49-F238E27FC236}">
                <a16:creationId xmlns:a16="http://schemas.microsoft.com/office/drawing/2014/main" id="{FC1AB507-94F6-0678-90E9-B7A60A87BE14}"/>
              </a:ext>
            </a:extLst>
          </p:cNvPr>
          <p:cNvSpPr/>
          <p:nvPr/>
        </p:nvSpPr>
        <p:spPr>
          <a:xfrm rot="10800000">
            <a:off x="5601214" y="184305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C20E09E7-AEA2-18F6-92DA-AD6D9F6DE961}"/>
              </a:ext>
            </a:extLst>
          </p:cNvPr>
          <p:cNvSpPr txBox="1"/>
          <p:nvPr/>
        </p:nvSpPr>
        <p:spPr>
          <a:xfrm>
            <a:off x="5733447" y="1843054"/>
            <a:ext cx="999532" cy="276999"/>
          </a:xfrm>
          <a:prstGeom prst="rect">
            <a:avLst/>
          </a:prstGeom>
          <a:noFill/>
        </p:spPr>
        <p:txBody>
          <a:bodyPr wrap="square" rtlCol="0">
            <a:spAutoFit/>
          </a:bodyPr>
          <a:lstStyle/>
          <a:p>
            <a:r>
              <a:rPr lang="en-US" altLang="ko-KR" sz="1200" dirty="0"/>
              <a:t>Lifecycles</a:t>
            </a:r>
            <a:endParaRPr lang="ko-KR" altLang="en-US" sz="1200" dirty="0"/>
          </a:p>
        </p:txBody>
      </p:sp>
      <p:sp>
        <p:nvSpPr>
          <p:cNvPr id="35" name="화살표: 오각형 34">
            <a:extLst>
              <a:ext uri="{FF2B5EF4-FFF2-40B4-BE49-F238E27FC236}">
                <a16:creationId xmlns:a16="http://schemas.microsoft.com/office/drawing/2014/main" id="{3AE5C588-09AD-559F-A267-3A7C4895213A}"/>
              </a:ext>
            </a:extLst>
          </p:cNvPr>
          <p:cNvSpPr/>
          <p:nvPr/>
        </p:nvSpPr>
        <p:spPr>
          <a:xfrm rot="10800000">
            <a:off x="2597285" y="219438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A9A8625A-A964-119D-DA33-60F1496CBC14}"/>
              </a:ext>
            </a:extLst>
          </p:cNvPr>
          <p:cNvSpPr txBox="1"/>
          <p:nvPr/>
        </p:nvSpPr>
        <p:spPr>
          <a:xfrm>
            <a:off x="2830123" y="2158817"/>
            <a:ext cx="908211" cy="276999"/>
          </a:xfrm>
          <a:prstGeom prst="rect">
            <a:avLst/>
          </a:prstGeom>
          <a:noFill/>
        </p:spPr>
        <p:txBody>
          <a:bodyPr wrap="square" rtlCol="0">
            <a:spAutoFit/>
          </a:bodyPr>
          <a:lstStyle/>
          <a:p>
            <a:r>
              <a:rPr lang="en-US" altLang="ko-KR" sz="1200" dirty="0"/>
              <a:t>Supplier</a:t>
            </a:r>
            <a:endParaRPr lang="ko-KR" altLang="en-US" sz="1200" dirty="0"/>
          </a:p>
        </p:txBody>
      </p:sp>
      <p:sp>
        <p:nvSpPr>
          <p:cNvPr id="37" name="화살표: 오각형 36">
            <a:extLst>
              <a:ext uri="{FF2B5EF4-FFF2-40B4-BE49-F238E27FC236}">
                <a16:creationId xmlns:a16="http://schemas.microsoft.com/office/drawing/2014/main" id="{9C34CE71-751F-125F-5CEC-B07C9DBBE3E6}"/>
              </a:ext>
            </a:extLst>
          </p:cNvPr>
          <p:cNvSpPr/>
          <p:nvPr/>
        </p:nvSpPr>
        <p:spPr>
          <a:xfrm rot="10800000">
            <a:off x="4165366" y="2180037"/>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2F548C0-9D94-F52A-5815-EBCA1B29CA40}"/>
              </a:ext>
            </a:extLst>
          </p:cNvPr>
          <p:cNvSpPr txBox="1"/>
          <p:nvPr/>
        </p:nvSpPr>
        <p:spPr>
          <a:xfrm>
            <a:off x="4297598" y="2180036"/>
            <a:ext cx="880745" cy="276999"/>
          </a:xfrm>
          <a:prstGeom prst="rect">
            <a:avLst/>
          </a:prstGeom>
          <a:noFill/>
        </p:spPr>
        <p:txBody>
          <a:bodyPr wrap="square" rtlCol="0">
            <a:spAutoFit/>
          </a:bodyPr>
          <a:lstStyle/>
          <a:p>
            <a:r>
              <a:rPr lang="en-US" altLang="ko-KR" sz="1200" dirty="0"/>
              <a:t>Identity</a:t>
            </a:r>
            <a:endParaRPr lang="ko-KR" altLang="en-US" sz="1200" dirty="0"/>
          </a:p>
        </p:txBody>
      </p:sp>
      <p:sp>
        <p:nvSpPr>
          <p:cNvPr id="39" name="화살표: 오각형 38">
            <a:extLst>
              <a:ext uri="{FF2B5EF4-FFF2-40B4-BE49-F238E27FC236}">
                <a16:creationId xmlns:a16="http://schemas.microsoft.com/office/drawing/2014/main" id="{2E1F4DFB-599E-B2C9-5CC6-2F22BC6BC02C}"/>
              </a:ext>
            </a:extLst>
          </p:cNvPr>
          <p:cNvSpPr/>
          <p:nvPr/>
        </p:nvSpPr>
        <p:spPr>
          <a:xfrm rot="10800000">
            <a:off x="5601214" y="2165690"/>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EFADBA8F-FCC2-BFEE-B87B-B9E6A3B0D783}"/>
              </a:ext>
            </a:extLst>
          </p:cNvPr>
          <p:cNvSpPr txBox="1"/>
          <p:nvPr/>
        </p:nvSpPr>
        <p:spPr>
          <a:xfrm>
            <a:off x="5733447" y="2165689"/>
            <a:ext cx="1212102" cy="276999"/>
          </a:xfrm>
          <a:prstGeom prst="rect">
            <a:avLst/>
          </a:prstGeom>
          <a:noFill/>
        </p:spPr>
        <p:txBody>
          <a:bodyPr wrap="square" rtlCol="0">
            <a:spAutoFit/>
          </a:bodyPr>
          <a:lstStyle/>
          <a:p>
            <a:r>
              <a:rPr lang="en-US" altLang="ko-KR" sz="1200" dirty="0"/>
              <a:t>Pedigree</a:t>
            </a:r>
            <a:endParaRPr lang="ko-KR" altLang="en-US" sz="1200" dirty="0"/>
          </a:p>
        </p:txBody>
      </p:sp>
      <p:sp>
        <p:nvSpPr>
          <p:cNvPr id="41" name="화살표: 오각형 40">
            <a:extLst>
              <a:ext uri="{FF2B5EF4-FFF2-40B4-BE49-F238E27FC236}">
                <a16:creationId xmlns:a16="http://schemas.microsoft.com/office/drawing/2014/main" id="{C1D079C1-43D6-93AE-F602-45400C2038F4}"/>
              </a:ext>
            </a:extLst>
          </p:cNvPr>
          <p:cNvSpPr/>
          <p:nvPr/>
        </p:nvSpPr>
        <p:spPr>
          <a:xfrm rot="10800000">
            <a:off x="2597285" y="244161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C9A7223-BEFA-CD4E-E16A-43FF4F17C89A}"/>
              </a:ext>
            </a:extLst>
          </p:cNvPr>
          <p:cNvSpPr txBox="1"/>
          <p:nvPr/>
        </p:nvSpPr>
        <p:spPr>
          <a:xfrm>
            <a:off x="2500989" y="2441618"/>
            <a:ext cx="1568804" cy="276999"/>
          </a:xfrm>
          <a:prstGeom prst="rect">
            <a:avLst/>
          </a:prstGeom>
          <a:noFill/>
        </p:spPr>
        <p:txBody>
          <a:bodyPr wrap="square" rtlCol="0">
            <a:spAutoFit/>
          </a:bodyPr>
          <a:lstStyle/>
          <a:p>
            <a:r>
              <a:rPr lang="en-US" altLang="ko-KR" sz="1200" dirty="0"/>
              <a:t>Component Type</a:t>
            </a:r>
            <a:endParaRPr lang="ko-KR" altLang="en-US" sz="1200" dirty="0"/>
          </a:p>
        </p:txBody>
      </p:sp>
      <p:sp>
        <p:nvSpPr>
          <p:cNvPr id="43" name="화살표: 오각형 42">
            <a:extLst>
              <a:ext uri="{FF2B5EF4-FFF2-40B4-BE49-F238E27FC236}">
                <a16:creationId xmlns:a16="http://schemas.microsoft.com/office/drawing/2014/main" id="{853DFB36-9DBC-6E92-393F-21EECDE5937A}"/>
              </a:ext>
            </a:extLst>
          </p:cNvPr>
          <p:cNvSpPr/>
          <p:nvPr/>
        </p:nvSpPr>
        <p:spPr>
          <a:xfrm rot="10800000">
            <a:off x="4165366" y="2427271"/>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077AA760-A517-811D-D9A9-9FED45AD0AD1}"/>
              </a:ext>
            </a:extLst>
          </p:cNvPr>
          <p:cNvSpPr txBox="1"/>
          <p:nvPr/>
        </p:nvSpPr>
        <p:spPr>
          <a:xfrm>
            <a:off x="4297598" y="2427270"/>
            <a:ext cx="991724" cy="276999"/>
          </a:xfrm>
          <a:prstGeom prst="rect">
            <a:avLst/>
          </a:prstGeom>
          <a:noFill/>
        </p:spPr>
        <p:txBody>
          <a:bodyPr wrap="square" rtlCol="0">
            <a:spAutoFit/>
          </a:bodyPr>
          <a:lstStyle/>
          <a:p>
            <a:r>
              <a:rPr lang="en-US" altLang="ko-KR" sz="1200" dirty="0"/>
              <a:t>Licenses</a:t>
            </a:r>
            <a:endParaRPr lang="ko-KR" altLang="en-US" sz="1200" dirty="0"/>
          </a:p>
        </p:txBody>
      </p:sp>
      <p:sp>
        <p:nvSpPr>
          <p:cNvPr id="45" name="화살표: 오각형 44">
            <a:extLst>
              <a:ext uri="{FF2B5EF4-FFF2-40B4-BE49-F238E27FC236}">
                <a16:creationId xmlns:a16="http://schemas.microsoft.com/office/drawing/2014/main" id="{E5684105-26B9-BE93-671E-4B64C4580FC7}"/>
              </a:ext>
            </a:extLst>
          </p:cNvPr>
          <p:cNvSpPr/>
          <p:nvPr/>
        </p:nvSpPr>
        <p:spPr>
          <a:xfrm rot="10800000">
            <a:off x="5601214" y="2412924"/>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B7EF6CCF-1B26-4B5C-F816-A6A4D5A0BC84}"/>
              </a:ext>
            </a:extLst>
          </p:cNvPr>
          <p:cNvSpPr txBox="1"/>
          <p:nvPr/>
        </p:nvSpPr>
        <p:spPr>
          <a:xfrm>
            <a:off x="5733447" y="2412923"/>
            <a:ext cx="999532" cy="276999"/>
          </a:xfrm>
          <a:prstGeom prst="rect">
            <a:avLst/>
          </a:prstGeom>
          <a:noFill/>
        </p:spPr>
        <p:txBody>
          <a:bodyPr wrap="square" rtlCol="0">
            <a:spAutoFit/>
          </a:bodyPr>
          <a:lstStyle/>
          <a:p>
            <a:r>
              <a:rPr lang="en-US" altLang="ko-KR" sz="1200" dirty="0"/>
              <a:t>Hashes</a:t>
            </a:r>
            <a:endParaRPr lang="ko-KR" altLang="en-US" sz="1200" dirty="0"/>
          </a:p>
        </p:txBody>
      </p:sp>
      <p:sp>
        <p:nvSpPr>
          <p:cNvPr id="55" name="화살표: 오각형 54">
            <a:extLst>
              <a:ext uri="{FF2B5EF4-FFF2-40B4-BE49-F238E27FC236}">
                <a16:creationId xmlns:a16="http://schemas.microsoft.com/office/drawing/2014/main" id="{53629466-AE60-21C4-9E08-DE09E426DE52}"/>
              </a:ext>
            </a:extLst>
          </p:cNvPr>
          <p:cNvSpPr/>
          <p:nvPr/>
        </p:nvSpPr>
        <p:spPr>
          <a:xfrm rot="10800000">
            <a:off x="7141277" y="2158818"/>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5902E2D6-3C1E-9B68-E5C8-BA07D5939775}"/>
              </a:ext>
            </a:extLst>
          </p:cNvPr>
          <p:cNvSpPr txBox="1"/>
          <p:nvPr/>
        </p:nvSpPr>
        <p:spPr>
          <a:xfrm>
            <a:off x="7273509" y="2144471"/>
            <a:ext cx="1076205" cy="276999"/>
          </a:xfrm>
          <a:prstGeom prst="rect">
            <a:avLst/>
          </a:prstGeom>
          <a:noFill/>
        </p:spPr>
        <p:txBody>
          <a:bodyPr wrap="square" rtlCol="0">
            <a:spAutoFit/>
          </a:bodyPr>
          <a:lstStyle/>
          <a:p>
            <a:r>
              <a:rPr lang="en-US" altLang="ko-KR" sz="1200" dirty="0"/>
              <a:t>Provenance</a:t>
            </a:r>
            <a:endParaRPr lang="ko-KR" altLang="en-US" sz="1200" dirty="0"/>
          </a:p>
        </p:txBody>
      </p:sp>
      <p:sp>
        <p:nvSpPr>
          <p:cNvPr id="57" name="화살표: 오각형 56">
            <a:extLst>
              <a:ext uri="{FF2B5EF4-FFF2-40B4-BE49-F238E27FC236}">
                <a16:creationId xmlns:a16="http://schemas.microsoft.com/office/drawing/2014/main" id="{DD4F32FF-68F9-D875-DA14-46F8631FD044}"/>
              </a:ext>
            </a:extLst>
          </p:cNvPr>
          <p:cNvSpPr/>
          <p:nvPr/>
        </p:nvSpPr>
        <p:spPr>
          <a:xfrm rot="10800000">
            <a:off x="8577125" y="2144471"/>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57">
            <a:extLst>
              <a:ext uri="{FF2B5EF4-FFF2-40B4-BE49-F238E27FC236}">
                <a16:creationId xmlns:a16="http://schemas.microsoft.com/office/drawing/2014/main" id="{AA5EBDF3-D0FC-9A50-0F93-C1AA1060B729}"/>
              </a:ext>
            </a:extLst>
          </p:cNvPr>
          <p:cNvSpPr txBox="1"/>
          <p:nvPr/>
        </p:nvSpPr>
        <p:spPr>
          <a:xfrm>
            <a:off x="8709358" y="2144470"/>
            <a:ext cx="1212102" cy="276999"/>
          </a:xfrm>
          <a:prstGeom prst="rect">
            <a:avLst/>
          </a:prstGeom>
          <a:noFill/>
        </p:spPr>
        <p:txBody>
          <a:bodyPr wrap="square" rtlCol="0">
            <a:spAutoFit/>
          </a:bodyPr>
          <a:lstStyle/>
          <a:p>
            <a:r>
              <a:rPr lang="en-US" altLang="ko-KR" sz="1200" dirty="0"/>
              <a:t>Evidence</a:t>
            </a:r>
            <a:endParaRPr lang="ko-KR" altLang="en-US" sz="1200" dirty="0"/>
          </a:p>
        </p:txBody>
      </p:sp>
      <p:sp>
        <p:nvSpPr>
          <p:cNvPr id="59" name="화살표: 오각형 58">
            <a:extLst>
              <a:ext uri="{FF2B5EF4-FFF2-40B4-BE49-F238E27FC236}">
                <a16:creationId xmlns:a16="http://schemas.microsoft.com/office/drawing/2014/main" id="{0805581B-8F0D-F358-5FC6-F6D5E169868C}"/>
              </a:ext>
            </a:extLst>
          </p:cNvPr>
          <p:cNvSpPr/>
          <p:nvPr/>
        </p:nvSpPr>
        <p:spPr>
          <a:xfrm rot="10800000">
            <a:off x="7141277" y="240605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1C778134-3298-7BFE-0AC7-CF65A45B5451}"/>
              </a:ext>
            </a:extLst>
          </p:cNvPr>
          <p:cNvSpPr txBox="1"/>
          <p:nvPr/>
        </p:nvSpPr>
        <p:spPr>
          <a:xfrm>
            <a:off x="7222528" y="2406197"/>
            <a:ext cx="1184811" cy="276999"/>
          </a:xfrm>
          <a:prstGeom prst="rect">
            <a:avLst/>
          </a:prstGeom>
          <a:noFill/>
        </p:spPr>
        <p:txBody>
          <a:bodyPr wrap="square" rtlCol="0">
            <a:spAutoFit/>
          </a:bodyPr>
          <a:lstStyle/>
          <a:p>
            <a:r>
              <a:rPr lang="en-US" altLang="ko-KR" sz="1200" dirty="0"/>
              <a:t>Release Notes</a:t>
            </a:r>
            <a:endParaRPr lang="ko-KR" altLang="en-US" sz="1200" dirty="0"/>
          </a:p>
        </p:txBody>
      </p:sp>
      <p:sp>
        <p:nvSpPr>
          <p:cNvPr id="61" name="화살표: 오각형 60">
            <a:extLst>
              <a:ext uri="{FF2B5EF4-FFF2-40B4-BE49-F238E27FC236}">
                <a16:creationId xmlns:a16="http://schemas.microsoft.com/office/drawing/2014/main" id="{A6AFB5C5-EE37-9182-D867-21405243910E}"/>
              </a:ext>
            </a:extLst>
          </p:cNvPr>
          <p:cNvSpPr/>
          <p:nvPr/>
        </p:nvSpPr>
        <p:spPr>
          <a:xfrm rot="10800000">
            <a:off x="8577125" y="239170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2AE59772-D347-9555-4467-2786B5F6470A}"/>
              </a:ext>
            </a:extLst>
          </p:cNvPr>
          <p:cNvSpPr txBox="1"/>
          <p:nvPr/>
        </p:nvSpPr>
        <p:spPr>
          <a:xfrm>
            <a:off x="8709357" y="2391704"/>
            <a:ext cx="1303615" cy="276999"/>
          </a:xfrm>
          <a:prstGeom prst="rect">
            <a:avLst/>
          </a:prstGeom>
          <a:noFill/>
        </p:spPr>
        <p:txBody>
          <a:bodyPr wrap="square" rtlCol="0">
            <a:spAutoFit/>
          </a:bodyPr>
          <a:lstStyle/>
          <a:p>
            <a:r>
              <a:rPr lang="en-US" altLang="ko-KR" sz="1200" dirty="0"/>
              <a:t>Relationships</a:t>
            </a:r>
            <a:endParaRPr lang="ko-KR" altLang="en-US" sz="1200" dirty="0"/>
          </a:p>
        </p:txBody>
      </p:sp>
      <p:sp>
        <p:nvSpPr>
          <p:cNvPr id="63" name="화살표: 오각형 62">
            <a:extLst>
              <a:ext uri="{FF2B5EF4-FFF2-40B4-BE49-F238E27FC236}">
                <a16:creationId xmlns:a16="http://schemas.microsoft.com/office/drawing/2014/main" id="{EC39D8D5-8A6B-008B-0E4C-254AC72CAAE1}"/>
              </a:ext>
            </a:extLst>
          </p:cNvPr>
          <p:cNvSpPr/>
          <p:nvPr/>
        </p:nvSpPr>
        <p:spPr>
          <a:xfrm rot="10800000">
            <a:off x="2597285" y="2759263"/>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a:extLst>
              <a:ext uri="{FF2B5EF4-FFF2-40B4-BE49-F238E27FC236}">
                <a16:creationId xmlns:a16="http://schemas.microsoft.com/office/drawing/2014/main" id="{79AB6331-569F-7530-B41B-C434D11C9FA0}"/>
              </a:ext>
            </a:extLst>
          </p:cNvPr>
          <p:cNvSpPr txBox="1"/>
          <p:nvPr/>
        </p:nvSpPr>
        <p:spPr>
          <a:xfrm>
            <a:off x="2830123" y="2723695"/>
            <a:ext cx="908211" cy="276999"/>
          </a:xfrm>
          <a:prstGeom prst="rect">
            <a:avLst/>
          </a:prstGeom>
          <a:noFill/>
        </p:spPr>
        <p:txBody>
          <a:bodyPr wrap="square" rtlCol="0">
            <a:spAutoFit/>
          </a:bodyPr>
          <a:lstStyle/>
          <a:p>
            <a:r>
              <a:rPr lang="en-US" altLang="ko-KR" sz="1200" dirty="0"/>
              <a:t>Provider</a:t>
            </a:r>
            <a:endParaRPr lang="ko-KR" altLang="en-US" sz="1200" dirty="0"/>
          </a:p>
        </p:txBody>
      </p:sp>
      <p:sp>
        <p:nvSpPr>
          <p:cNvPr id="65" name="화살표: 오각형 64">
            <a:extLst>
              <a:ext uri="{FF2B5EF4-FFF2-40B4-BE49-F238E27FC236}">
                <a16:creationId xmlns:a16="http://schemas.microsoft.com/office/drawing/2014/main" id="{54A8A445-4F96-CAA5-13EC-EC0EAB20DD61}"/>
              </a:ext>
            </a:extLst>
          </p:cNvPr>
          <p:cNvSpPr/>
          <p:nvPr/>
        </p:nvSpPr>
        <p:spPr>
          <a:xfrm rot="10800000">
            <a:off x="4165366" y="274491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ECACDA16-0BC8-E9CB-21D3-410D21314EA1}"/>
              </a:ext>
            </a:extLst>
          </p:cNvPr>
          <p:cNvSpPr txBox="1"/>
          <p:nvPr/>
        </p:nvSpPr>
        <p:spPr>
          <a:xfrm>
            <a:off x="4147001" y="2715148"/>
            <a:ext cx="1520330" cy="276999"/>
          </a:xfrm>
          <a:prstGeom prst="rect">
            <a:avLst/>
          </a:prstGeom>
          <a:noFill/>
        </p:spPr>
        <p:txBody>
          <a:bodyPr wrap="square" rtlCol="0">
            <a:spAutoFit/>
          </a:bodyPr>
          <a:lstStyle/>
          <a:p>
            <a:r>
              <a:rPr lang="en-US" altLang="ko-KR" sz="1200" dirty="0"/>
              <a:t>Data Classification</a:t>
            </a:r>
            <a:endParaRPr lang="ko-KR" altLang="en-US" sz="1200" dirty="0"/>
          </a:p>
        </p:txBody>
      </p:sp>
      <p:sp>
        <p:nvSpPr>
          <p:cNvPr id="67" name="화살표: 오각형 66">
            <a:extLst>
              <a:ext uri="{FF2B5EF4-FFF2-40B4-BE49-F238E27FC236}">
                <a16:creationId xmlns:a16="http://schemas.microsoft.com/office/drawing/2014/main" id="{2D90F0DA-60FC-D45D-8FCB-F5FD3C753404}"/>
              </a:ext>
            </a:extLst>
          </p:cNvPr>
          <p:cNvSpPr/>
          <p:nvPr/>
        </p:nvSpPr>
        <p:spPr>
          <a:xfrm rot="10800000">
            <a:off x="5601214" y="2730568"/>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24DFB72D-A165-83CD-7149-A095FA5A5C88}"/>
              </a:ext>
            </a:extLst>
          </p:cNvPr>
          <p:cNvSpPr txBox="1"/>
          <p:nvPr/>
        </p:nvSpPr>
        <p:spPr>
          <a:xfrm>
            <a:off x="5733447" y="2730567"/>
            <a:ext cx="1212102" cy="276999"/>
          </a:xfrm>
          <a:prstGeom prst="rect">
            <a:avLst/>
          </a:prstGeom>
          <a:noFill/>
        </p:spPr>
        <p:txBody>
          <a:bodyPr wrap="square" rtlCol="0">
            <a:spAutoFit/>
          </a:bodyPr>
          <a:lstStyle/>
          <a:p>
            <a:r>
              <a:rPr lang="en-US" altLang="ko-KR" sz="1200" dirty="0"/>
              <a:t>Trust Zone</a:t>
            </a:r>
            <a:endParaRPr lang="ko-KR" altLang="en-US" sz="1200" dirty="0"/>
          </a:p>
        </p:txBody>
      </p:sp>
      <p:sp>
        <p:nvSpPr>
          <p:cNvPr id="69" name="화살표: 오각형 68">
            <a:extLst>
              <a:ext uri="{FF2B5EF4-FFF2-40B4-BE49-F238E27FC236}">
                <a16:creationId xmlns:a16="http://schemas.microsoft.com/office/drawing/2014/main" id="{4D7353EA-9D5A-05CF-D001-5DD5EDF63C19}"/>
              </a:ext>
            </a:extLst>
          </p:cNvPr>
          <p:cNvSpPr/>
          <p:nvPr/>
        </p:nvSpPr>
        <p:spPr>
          <a:xfrm rot="10800000">
            <a:off x="2597285" y="3006497"/>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48B07429-7615-0D00-FA3F-A448339B16D9}"/>
              </a:ext>
            </a:extLst>
          </p:cNvPr>
          <p:cNvSpPr txBox="1"/>
          <p:nvPr/>
        </p:nvSpPr>
        <p:spPr>
          <a:xfrm>
            <a:off x="2729517" y="3006496"/>
            <a:ext cx="1340275" cy="276999"/>
          </a:xfrm>
          <a:prstGeom prst="rect">
            <a:avLst/>
          </a:prstGeom>
          <a:noFill/>
        </p:spPr>
        <p:txBody>
          <a:bodyPr wrap="square" rtlCol="0">
            <a:spAutoFit/>
          </a:bodyPr>
          <a:lstStyle/>
          <a:p>
            <a:r>
              <a:rPr lang="en-US" altLang="ko-KR" sz="1200" dirty="0"/>
              <a:t>Endpoints</a:t>
            </a:r>
            <a:endParaRPr lang="ko-KR" altLang="en-US" sz="1200" dirty="0"/>
          </a:p>
        </p:txBody>
      </p:sp>
      <p:sp>
        <p:nvSpPr>
          <p:cNvPr id="71" name="화살표: 오각형 70">
            <a:extLst>
              <a:ext uri="{FF2B5EF4-FFF2-40B4-BE49-F238E27FC236}">
                <a16:creationId xmlns:a16="http://schemas.microsoft.com/office/drawing/2014/main" id="{B04767DB-2719-EA5E-9446-F809EE19F6E0}"/>
              </a:ext>
            </a:extLst>
          </p:cNvPr>
          <p:cNvSpPr/>
          <p:nvPr/>
        </p:nvSpPr>
        <p:spPr>
          <a:xfrm rot="10800000">
            <a:off x="4165366" y="299214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E5251CE9-DE4D-4113-B2A2-8CB40CAB36F4}"/>
              </a:ext>
            </a:extLst>
          </p:cNvPr>
          <p:cNvSpPr txBox="1"/>
          <p:nvPr/>
        </p:nvSpPr>
        <p:spPr>
          <a:xfrm>
            <a:off x="4297598" y="2992148"/>
            <a:ext cx="979430" cy="276999"/>
          </a:xfrm>
          <a:prstGeom prst="rect">
            <a:avLst/>
          </a:prstGeom>
          <a:noFill/>
        </p:spPr>
        <p:txBody>
          <a:bodyPr wrap="square" rtlCol="0">
            <a:spAutoFit/>
          </a:bodyPr>
          <a:lstStyle/>
          <a:p>
            <a:r>
              <a:rPr lang="en-US" altLang="ko-KR" sz="1200" dirty="0"/>
              <a:t>Data Flow</a:t>
            </a:r>
            <a:endParaRPr lang="ko-KR" altLang="en-US" sz="1200" dirty="0"/>
          </a:p>
        </p:txBody>
      </p:sp>
      <p:sp>
        <p:nvSpPr>
          <p:cNvPr id="73" name="화살표: 오각형 72">
            <a:extLst>
              <a:ext uri="{FF2B5EF4-FFF2-40B4-BE49-F238E27FC236}">
                <a16:creationId xmlns:a16="http://schemas.microsoft.com/office/drawing/2014/main" id="{D02502C4-8925-7CA2-2EFE-A59F79C643B7}"/>
              </a:ext>
            </a:extLst>
          </p:cNvPr>
          <p:cNvSpPr/>
          <p:nvPr/>
        </p:nvSpPr>
        <p:spPr>
          <a:xfrm rot="10800000">
            <a:off x="5601214" y="297780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a:extLst>
              <a:ext uri="{FF2B5EF4-FFF2-40B4-BE49-F238E27FC236}">
                <a16:creationId xmlns:a16="http://schemas.microsoft.com/office/drawing/2014/main" id="{98855DAD-75D4-BBE0-BB1C-C3EDD53B3D61}"/>
              </a:ext>
            </a:extLst>
          </p:cNvPr>
          <p:cNvSpPr txBox="1"/>
          <p:nvPr/>
        </p:nvSpPr>
        <p:spPr>
          <a:xfrm>
            <a:off x="5733446" y="2977801"/>
            <a:ext cx="1225529" cy="276999"/>
          </a:xfrm>
          <a:prstGeom prst="rect">
            <a:avLst/>
          </a:prstGeom>
          <a:noFill/>
        </p:spPr>
        <p:txBody>
          <a:bodyPr wrap="square" rtlCol="0">
            <a:spAutoFit/>
          </a:bodyPr>
          <a:lstStyle/>
          <a:p>
            <a:r>
              <a:rPr lang="en-US" altLang="ko-KR" sz="1200" dirty="0"/>
              <a:t>Relationships</a:t>
            </a:r>
            <a:endParaRPr lang="ko-KR" altLang="en-US" sz="1200" dirty="0"/>
          </a:p>
        </p:txBody>
      </p:sp>
      <p:sp>
        <p:nvSpPr>
          <p:cNvPr id="75" name="화살표: 오각형 74">
            <a:extLst>
              <a:ext uri="{FF2B5EF4-FFF2-40B4-BE49-F238E27FC236}">
                <a16:creationId xmlns:a16="http://schemas.microsoft.com/office/drawing/2014/main" id="{A4DD8E76-8978-D25F-C226-0F73827A0FCF}"/>
              </a:ext>
            </a:extLst>
          </p:cNvPr>
          <p:cNvSpPr/>
          <p:nvPr/>
        </p:nvSpPr>
        <p:spPr>
          <a:xfrm rot="10800000">
            <a:off x="2597285" y="3352197"/>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TextBox 75">
            <a:extLst>
              <a:ext uri="{FF2B5EF4-FFF2-40B4-BE49-F238E27FC236}">
                <a16:creationId xmlns:a16="http://schemas.microsoft.com/office/drawing/2014/main" id="{C47E1D15-0480-CFEE-14C3-68EF0210949A}"/>
              </a:ext>
            </a:extLst>
          </p:cNvPr>
          <p:cNvSpPr txBox="1"/>
          <p:nvPr/>
        </p:nvSpPr>
        <p:spPr>
          <a:xfrm>
            <a:off x="2729517" y="3352196"/>
            <a:ext cx="1340275" cy="276999"/>
          </a:xfrm>
          <a:prstGeom prst="rect">
            <a:avLst/>
          </a:prstGeom>
          <a:noFill/>
        </p:spPr>
        <p:txBody>
          <a:bodyPr wrap="square" rtlCol="0">
            <a:spAutoFit/>
          </a:bodyPr>
          <a:lstStyle/>
          <a:p>
            <a:r>
              <a:rPr lang="en-US" altLang="ko-KR" sz="1200" dirty="0"/>
              <a:t>Components</a:t>
            </a:r>
            <a:endParaRPr lang="ko-KR" altLang="en-US" sz="1200" dirty="0"/>
          </a:p>
        </p:txBody>
      </p:sp>
      <p:sp>
        <p:nvSpPr>
          <p:cNvPr id="77" name="화살표: 오각형 76">
            <a:extLst>
              <a:ext uri="{FF2B5EF4-FFF2-40B4-BE49-F238E27FC236}">
                <a16:creationId xmlns:a16="http://schemas.microsoft.com/office/drawing/2014/main" id="{C944B427-41B7-873D-BB59-51DDD9D78EA7}"/>
              </a:ext>
            </a:extLst>
          </p:cNvPr>
          <p:cNvSpPr/>
          <p:nvPr/>
        </p:nvSpPr>
        <p:spPr>
          <a:xfrm rot="10800000">
            <a:off x="4165366" y="333784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TextBox 77">
            <a:extLst>
              <a:ext uri="{FF2B5EF4-FFF2-40B4-BE49-F238E27FC236}">
                <a16:creationId xmlns:a16="http://schemas.microsoft.com/office/drawing/2014/main" id="{D041792E-AF47-D3ED-A908-48D3CE251655}"/>
              </a:ext>
            </a:extLst>
          </p:cNvPr>
          <p:cNvSpPr txBox="1"/>
          <p:nvPr/>
        </p:nvSpPr>
        <p:spPr>
          <a:xfrm>
            <a:off x="4297598" y="3337848"/>
            <a:ext cx="979430" cy="276999"/>
          </a:xfrm>
          <a:prstGeom prst="rect">
            <a:avLst/>
          </a:prstGeom>
          <a:noFill/>
        </p:spPr>
        <p:txBody>
          <a:bodyPr wrap="square" rtlCol="0">
            <a:spAutoFit/>
          </a:bodyPr>
          <a:lstStyle/>
          <a:p>
            <a:r>
              <a:rPr lang="en-US" altLang="ko-KR" sz="1200" dirty="0"/>
              <a:t>Services</a:t>
            </a:r>
            <a:endParaRPr lang="ko-KR" altLang="en-US" sz="1200" dirty="0"/>
          </a:p>
        </p:txBody>
      </p:sp>
      <p:sp>
        <p:nvSpPr>
          <p:cNvPr id="79" name="화살표: 오각형 78">
            <a:extLst>
              <a:ext uri="{FF2B5EF4-FFF2-40B4-BE49-F238E27FC236}">
                <a16:creationId xmlns:a16="http://schemas.microsoft.com/office/drawing/2014/main" id="{E785B070-0F0D-CE15-05D0-610456A909AA}"/>
              </a:ext>
            </a:extLst>
          </p:cNvPr>
          <p:cNvSpPr/>
          <p:nvPr/>
        </p:nvSpPr>
        <p:spPr>
          <a:xfrm rot="10800000">
            <a:off x="2597285" y="383828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946613AC-59C2-18B6-39BE-FC4971E41A19}"/>
              </a:ext>
            </a:extLst>
          </p:cNvPr>
          <p:cNvSpPr txBox="1"/>
          <p:nvPr/>
        </p:nvSpPr>
        <p:spPr>
          <a:xfrm>
            <a:off x="2729517" y="3838281"/>
            <a:ext cx="1340275" cy="276999"/>
          </a:xfrm>
          <a:prstGeom prst="rect">
            <a:avLst/>
          </a:prstGeom>
          <a:noFill/>
        </p:spPr>
        <p:txBody>
          <a:bodyPr wrap="square" rtlCol="0">
            <a:spAutoFit/>
          </a:bodyPr>
          <a:lstStyle/>
          <a:p>
            <a:r>
              <a:rPr lang="en-US" altLang="ko-KR" sz="1200" dirty="0"/>
              <a:t>Components</a:t>
            </a:r>
            <a:endParaRPr lang="ko-KR" altLang="en-US" sz="1200" dirty="0"/>
          </a:p>
        </p:txBody>
      </p:sp>
      <p:sp>
        <p:nvSpPr>
          <p:cNvPr id="81" name="화살표: 오각형 80">
            <a:extLst>
              <a:ext uri="{FF2B5EF4-FFF2-40B4-BE49-F238E27FC236}">
                <a16:creationId xmlns:a16="http://schemas.microsoft.com/office/drawing/2014/main" id="{8BFF71F5-4CB8-11C7-804C-E814A4CFFCA4}"/>
              </a:ext>
            </a:extLst>
          </p:cNvPr>
          <p:cNvSpPr/>
          <p:nvPr/>
        </p:nvSpPr>
        <p:spPr>
          <a:xfrm rot="10800000">
            <a:off x="4165366" y="3823934"/>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a:extLst>
              <a:ext uri="{FF2B5EF4-FFF2-40B4-BE49-F238E27FC236}">
                <a16:creationId xmlns:a16="http://schemas.microsoft.com/office/drawing/2014/main" id="{3B8DB15D-91FF-CD36-14B6-B5DD35C9C89B}"/>
              </a:ext>
            </a:extLst>
          </p:cNvPr>
          <p:cNvSpPr txBox="1"/>
          <p:nvPr/>
        </p:nvSpPr>
        <p:spPr>
          <a:xfrm>
            <a:off x="4297598" y="3823933"/>
            <a:ext cx="979430" cy="276999"/>
          </a:xfrm>
          <a:prstGeom prst="rect">
            <a:avLst/>
          </a:prstGeom>
          <a:noFill/>
        </p:spPr>
        <p:txBody>
          <a:bodyPr wrap="square" rtlCol="0">
            <a:spAutoFit/>
          </a:bodyPr>
          <a:lstStyle/>
          <a:p>
            <a:r>
              <a:rPr lang="en-US" altLang="ko-KR" sz="1200" dirty="0"/>
              <a:t>Services</a:t>
            </a:r>
            <a:endParaRPr lang="ko-KR" altLang="en-US" sz="1200" dirty="0"/>
          </a:p>
        </p:txBody>
      </p:sp>
      <p:sp>
        <p:nvSpPr>
          <p:cNvPr id="83" name="화살표: 오각형 82">
            <a:extLst>
              <a:ext uri="{FF2B5EF4-FFF2-40B4-BE49-F238E27FC236}">
                <a16:creationId xmlns:a16="http://schemas.microsoft.com/office/drawing/2014/main" id="{54CB941B-3C6A-B3E3-3ADD-0C4F5B3B0207}"/>
              </a:ext>
            </a:extLst>
          </p:cNvPr>
          <p:cNvSpPr/>
          <p:nvPr/>
        </p:nvSpPr>
        <p:spPr>
          <a:xfrm rot="10800000">
            <a:off x="5621317" y="3807754"/>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a:extLst>
              <a:ext uri="{FF2B5EF4-FFF2-40B4-BE49-F238E27FC236}">
                <a16:creationId xmlns:a16="http://schemas.microsoft.com/office/drawing/2014/main" id="{A0119BFB-1BC8-1D50-4EA9-5979A896FC31}"/>
              </a:ext>
            </a:extLst>
          </p:cNvPr>
          <p:cNvSpPr txBox="1"/>
          <p:nvPr/>
        </p:nvSpPr>
        <p:spPr>
          <a:xfrm>
            <a:off x="5753548" y="3807753"/>
            <a:ext cx="1161425" cy="276999"/>
          </a:xfrm>
          <a:prstGeom prst="rect">
            <a:avLst/>
          </a:prstGeom>
          <a:noFill/>
        </p:spPr>
        <p:txBody>
          <a:bodyPr wrap="square" rtlCol="0">
            <a:spAutoFit/>
          </a:bodyPr>
          <a:lstStyle/>
          <a:p>
            <a:r>
              <a:rPr lang="en-US" altLang="ko-KR" sz="1200" dirty="0"/>
              <a:t>Dependencies</a:t>
            </a:r>
            <a:endParaRPr lang="ko-KR" altLang="en-US" sz="1200" dirty="0"/>
          </a:p>
        </p:txBody>
      </p:sp>
      <p:sp>
        <p:nvSpPr>
          <p:cNvPr id="85" name="화살표: 오각형 84">
            <a:extLst>
              <a:ext uri="{FF2B5EF4-FFF2-40B4-BE49-F238E27FC236}">
                <a16:creationId xmlns:a16="http://schemas.microsoft.com/office/drawing/2014/main" id="{5F208AD8-089E-856D-5F54-155176EB197E}"/>
              </a:ext>
            </a:extLst>
          </p:cNvPr>
          <p:cNvSpPr/>
          <p:nvPr/>
        </p:nvSpPr>
        <p:spPr>
          <a:xfrm rot="10800000">
            <a:off x="2597284" y="4286456"/>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a:extLst>
              <a:ext uri="{FF2B5EF4-FFF2-40B4-BE49-F238E27FC236}">
                <a16:creationId xmlns:a16="http://schemas.microsoft.com/office/drawing/2014/main" id="{AE1A5289-2EF8-1C9A-16FF-62E0DAEAA891}"/>
              </a:ext>
            </a:extLst>
          </p:cNvPr>
          <p:cNvSpPr txBox="1"/>
          <p:nvPr/>
        </p:nvSpPr>
        <p:spPr>
          <a:xfrm>
            <a:off x="2830122" y="4250888"/>
            <a:ext cx="908211" cy="276999"/>
          </a:xfrm>
          <a:prstGeom prst="rect">
            <a:avLst/>
          </a:prstGeom>
          <a:noFill/>
        </p:spPr>
        <p:txBody>
          <a:bodyPr wrap="square" rtlCol="0">
            <a:spAutoFit/>
          </a:bodyPr>
          <a:lstStyle/>
          <a:p>
            <a:r>
              <a:rPr lang="en-US" altLang="ko-KR" sz="1200" dirty="0"/>
              <a:t>Details</a:t>
            </a:r>
            <a:endParaRPr lang="ko-KR" altLang="en-US" sz="1200" dirty="0"/>
          </a:p>
        </p:txBody>
      </p:sp>
      <p:sp>
        <p:nvSpPr>
          <p:cNvPr id="87" name="화살표: 오각형 86">
            <a:extLst>
              <a:ext uri="{FF2B5EF4-FFF2-40B4-BE49-F238E27FC236}">
                <a16:creationId xmlns:a16="http://schemas.microsoft.com/office/drawing/2014/main" id="{69AE55A5-52DD-80EF-F82F-9BFDC80B6BA5}"/>
              </a:ext>
            </a:extLst>
          </p:cNvPr>
          <p:cNvSpPr/>
          <p:nvPr/>
        </p:nvSpPr>
        <p:spPr>
          <a:xfrm rot="10800000">
            <a:off x="4165365" y="4272108"/>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DEE0CD81-10CE-FFF7-5A1A-478ACD2F66E7}"/>
              </a:ext>
            </a:extLst>
          </p:cNvPr>
          <p:cNvSpPr txBox="1"/>
          <p:nvPr/>
        </p:nvSpPr>
        <p:spPr>
          <a:xfrm>
            <a:off x="4297597" y="4272107"/>
            <a:ext cx="880745" cy="276999"/>
          </a:xfrm>
          <a:prstGeom prst="rect">
            <a:avLst/>
          </a:prstGeom>
          <a:noFill/>
        </p:spPr>
        <p:txBody>
          <a:bodyPr wrap="square" rtlCol="0">
            <a:spAutoFit/>
          </a:bodyPr>
          <a:lstStyle/>
          <a:p>
            <a:r>
              <a:rPr lang="en-US" altLang="ko-KR" sz="1200" dirty="0"/>
              <a:t>Source</a:t>
            </a:r>
            <a:endParaRPr lang="ko-KR" altLang="en-US" sz="1200" dirty="0"/>
          </a:p>
        </p:txBody>
      </p:sp>
      <p:sp>
        <p:nvSpPr>
          <p:cNvPr id="89" name="화살표: 오각형 88">
            <a:extLst>
              <a:ext uri="{FF2B5EF4-FFF2-40B4-BE49-F238E27FC236}">
                <a16:creationId xmlns:a16="http://schemas.microsoft.com/office/drawing/2014/main" id="{0DF5E457-E733-6861-0BDB-1C0D67DEDCA0}"/>
              </a:ext>
            </a:extLst>
          </p:cNvPr>
          <p:cNvSpPr/>
          <p:nvPr/>
        </p:nvSpPr>
        <p:spPr>
          <a:xfrm rot="10800000">
            <a:off x="5601213" y="4257761"/>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TextBox 89">
            <a:extLst>
              <a:ext uri="{FF2B5EF4-FFF2-40B4-BE49-F238E27FC236}">
                <a16:creationId xmlns:a16="http://schemas.microsoft.com/office/drawing/2014/main" id="{50F2BC4F-A7E9-818D-F6B6-C7601D9D7618}"/>
              </a:ext>
            </a:extLst>
          </p:cNvPr>
          <p:cNvSpPr txBox="1"/>
          <p:nvPr/>
        </p:nvSpPr>
        <p:spPr>
          <a:xfrm>
            <a:off x="5733446" y="4257760"/>
            <a:ext cx="1212102" cy="276999"/>
          </a:xfrm>
          <a:prstGeom prst="rect">
            <a:avLst/>
          </a:prstGeom>
          <a:noFill/>
        </p:spPr>
        <p:txBody>
          <a:bodyPr wrap="square" rtlCol="0">
            <a:spAutoFit/>
          </a:bodyPr>
          <a:lstStyle/>
          <a:p>
            <a:r>
              <a:rPr lang="en-US" altLang="ko-KR" sz="1200" dirty="0"/>
              <a:t>Exploitability</a:t>
            </a:r>
            <a:endParaRPr lang="ko-KR" altLang="en-US" sz="1200" dirty="0"/>
          </a:p>
        </p:txBody>
      </p:sp>
      <p:sp>
        <p:nvSpPr>
          <p:cNvPr id="91" name="화살표: 오각형 90">
            <a:extLst>
              <a:ext uri="{FF2B5EF4-FFF2-40B4-BE49-F238E27FC236}">
                <a16:creationId xmlns:a16="http://schemas.microsoft.com/office/drawing/2014/main" id="{F1BFB53E-17C1-0F0A-6385-96E7A60339F5}"/>
              </a:ext>
            </a:extLst>
          </p:cNvPr>
          <p:cNvSpPr/>
          <p:nvPr/>
        </p:nvSpPr>
        <p:spPr>
          <a:xfrm rot="10800000">
            <a:off x="2597284" y="4533690"/>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TextBox 91">
            <a:extLst>
              <a:ext uri="{FF2B5EF4-FFF2-40B4-BE49-F238E27FC236}">
                <a16:creationId xmlns:a16="http://schemas.microsoft.com/office/drawing/2014/main" id="{100E349A-3C75-1DDA-7B52-C5AE6CCA45F1}"/>
              </a:ext>
            </a:extLst>
          </p:cNvPr>
          <p:cNvSpPr txBox="1"/>
          <p:nvPr/>
        </p:nvSpPr>
        <p:spPr>
          <a:xfrm>
            <a:off x="2729516" y="4533689"/>
            <a:ext cx="1340275" cy="276999"/>
          </a:xfrm>
          <a:prstGeom prst="rect">
            <a:avLst/>
          </a:prstGeom>
          <a:noFill/>
        </p:spPr>
        <p:txBody>
          <a:bodyPr wrap="square" rtlCol="0">
            <a:spAutoFit/>
          </a:bodyPr>
          <a:lstStyle/>
          <a:p>
            <a:r>
              <a:rPr lang="en-US" altLang="ko-KR" sz="1200" dirty="0"/>
              <a:t>Advisories</a:t>
            </a:r>
            <a:endParaRPr lang="ko-KR" altLang="en-US" sz="1200" dirty="0"/>
          </a:p>
        </p:txBody>
      </p:sp>
      <p:sp>
        <p:nvSpPr>
          <p:cNvPr id="93" name="화살표: 오각형 92">
            <a:extLst>
              <a:ext uri="{FF2B5EF4-FFF2-40B4-BE49-F238E27FC236}">
                <a16:creationId xmlns:a16="http://schemas.microsoft.com/office/drawing/2014/main" id="{E54A9508-4A4A-E65A-5C1F-F29FC0D9C820}"/>
              </a:ext>
            </a:extLst>
          </p:cNvPr>
          <p:cNvSpPr/>
          <p:nvPr/>
        </p:nvSpPr>
        <p:spPr>
          <a:xfrm rot="10800000">
            <a:off x="4165365" y="451934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TextBox 93">
            <a:extLst>
              <a:ext uri="{FF2B5EF4-FFF2-40B4-BE49-F238E27FC236}">
                <a16:creationId xmlns:a16="http://schemas.microsoft.com/office/drawing/2014/main" id="{12256944-B6E5-F8E1-F756-859FC5A2A185}"/>
              </a:ext>
            </a:extLst>
          </p:cNvPr>
          <p:cNvSpPr txBox="1"/>
          <p:nvPr/>
        </p:nvSpPr>
        <p:spPr>
          <a:xfrm>
            <a:off x="4297597" y="4519341"/>
            <a:ext cx="1091045" cy="276999"/>
          </a:xfrm>
          <a:prstGeom prst="rect">
            <a:avLst/>
          </a:prstGeom>
          <a:noFill/>
        </p:spPr>
        <p:txBody>
          <a:bodyPr wrap="square" rtlCol="0">
            <a:spAutoFit/>
          </a:bodyPr>
          <a:lstStyle/>
          <a:p>
            <a:r>
              <a:rPr lang="en-US" altLang="ko-KR" sz="1200" dirty="0"/>
              <a:t>Risk Ratings</a:t>
            </a:r>
            <a:endParaRPr lang="ko-KR" altLang="en-US" sz="1200" dirty="0"/>
          </a:p>
        </p:txBody>
      </p:sp>
      <p:sp>
        <p:nvSpPr>
          <p:cNvPr id="95" name="화살표: 오각형 94">
            <a:extLst>
              <a:ext uri="{FF2B5EF4-FFF2-40B4-BE49-F238E27FC236}">
                <a16:creationId xmlns:a16="http://schemas.microsoft.com/office/drawing/2014/main" id="{94E136F9-82DB-6E9D-2442-0DA2E6515F3F}"/>
              </a:ext>
            </a:extLst>
          </p:cNvPr>
          <p:cNvSpPr/>
          <p:nvPr/>
        </p:nvSpPr>
        <p:spPr>
          <a:xfrm rot="10800000">
            <a:off x="5601213" y="450499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TextBox 95">
            <a:extLst>
              <a:ext uri="{FF2B5EF4-FFF2-40B4-BE49-F238E27FC236}">
                <a16:creationId xmlns:a16="http://schemas.microsoft.com/office/drawing/2014/main" id="{160B4490-2308-3EB9-3A8C-5B2678EEEECB}"/>
              </a:ext>
            </a:extLst>
          </p:cNvPr>
          <p:cNvSpPr txBox="1"/>
          <p:nvPr/>
        </p:nvSpPr>
        <p:spPr>
          <a:xfrm>
            <a:off x="5733446" y="4504994"/>
            <a:ext cx="999532" cy="276999"/>
          </a:xfrm>
          <a:prstGeom prst="rect">
            <a:avLst/>
          </a:prstGeom>
          <a:noFill/>
        </p:spPr>
        <p:txBody>
          <a:bodyPr wrap="square" rtlCol="0">
            <a:spAutoFit/>
          </a:bodyPr>
          <a:lstStyle/>
          <a:p>
            <a:r>
              <a:rPr lang="en-US" altLang="ko-KR" sz="1200" dirty="0" err="1"/>
              <a:t>Evicence</a:t>
            </a:r>
            <a:endParaRPr lang="ko-KR" altLang="en-US" sz="1200" dirty="0"/>
          </a:p>
        </p:txBody>
      </p:sp>
      <p:sp>
        <p:nvSpPr>
          <p:cNvPr id="97" name="화살표: 오각형 96">
            <a:extLst>
              <a:ext uri="{FF2B5EF4-FFF2-40B4-BE49-F238E27FC236}">
                <a16:creationId xmlns:a16="http://schemas.microsoft.com/office/drawing/2014/main" id="{736852D2-5CDB-D1AE-B5AB-D5D4EB03E8DC}"/>
              </a:ext>
            </a:extLst>
          </p:cNvPr>
          <p:cNvSpPr/>
          <p:nvPr/>
        </p:nvSpPr>
        <p:spPr>
          <a:xfrm rot="10800000">
            <a:off x="7109334" y="4283588"/>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TextBox 97">
            <a:extLst>
              <a:ext uri="{FF2B5EF4-FFF2-40B4-BE49-F238E27FC236}">
                <a16:creationId xmlns:a16="http://schemas.microsoft.com/office/drawing/2014/main" id="{B067BD1E-4FAD-B8B1-F2D4-4634A7A6D889}"/>
              </a:ext>
            </a:extLst>
          </p:cNvPr>
          <p:cNvSpPr txBox="1"/>
          <p:nvPr/>
        </p:nvSpPr>
        <p:spPr>
          <a:xfrm>
            <a:off x="7241566" y="4283587"/>
            <a:ext cx="1448055" cy="276999"/>
          </a:xfrm>
          <a:prstGeom prst="rect">
            <a:avLst/>
          </a:prstGeom>
          <a:noFill/>
        </p:spPr>
        <p:txBody>
          <a:bodyPr wrap="square" rtlCol="0">
            <a:spAutoFit/>
          </a:bodyPr>
          <a:lstStyle/>
          <a:p>
            <a:r>
              <a:rPr lang="en-US" altLang="ko-KR" sz="1200" dirty="0"/>
              <a:t>Targets Affected</a:t>
            </a:r>
            <a:endParaRPr lang="ko-KR" altLang="en-US" sz="1200" dirty="0"/>
          </a:p>
        </p:txBody>
      </p:sp>
      <p:sp>
        <p:nvSpPr>
          <p:cNvPr id="99" name="화살표: 오각형 98">
            <a:extLst>
              <a:ext uri="{FF2B5EF4-FFF2-40B4-BE49-F238E27FC236}">
                <a16:creationId xmlns:a16="http://schemas.microsoft.com/office/drawing/2014/main" id="{69818382-88B9-8C36-163E-59D78EA8B497}"/>
              </a:ext>
            </a:extLst>
          </p:cNvPr>
          <p:cNvSpPr/>
          <p:nvPr/>
        </p:nvSpPr>
        <p:spPr>
          <a:xfrm rot="10800000">
            <a:off x="7068622" y="453368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a:extLst>
              <a:ext uri="{FF2B5EF4-FFF2-40B4-BE49-F238E27FC236}">
                <a16:creationId xmlns:a16="http://schemas.microsoft.com/office/drawing/2014/main" id="{957E3DC8-1B36-9AC9-4599-FC6074E14FF5}"/>
              </a:ext>
            </a:extLst>
          </p:cNvPr>
          <p:cNvSpPr txBox="1"/>
          <p:nvPr/>
        </p:nvSpPr>
        <p:spPr>
          <a:xfrm>
            <a:off x="7200854" y="4533681"/>
            <a:ext cx="1448055" cy="276999"/>
          </a:xfrm>
          <a:prstGeom prst="rect">
            <a:avLst/>
          </a:prstGeom>
          <a:noFill/>
        </p:spPr>
        <p:txBody>
          <a:bodyPr wrap="square" rtlCol="0">
            <a:spAutoFit/>
          </a:bodyPr>
          <a:lstStyle/>
          <a:p>
            <a:r>
              <a:rPr lang="en-US" altLang="ko-KR" sz="1200" dirty="0"/>
              <a:t>Version Ranges</a:t>
            </a:r>
            <a:endParaRPr lang="ko-KR" altLang="en-US" sz="1200" dirty="0"/>
          </a:p>
        </p:txBody>
      </p:sp>
      <p:sp>
        <p:nvSpPr>
          <p:cNvPr id="101" name="화살표: 오각형 100">
            <a:extLst>
              <a:ext uri="{FF2B5EF4-FFF2-40B4-BE49-F238E27FC236}">
                <a16:creationId xmlns:a16="http://schemas.microsoft.com/office/drawing/2014/main" id="{78C7E412-D31E-0CF4-13B7-2B79908A78B6}"/>
              </a:ext>
            </a:extLst>
          </p:cNvPr>
          <p:cNvSpPr/>
          <p:nvPr/>
        </p:nvSpPr>
        <p:spPr>
          <a:xfrm rot="10800000">
            <a:off x="2597283" y="4896213"/>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TextBox 101">
            <a:extLst>
              <a:ext uri="{FF2B5EF4-FFF2-40B4-BE49-F238E27FC236}">
                <a16:creationId xmlns:a16="http://schemas.microsoft.com/office/drawing/2014/main" id="{07F2E56B-4C56-FC96-7BE0-76A44D285737}"/>
              </a:ext>
            </a:extLst>
          </p:cNvPr>
          <p:cNvSpPr txBox="1"/>
          <p:nvPr/>
        </p:nvSpPr>
        <p:spPr>
          <a:xfrm>
            <a:off x="2830121" y="4860645"/>
            <a:ext cx="908211" cy="276999"/>
          </a:xfrm>
          <a:prstGeom prst="rect">
            <a:avLst/>
          </a:prstGeom>
          <a:noFill/>
        </p:spPr>
        <p:txBody>
          <a:bodyPr wrap="square" rtlCol="0">
            <a:spAutoFit/>
          </a:bodyPr>
          <a:lstStyle/>
          <a:p>
            <a:r>
              <a:rPr lang="en-US" altLang="ko-KR" sz="1200" dirty="0"/>
              <a:t>Declared</a:t>
            </a:r>
            <a:endParaRPr lang="ko-KR" altLang="en-US" sz="1200" dirty="0"/>
          </a:p>
        </p:txBody>
      </p:sp>
      <p:sp>
        <p:nvSpPr>
          <p:cNvPr id="103" name="화살표: 오각형 102">
            <a:extLst>
              <a:ext uri="{FF2B5EF4-FFF2-40B4-BE49-F238E27FC236}">
                <a16:creationId xmlns:a16="http://schemas.microsoft.com/office/drawing/2014/main" id="{78D0EA2A-CA5F-ED33-D9D4-C49727FE35D5}"/>
              </a:ext>
            </a:extLst>
          </p:cNvPr>
          <p:cNvSpPr/>
          <p:nvPr/>
        </p:nvSpPr>
        <p:spPr>
          <a:xfrm rot="10800000">
            <a:off x="4165364" y="488186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TextBox 103">
            <a:extLst>
              <a:ext uri="{FF2B5EF4-FFF2-40B4-BE49-F238E27FC236}">
                <a16:creationId xmlns:a16="http://schemas.microsoft.com/office/drawing/2014/main" id="{0E57369F-480C-E81A-17FD-F0CB3488D456}"/>
              </a:ext>
            </a:extLst>
          </p:cNvPr>
          <p:cNvSpPr txBox="1"/>
          <p:nvPr/>
        </p:nvSpPr>
        <p:spPr>
          <a:xfrm>
            <a:off x="4297596" y="4881864"/>
            <a:ext cx="880745" cy="276999"/>
          </a:xfrm>
          <a:prstGeom prst="rect">
            <a:avLst/>
          </a:prstGeom>
          <a:noFill/>
        </p:spPr>
        <p:txBody>
          <a:bodyPr wrap="square" rtlCol="0">
            <a:spAutoFit/>
          </a:bodyPr>
          <a:lstStyle/>
          <a:p>
            <a:r>
              <a:rPr lang="en-US" altLang="ko-KR" sz="1200" dirty="0"/>
              <a:t>Formulas</a:t>
            </a:r>
            <a:endParaRPr lang="ko-KR" altLang="en-US" sz="1200" dirty="0"/>
          </a:p>
        </p:txBody>
      </p:sp>
      <p:sp>
        <p:nvSpPr>
          <p:cNvPr id="105" name="화살표: 오각형 104">
            <a:extLst>
              <a:ext uri="{FF2B5EF4-FFF2-40B4-BE49-F238E27FC236}">
                <a16:creationId xmlns:a16="http://schemas.microsoft.com/office/drawing/2014/main" id="{8CD448F7-FD90-1FD4-52A0-4BB66DCFC4BF}"/>
              </a:ext>
            </a:extLst>
          </p:cNvPr>
          <p:cNvSpPr/>
          <p:nvPr/>
        </p:nvSpPr>
        <p:spPr>
          <a:xfrm rot="10800000">
            <a:off x="5601212" y="4867518"/>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TextBox 105">
            <a:extLst>
              <a:ext uri="{FF2B5EF4-FFF2-40B4-BE49-F238E27FC236}">
                <a16:creationId xmlns:a16="http://schemas.microsoft.com/office/drawing/2014/main" id="{A3B756CC-63D9-CC47-DFD0-D6389BE72B39}"/>
              </a:ext>
            </a:extLst>
          </p:cNvPr>
          <p:cNvSpPr txBox="1"/>
          <p:nvPr/>
        </p:nvSpPr>
        <p:spPr>
          <a:xfrm>
            <a:off x="5733445" y="4867517"/>
            <a:ext cx="1212102" cy="276999"/>
          </a:xfrm>
          <a:prstGeom prst="rect">
            <a:avLst/>
          </a:prstGeom>
          <a:noFill/>
        </p:spPr>
        <p:txBody>
          <a:bodyPr wrap="square" rtlCol="0">
            <a:spAutoFit/>
          </a:bodyPr>
          <a:lstStyle/>
          <a:p>
            <a:r>
              <a:rPr lang="en-US" altLang="ko-KR" sz="1200" dirty="0"/>
              <a:t>Tasks</a:t>
            </a:r>
            <a:endParaRPr lang="ko-KR" altLang="en-US" sz="1200" dirty="0"/>
          </a:p>
        </p:txBody>
      </p:sp>
      <p:sp>
        <p:nvSpPr>
          <p:cNvPr id="107" name="화살표: 오각형 106">
            <a:extLst>
              <a:ext uri="{FF2B5EF4-FFF2-40B4-BE49-F238E27FC236}">
                <a16:creationId xmlns:a16="http://schemas.microsoft.com/office/drawing/2014/main" id="{89081C42-7A7A-DB94-9E9A-0070E7D4BE24}"/>
              </a:ext>
            </a:extLst>
          </p:cNvPr>
          <p:cNvSpPr/>
          <p:nvPr/>
        </p:nvSpPr>
        <p:spPr>
          <a:xfrm rot="10800000">
            <a:off x="2597283" y="5143447"/>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extBox 107">
            <a:extLst>
              <a:ext uri="{FF2B5EF4-FFF2-40B4-BE49-F238E27FC236}">
                <a16:creationId xmlns:a16="http://schemas.microsoft.com/office/drawing/2014/main" id="{0BCBCA53-C13A-8BAB-86FF-BF91653B1D0A}"/>
              </a:ext>
            </a:extLst>
          </p:cNvPr>
          <p:cNvSpPr txBox="1"/>
          <p:nvPr/>
        </p:nvSpPr>
        <p:spPr>
          <a:xfrm>
            <a:off x="2729515" y="5143446"/>
            <a:ext cx="1340275" cy="276999"/>
          </a:xfrm>
          <a:prstGeom prst="rect">
            <a:avLst/>
          </a:prstGeom>
          <a:noFill/>
        </p:spPr>
        <p:txBody>
          <a:bodyPr wrap="square" rtlCol="0">
            <a:spAutoFit/>
          </a:bodyPr>
          <a:lstStyle/>
          <a:p>
            <a:r>
              <a:rPr lang="en-US" altLang="ko-KR" sz="1200" dirty="0"/>
              <a:t>Observed</a:t>
            </a:r>
            <a:endParaRPr lang="ko-KR" altLang="en-US" sz="1200" dirty="0"/>
          </a:p>
        </p:txBody>
      </p:sp>
      <p:sp>
        <p:nvSpPr>
          <p:cNvPr id="109" name="화살표: 오각형 108">
            <a:extLst>
              <a:ext uri="{FF2B5EF4-FFF2-40B4-BE49-F238E27FC236}">
                <a16:creationId xmlns:a16="http://schemas.microsoft.com/office/drawing/2014/main" id="{CD1C9337-555B-CF6A-04C3-BAA70167358C}"/>
              </a:ext>
            </a:extLst>
          </p:cNvPr>
          <p:cNvSpPr/>
          <p:nvPr/>
        </p:nvSpPr>
        <p:spPr>
          <a:xfrm rot="10800000">
            <a:off x="4165364" y="512909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extBox 109">
            <a:extLst>
              <a:ext uri="{FF2B5EF4-FFF2-40B4-BE49-F238E27FC236}">
                <a16:creationId xmlns:a16="http://schemas.microsoft.com/office/drawing/2014/main" id="{6BB34A12-779A-26E3-DC47-25942B2FDE29}"/>
              </a:ext>
            </a:extLst>
          </p:cNvPr>
          <p:cNvSpPr txBox="1"/>
          <p:nvPr/>
        </p:nvSpPr>
        <p:spPr>
          <a:xfrm>
            <a:off x="4297596" y="5129098"/>
            <a:ext cx="1091045" cy="276999"/>
          </a:xfrm>
          <a:prstGeom prst="rect">
            <a:avLst/>
          </a:prstGeom>
          <a:noFill/>
        </p:spPr>
        <p:txBody>
          <a:bodyPr wrap="square" rtlCol="0">
            <a:spAutoFit/>
          </a:bodyPr>
          <a:lstStyle/>
          <a:p>
            <a:r>
              <a:rPr lang="en-US" altLang="ko-KR" sz="1200" dirty="0"/>
              <a:t>Workflows</a:t>
            </a:r>
            <a:endParaRPr lang="ko-KR" altLang="en-US" sz="1200" dirty="0"/>
          </a:p>
        </p:txBody>
      </p:sp>
      <p:sp>
        <p:nvSpPr>
          <p:cNvPr id="111" name="화살표: 오각형 110">
            <a:extLst>
              <a:ext uri="{FF2B5EF4-FFF2-40B4-BE49-F238E27FC236}">
                <a16:creationId xmlns:a16="http://schemas.microsoft.com/office/drawing/2014/main" id="{4D97F169-C137-B565-5572-2185F7993906}"/>
              </a:ext>
            </a:extLst>
          </p:cNvPr>
          <p:cNvSpPr/>
          <p:nvPr/>
        </p:nvSpPr>
        <p:spPr>
          <a:xfrm rot="10800000">
            <a:off x="5601212" y="5114752"/>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TextBox 111">
            <a:extLst>
              <a:ext uri="{FF2B5EF4-FFF2-40B4-BE49-F238E27FC236}">
                <a16:creationId xmlns:a16="http://schemas.microsoft.com/office/drawing/2014/main" id="{40753ADC-48CE-C7DD-6AC4-3ECF3328A6A5}"/>
              </a:ext>
            </a:extLst>
          </p:cNvPr>
          <p:cNvSpPr txBox="1"/>
          <p:nvPr/>
        </p:nvSpPr>
        <p:spPr>
          <a:xfrm>
            <a:off x="5733445" y="5114751"/>
            <a:ext cx="999532" cy="276999"/>
          </a:xfrm>
          <a:prstGeom prst="rect">
            <a:avLst/>
          </a:prstGeom>
          <a:noFill/>
        </p:spPr>
        <p:txBody>
          <a:bodyPr wrap="square" rtlCol="0">
            <a:spAutoFit/>
          </a:bodyPr>
          <a:lstStyle/>
          <a:p>
            <a:r>
              <a:rPr lang="en-US" altLang="ko-KR" sz="1200" dirty="0"/>
              <a:t>Steps</a:t>
            </a:r>
            <a:endParaRPr lang="ko-KR" altLang="en-US" sz="1200" dirty="0"/>
          </a:p>
        </p:txBody>
      </p:sp>
      <p:sp>
        <p:nvSpPr>
          <p:cNvPr id="113" name="화살표: 오각형 112">
            <a:extLst>
              <a:ext uri="{FF2B5EF4-FFF2-40B4-BE49-F238E27FC236}">
                <a16:creationId xmlns:a16="http://schemas.microsoft.com/office/drawing/2014/main" id="{53A5C4FC-730B-BD7C-7CA1-FB216555A4E5}"/>
              </a:ext>
            </a:extLst>
          </p:cNvPr>
          <p:cNvSpPr/>
          <p:nvPr/>
        </p:nvSpPr>
        <p:spPr>
          <a:xfrm rot="10800000">
            <a:off x="7109333" y="489334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TextBox 113">
            <a:extLst>
              <a:ext uri="{FF2B5EF4-FFF2-40B4-BE49-F238E27FC236}">
                <a16:creationId xmlns:a16="http://schemas.microsoft.com/office/drawing/2014/main" id="{39F8049D-D7AE-AFDD-F2D4-8106F79AE1DC}"/>
              </a:ext>
            </a:extLst>
          </p:cNvPr>
          <p:cNvSpPr txBox="1"/>
          <p:nvPr/>
        </p:nvSpPr>
        <p:spPr>
          <a:xfrm>
            <a:off x="7241565" y="4893344"/>
            <a:ext cx="1448055" cy="276999"/>
          </a:xfrm>
          <a:prstGeom prst="rect">
            <a:avLst/>
          </a:prstGeom>
          <a:noFill/>
        </p:spPr>
        <p:txBody>
          <a:bodyPr wrap="square" rtlCol="0">
            <a:spAutoFit/>
          </a:bodyPr>
          <a:lstStyle/>
          <a:p>
            <a:r>
              <a:rPr lang="en-US" altLang="ko-KR" sz="1200" dirty="0"/>
              <a:t>Components</a:t>
            </a:r>
            <a:endParaRPr lang="ko-KR" altLang="en-US" sz="1200" dirty="0"/>
          </a:p>
        </p:txBody>
      </p:sp>
      <p:sp>
        <p:nvSpPr>
          <p:cNvPr id="115" name="화살표: 오각형 114">
            <a:extLst>
              <a:ext uri="{FF2B5EF4-FFF2-40B4-BE49-F238E27FC236}">
                <a16:creationId xmlns:a16="http://schemas.microsoft.com/office/drawing/2014/main" id="{F8DE122A-5FEE-1CBA-17D6-99DACEDE997D}"/>
              </a:ext>
            </a:extLst>
          </p:cNvPr>
          <p:cNvSpPr/>
          <p:nvPr/>
        </p:nvSpPr>
        <p:spPr>
          <a:xfrm rot="10800000">
            <a:off x="7068621" y="514343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TextBox 115">
            <a:extLst>
              <a:ext uri="{FF2B5EF4-FFF2-40B4-BE49-F238E27FC236}">
                <a16:creationId xmlns:a16="http://schemas.microsoft.com/office/drawing/2014/main" id="{5851C567-67B6-C489-4A44-142DF64D0C5E}"/>
              </a:ext>
            </a:extLst>
          </p:cNvPr>
          <p:cNvSpPr txBox="1"/>
          <p:nvPr/>
        </p:nvSpPr>
        <p:spPr>
          <a:xfrm>
            <a:off x="7200853" y="5143438"/>
            <a:ext cx="1448055" cy="276999"/>
          </a:xfrm>
          <a:prstGeom prst="rect">
            <a:avLst/>
          </a:prstGeom>
          <a:noFill/>
        </p:spPr>
        <p:txBody>
          <a:bodyPr wrap="square" rtlCol="0">
            <a:spAutoFit/>
          </a:bodyPr>
          <a:lstStyle/>
          <a:p>
            <a:r>
              <a:rPr lang="en-US" altLang="ko-KR" sz="1200" dirty="0"/>
              <a:t>Services</a:t>
            </a:r>
            <a:endParaRPr lang="ko-KR" altLang="en-US" sz="1200" dirty="0"/>
          </a:p>
        </p:txBody>
      </p:sp>
      <p:sp>
        <p:nvSpPr>
          <p:cNvPr id="117" name="화살표: 오각형 116">
            <a:extLst>
              <a:ext uri="{FF2B5EF4-FFF2-40B4-BE49-F238E27FC236}">
                <a16:creationId xmlns:a16="http://schemas.microsoft.com/office/drawing/2014/main" id="{09BD39E8-A37B-52D7-B793-52D62404B84B}"/>
              </a:ext>
            </a:extLst>
          </p:cNvPr>
          <p:cNvSpPr/>
          <p:nvPr/>
        </p:nvSpPr>
        <p:spPr>
          <a:xfrm rot="10800000">
            <a:off x="2566709" y="543860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TextBox 117">
            <a:extLst>
              <a:ext uri="{FF2B5EF4-FFF2-40B4-BE49-F238E27FC236}">
                <a16:creationId xmlns:a16="http://schemas.microsoft.com/office/drawing/2014/main" id="{DE2CC106-816B-3DEB-686B-BDAA589E0CB6}"/>
              </a:ext>
            </a:extLst>
          </p:cNvPr>
          <p:cNvSpPr txBox="1"/>
          <p:nvPr/>
        </p:nvSpPr>
        <p:spPr>
          <a:xfrm>
            <a:off x="2799547" y="5403037"/>
            <a:ext cx="1122671" cy="276999"/>
          </a:xfrm>
          <a:prstGeom prst="rect">
            <a:avLst/>
          </a:prstGeom>
          <a:noFill/>
        </p:spPr>
        <p:txBody>
          <a:bodyPr wrap="square" rtlCol="0">
            <a:spAutoFit/>
          </a:bodyPr>
          <a:lstStyle/>
          <a:p>
            <a:r>
              <a:rPr lang="en-US" altLang="ko-KR" sz="1200" dirty="0"/>
              <a:t>Per Person</a:t>
            </a:r>
            <a:endParaRPr lang="ko-KR" altLang="en-US" sz="1200" dirty="0"/>
          </a:p>
        </p:txBody>
      </p:sp>
      <p:sp>
        <p:nvSpPr>
          <p:cNvPr id="119" name="화살표: 오각형 118">
            <a:extLst>
              <a:ext uri="{FF2B5EF4-FFF2-40B4-BE49-F238E27FC236}">
                <a16:creationId xmlns:a16="http://schemas.microsoft.com/office/drawing/2014/main" id="{FF3D5F57-5290-C76F-2316-7DF7FCCB4B83}"/>
              </a:ext>
            </a:extLst>
          </p:cNvPr>
          <p:cNvSpPr/>
          <p:nvPr/>
        </p:nvSpPr>
        <p:spPr>
          <a:xfrm rot="10800000">
            <a:off x="4134790" y="5424257"/>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A39A2F8-5AA7-A790-BAAC-E672645764DD}"/>
              </a:ext>
            </a:extLst>
          </p:cNvPr>
          <p:cNvSpPr txBox="1"/>
          <p:nvPr/>
        </p:nvSpPr>
        <p:spPr>
          <a:xfrm>
            <a:off x="4267022" y="5424256"/>
            <a:ext cx="1379178" cy="276999"/>
          </a:xfrm>
          <a:prstGeom prst="rect">
            <a:avLst/>
          </a:prstGeom>
          <a:noFill/>
        </p:spPr>
        <p:txBody>
          <a:bodyPr wrap="square" rtlCol="0">
            <a:spAutoFit/>
          </a:bodyPr>
          <a:lstStyle/>
          <a:p>
            <a:r>
              <a:rPr lang="en-US" altLang="ko-KR" sz="1200" dirty="0"/>
              <a:t>Per Organization</a:t>
            </a:r>
            <a:endParaRPr lang="ko-KR" altLang="en-US" sz="1200" dirty="0"/>
          </a:p>
        </p:txBody>
      </p:sp>
      <p:sp>
        <p:nvSpPr>
          <p:cNvPr id="121" name="화살표: 오각형 120">
            <a:extLst>
              <a:ext uri="{FF2B5EF4-FFF2-40B4-BE49-F238E27FC236}">
                <a16:creationId xmlns:a16="http://schemas.microsoft.com/office/drawing/2014/main" id="{ACA0632A-EF98-2924-8FF1-728D0B6EF8B7}"/>
              </a:ext>
            </a:extLst>
          </p:cNvPr>
          <p:cNvSpPr/>
          <p:nvPr/>
        </p:nvSpPr>
        <p:spPr>
          <a:xfrm rot="10800000">
            <a:off x="5570638" y="5409910"/>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TextBox 121">
            <a:extLst>
              <a:ext uri="{FF2B5EF4-FFF2-40B4-BE49-F238E27FC236}">
                <a16:creationId xmlns:a16="http://schemas.microsoft.com/office/drawing/2014/main" id="{E5AA69F2-BA75-782A-2F34-A1DCD07822DA}"/>
              </a:ext>
            </a:extLst>
          </p:cNvPr>
          <p:cNvSpPr txBox="1"/>
          <p:nvPr/>
        </p:nvSpPr>
        <p:spPr>
          <a:xfrm>
            <a:off x="5702871" y="5409909"/>
            <a:ext cx="1212102" cy="276999"/>
          </a:xfrm>
          <a:prstGeom prst="rect">
            <a:avLst/>
          </a:prstGeom>
          <a:noFill/>
        </p:spPr>
        <p:txBody>
          <a:bodyPr wrap="square" rtlCol="0">
            <a:spAutoFit/>
          </a:bodyPr>
          <a:lstStyle/>
          <a:p>
            <a:r>
              <a:rPr lang="en-US" altLang="ko-KR" sz="1200" dirty="0"/>
              <a:t>Per Tool</a:t>
            </a:r>
            <a:endParaRPr lang="ko-KR" altLang="en-US" sz="1200" dirty="0"/>
          </a:p>
        </p:txBody>
      </p:sp>
      <p:sp>
        <p:nvSpPr>
          <p:cNvPr id="123" name="화살표: 오각형 122">
            <a:extLst>
              <a:ext uri="{FF2B5EF4-FFF2-40B4-BE49-F238E27FC236}">
                <a16:creationId xmlns:a16="http://schemas.microsoft.com/office/drawing/2014/main" id="{2B66F8A4-2BD8-0778-BF28-04D6603368A5}"/>
              </a:ext>
            </a:extLst>
          </p:cNvPr>
          <p:cNvSpPr/>
          <p:nvPr/>
        </p:nvSpPr>
        <p:spPr>
          <a:xfrm rot="10800000">
            <a:off x="2566709" y="568583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TextBox 123">
            <a:extLst>
              <a:ext uri="{FF2B5EF4-FFF2-40B4-BE49-F238E27FC236}">
                <a16:creationId xmlns:a16="http://schemas.microsoft.com/office/drawing/2014/main" id="{2E296F75-6BA0-1E5B-1AD5-4587A219AB43}"/>
              </a:ext>
            </a:extLst>
          </p:cNvPr>
          <p:cNvSpPr txBox="1"/>
          <p:nvPr/>
        </p:nvSpPr>
        <p:spPr>
          <a:xfrm>
            <a:off x="2698941" y="5685838"/>
            <a:ext cx="1340275" cy="276999"/>
          </a:xfrm>
          <a:prstGeom prst="rect">
            <a:avLst/>
          </a:prstGeom>
          <a:noFill/>
        </p:spPr>
        <p:txBody>
          <a:bodyPr wrap="square" rtlCol="0">
            <a:spAutoFit/>
          </a:bodyPr>
          <a:lstStyle/>
          <a:p>
            <a:r>
              <a:rPr lang="en-US" altLang="ko-KR" sz="1200" dirty="0"/>
              <a:t>Details</a:t>
            </a:r>
            <a:endParaRPr lang="ko-KR" altLang="en-US" sz="1200" dirty="0"/>
          </a:p>
        </p:txBody>
      </p:sp>
      <p:sp>
        <p:nvSpPr>
          <p:cNvPr id="125" name="화살표: 오각형 124">
            <a:extLst>
              <a:ext uri="{FF2B5EF4-FFF2-40B4-BE49-F238E27FC236}">
                <a16:creationId xmlns:a16="http://schemas.microsoft.com/office/drawing/2014/main" id="{4B410B5B-A0EC-F825-E616-CFC25D6B6790}"/>
              </a:ext>
            </a:extLst>
          </p:cNvPr>
          <p:cNvSpPr/>
          <p:nvPr/>
        </p:nvSpPr>
        <p:spPr>
          <a:xfrm rot="10800000">
            <a:off x="4134790" y="5671491"/>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TextBox 125">
            <a:extLst>
              <a:ext uri="{FF2B5EF4-FFF2-40B4-BE49-F238E27FC236}">
                <a16:creationId xmlns:a16="http://schemas.microsoft.com/office/drawing/2014/main" id="{D4D68A77-1CFC-3316-EC28-E0CA0564B618}"/>
              </a:ext>
            </a:extLst>
          </p:cNvPr>
          <p:cNvSpPr txBox="1"/>
          <p:nvPr/>
        </p:nvSpPr>
        <p:spPr>
          <a:xfrm>
            <a:off x="4267022" y="5671490"/>
            <a:ext cx="1091045" cy="276999"/>
          </a:xfrm>
          <a:prstGeom prst="rect">
            <a:avLst/>
          </a:prstGeom>
          <a:noFill/>
        </p:spPr>
        <p:txBody>
          <a:bodyPr wrap="square" rtlCol="0">
            <a:spAutoFit/>
          </a:bodyPr>
          <a:lstStyle/>
          <a:p>
            <a:r>
              <a:rPr lang="en-US" altLang="ko-KR" sz="1200" dirty="0" err="1"/>
              <a:t>Timestap</a:t>
            </a:r>
            <a:endParaRPr lang="ko-KR" altLang="en-US" sz="1200" dirty="0"/>
          </a:p>
        </p:txBody>
      </p:sp>
      <p:sp>
        <p:nvSpPr>
          <p:cNvPr id="127" name="화살표: 오각형 126">
            <a:extLst>
              <a:ext uri="{FF2B5EF4-FFF2-40B4-BE49-F238E27FC236}">
                <a16:creationId xmlns:a16="http://schemas.microsoft.com/office/drawing/2014/main" id="{61E9CCB1-7B81-3C95-0C6D-8414B7026EAB}"/>
              </a:ext>
            </a:extLst>
          </p:cNvPr>
          <p:cNvSpPr/>
          <p:nvPr/>
        </p:nvSpPr>
        <p:spPr>
          <a:xfrm rot="10800000">
            <a:off x="5570638" y="5657144"/>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TextBox 127">
            <a:extLst>
              <a:ext uri="{FF2B5EF4-FFF2-40B4-BE49-F238E27FC236}">
                <a16:creationId xmlns:a16="http://schemas.microsoft.com/office/drawing/2014/main" id="{E001D7FE-D1C2-B862-D983-614A8F092AAB}"/>
              </a:ext>
            </a:extLst>
          </p:cNvPr>
          <p:cNvSpPr txBox="1"/>
          <p:nvPr/>
        </p:nvSpPr>
        <p:spPr>
          <a:xfrm>
            <a:off x="5702871" y="5657143"/>
            <a:ext cx="999532" cy="276999"/>
          </a:xfrm>
          <a:prstGeom prst="rect">
            <a:avLst/>
          </a:prstGeom>
          <a:noFill/>
        </p:spPr>
        <p:txBody>
          <a:bodyPr wrap="square" rtlCol="0">
            <a:spAutoFit/>
          </a:bodyPr>
          <a:lstStyle/>
          <a:p>
            <a:r>
              <a:rPr lang="en-US" altLang="ko-KR" sz="1200" dirty="0"/>
              <a:t>Signature</a:t>
            </a:r>
            <a:endParaRPr lang="ko-KR" altLang="en-US" sz="1200" dirty="0"/>
          </a:p>
        </p:txBody>
      </p:sp>
      <p:sp>
        <p:nvSpPr>
          <p:cNvPr id="129" name="화살표: 오각형 128">
            <a:extLst>
              <a:ext uri="{FF2B5EF4-FFF2-40B4-BE49-F238E27FC236}">
                <a16:creationId xmlns:a16="http://schemas.microsoft.com/office/drawing/2014/main" id="{009C4882-50FE-9CE1-E777-BC02B5A631D4}"/>
              </a:ext>
            </a:extLst>
          </p:cNvPr>
          <p:cNvSpPr/>
          <p:nvPr/>
        </p:nvSpPr>
        <p:spPr>
          <a:xfrm rot="10800000">
            <a:off x="2566709" y="5990465"/>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TextBox 129">
            <a:extLst>
              <a:ext uri="{FF2B5EF4-FFF2-40B4-BE49-F238E27FC236}">
                <a16:creationId xmlns:a16="http://schemas.microsoft.com/office/drawing/2014/main" id="{B26A041A-C4E2-CB97-5111-1A8B3FB5B46F}"/>
              </a:ext>
            </a:extLst>
          </p:cNvPr>
          <p:cNvSpPr txBox="1"/>
          <p:nvPr/>
        </p:nvSpPr>
        <p:spPr>
          <a:xfrm>
            <a:off x="2799547" y="5954897"/>
            <a:ext cx="1122671" cy="276999"/>
          </a:xfrm>
          <a:prstGeom prst="rect">
            <a:avLst/>
          </a:prstGeom>
          <a:noFill/>
        </p:spPr>
        <p:txBody>
          <a:bodyPr wrap="square" rtlCol="0">
            <a:spAutoFit/>
          </a:bodyPr>
          <a:lstStyle/>
          <a:p>
            <a:r>
              <a:rPr lang="en-US" altLang="ko-KR" sz="1200" dirty="0"/>
              <a:t>Properties</a:t>
            </a:r>
            <a:endParaRPr lang="ko-KR" altLang="en-US" sz="1200" dirty="0"/>
          </a:p>
        </p:txBody>
      </p:sp>
      <p:sp>
        <p:nvSpPr>
          <p:cNvPr id="131" name="화살표: 오각형 130">
            <a:extLst>
              <a:ext uri="{FF2B5EF4-FFF2-40B4-BE49-F238E27FC236}">
                <a16:creationId xmlns:a16="http://schemas.microsoft.com/office/drawing/2014/main" id="{43B487CF-483B-AECD-0505-533FBCB9DD41}"/>
              </a:ext>
            </a:extLst>
          </p:cNvPr>
          <p:cNvSpPr/>
          <p:nvPr/>
        </p:nvSpPr>
        <p:spPr>
          <a:xfrm rot="10800000">
            <a:off x="4134790" y="5976117"/>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TextBox 131">
            <a:extLst>
              <a:ext uri="{FF2B5EF4-FFF2-40B4-BE49-F238E27FC236}">
                <a16:creationId xmlns:a16="http://schemas.microsoft.com/office/drawing/2014/main" id="{C9BB0F0C-34E2-1FC5-7D72-7A1A9D2147C9}"/>
              </a:ext>
            </a:extLst>
          </p:cNvPr>
          <p:cNvSpPr txBox="1"/>
          <p:nvPr/>
        </p:nvSpPr>
        <p:spPr>
          <a:xfrm>
            <a:off x="4267022" y="5976116"/>
            <a:ext cx="1379178" cy="276999"/>
          </a:xfrm>
          <a:prstGeom prst="rect">
            <a:avLst/>
          </a:prstGeom>
          <a:noFill/>
        </p:spPr>
        <p:txBody>
          <a:bodyPr wrap="square" rtlCol="0">
            <a:spAutoFit/>
          </a:bodyPr>
          <a:lstStyle/>
          <a:p>
            <a:r>
              <a:rPr lang="en-US" altLang="ko-KR" sz="1200" dirty="0"/>
              <a:t>Per Organization</a:t>
            </a:r>
            <a:endParaRPr lang="ko-KR" altLang="en-US" sz="1200" dirty="0"/>
          </a:p>
        </p:txBody>
      </p:sp>
      <p:sp>
        <p:nvSpPr>
          <p:cNvPr id="133" name="화살표: 오각형 132">
            <a:extLst>
              <a:ext uri="{FF2B5EF4-FFF2-40B4-BE49-F238E27FC236}">
                <a16:creationId xmlns:a16="http://schemas.microsoft.com/office/drawing/2014/main" id="{44139A20-FD21-936C-F8A0-5DC757F26A7A}"/>
              </a:ext>
            </a:extLst>
          </p:cNvPr>
          <p:cNvSpPr/>
          <p:nvPr/>
        </p:nvSpPr>
        <p:spPr>
          <a:xfrm rot="10800000">
            <a:off x="5570638" y="5961770"/>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TextBox 133">
            <a:extLst>
              <a:ext uri="{FF2B5EF4-FFF2-40B4-BE49-F238E27FC236}">
                <a16:creationId xmlns:a16="http://schemas.microsoft.com/office/drawing/2014/main" id="{3A3BBEA3-FFB2-B860-24F5-C58F5B95590D}"/>
              </a:ext>
            </a:extLst>
          </p:cNvPr>
          <p:cNvSpPr txBox="1"/>
          <p:nvPr/>
        </p:nvSpPr>
        <p:spPr>
          <a:xfrm>
            <a:off x="5702871" y="5961769"/>
            <a:ext cx="1212102" cy="276999"/>
          </a:xfrm>
          <a:prstGeom prst="rect">
            <a:avLst/>
          </a:prstGeom>
          <a:noFill/>
        </p:spPr>
        <p:txBody>
          <a:bodyPr wrap="square" rtlCol="0">
            <a:spAutoFit/>
          </a:bodyPr>
          <a:lstStyle/>
          <a:p>
            <a:r>
              <a:rPr lang="en-US" altLang="ko-KR" sz="1200" dirty="0"/>
              <a:t>Per Team</a:t>
            </a:r>
            <a:endParaRPr lang="ko-KR" altLang="en-US" sz="1200" dirty="0"/>
          </a:p>
        </p:txBody>
      </p:sp>
      <p:sp>
        <p:nvSpPr>
          <p:cNvPr id="135" name="화살표: 오각형 134">
            <a:extLst>
              <a:ext uri="{FF2B5EF4-FFF2-40B4-BE49-F238E27FC236}">
                <a16:creationId xmlns:a16="http://schemas.microsoft.com/office/drawing/2014/main" id="{4F39A04A-7CC7-1AD0-6117-B7772433513F}"/>
              </a:ext>
            </a:extLst>
          </p:cNvPr>
          <p:cNvSpPr/>
          <p:nvPr/>
        </p:nvSpPr>
        <p:spPr>
          <a:xfrm rot="10800000">
            <a:off x="2566709" y="6237699"/>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a:extLst>
              <a:ext uri="{FF2B5EF4-FFF2-40B4-BE49-F238E27FC236}">
                <a16:creationId xmlns:a16="http://schemas.microsoft.com/office/drawing/2014/main" id="{5BD7B1AE-3E4C-E6FD-C23F-BD7F740B0210}"/>
              </a:ext>
            </a:extLst>
          </p:cNvPr>
          <p:cNvSpPr txBox="1"/>
          <p:nvPr/>
        </p:nvSpPr>
        <p:spPr>
          <a:xfrm>
            <a:off x="2533441" y="6237698"/>
            <a:ext cx="1505775" cy="276999"/>
          </a:xfrm>
          <a:prstGeom prst="rect">
            <a:avLst/>
          </a:prstGeom>
          <a:noFill/>
        </p:spPr>
        <p:txBody>
          <a:bodyPr wrap="square" rtlCol="0">
            <a:spAutoFit/>
          </a:bodyPr>
          <a:lstStyle/>
          <a:p>
            <a:r>
              <a:rPr lang="en-US" altLang="ko-KR" sz="1200" dirty="0"/>
              <a:t>Formal Taxonomy</a:t>
            </a:r>
            <a:endParaRPr lang="ko-KR" altLang="en-US" sz="1200" dirty="0"/>
          </a:p>
        </p:txBody>
      </p:sp>
      <p:sp>
        <p:nvSpPr>
          <p:cNvPr id="137" name="화살표: 오각형 136">
            <a:extLst>
              <a:ext uri="{FF2B5EF4-FFF2-40B4-BE49-F238E27FC236}">
                <a16:creationId xmlns:a16="http://schemas.microsoft.com/office/drawing/2014/main" id="{6BAC4CEF-D557-4395-46C1-49FB2E09CCC9}"/>
              </a:ext>
            </a:extLst>
          </p:cNvPr>
          <p:cNvSpPr/>
          <p:nvPr/>
        </p:nvSpPr>
        <p:spPr>
          <a:xfrm rot="10800000">
            <a:off x="4134790" y="6223351"/>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TextBox 137">
            <a:extLst>
              <a:ext uri="{FF2B5EF4-FFF2-40B4-BE49-F238E27FC236}">
                <a16:creationId xmlns:a16="http://schemas.microsoft.com/office/drawing/2014/main" id="{B42D6189-1BDF-656A-9A3F-C2A2BCEF5FDD}"/>
              </a:ext>
            </a:extLst>
          </p:cNvPr>
          <p:cNvSpPr txBox="1"/>
          <p:nvPr/>
        </p:nvSpPr>
        <p:spPr>
          <a:xfrm>
            <a:off x="4267022" y="6223350"/>
            <a:ext cx="1091045" cy="276999"/>
          </a:xfrm>
          <a:prstGeom prst="rect">
            <a:avLst/>
          </a:prstGeom>
          <a:noFill/>
        </p:spPr>
        <p:txBody>
          <a:bodyPr wrap="square" rtlCol="0">
            <a:spAutoFit/>
          </a:bodyPr>
          <a:lstStyle/>
          <a:p>
            <a:r>
              <a:rPr lang="en-US" altLang="ko-KR" sz="1200" dirty="0"/>
              <a:t>Per Industry</a:t>
            </a:r>
            <a:endParaRPr lang="ko-KR" altLang="en-US" sz="1200" dirty="0"/>
          </a:p>
        </p:txBody>
      </p:sp>
      <p:sp>
        <p:nvSpPr>
          <p:cNvPr id="139" name="화살표: 오각형 138">
            <a:extLst>
              <a:ext uri="{FF2B5EF4-FFF2-40B4-BE49-F238E27FC236}">
                <a16:creationId xmlns:a16="http://schemas.microsoft.com/office/drawing/2014/main" id="{CFEDB4C0-6828-7632-7BEB-FC5F19566D0C}"/>
              </a:ext>
            </a:extLst>
          </p:cNvPr>
          <p:cNvSpPr/>
          <p:nvPr/>
        </p:nvSpPr>
        <p:spPr>
          <a:xfrm rot="10800000">
            <a:off x="5570638" y="6209004"/>
            <a:ext cx="1225530" cy="20615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TextBox 139">
            <a:extLst>
              <a:ext uri="{FF2B5EF4-FFF2-40B4-BE49-F238E27FC236}">
                <a16:creationId xmlns:a16="http://schemas.microsoft.com/office/drawing/2014/main" id="{5B0177C6-EFE3-944D-76F4-1B6226123895}"/>
              </a:ext>
            </a:extLst>
          </p:cNvPr>
          <p:cNvSpPr txBox="1"/>
          <p:nvPr/>
        </p:nvSpPr>
        <p:spPr>
          <a:xfrm>
            <a:off x="5702871" y="6209003"/>
            <a:ext cx="999532" cy="276999"/>
          </a:xfrm>
          <a:prstGeom prst="rect">
            <a:avLst/>
          </a:prstGeom>
          <a:noFill/>
        </p:spPr>
        <p:txBody>
          <a:bodyPr wrap="square" rtlCol="0">
            <a:spAutoFit/>
          </a:bodyPr>
          <a:lstStyle/>
          <a:p>
            <a:r>
              <a:rPr lang="en-US" altLang="ko-KR" sz="1200" dirty="0"/>
              <a:t>………..</a:t>
            </a:r>
            <a:endParaRPr lang="ko-KR" altLang="en-US" sz="1200" dirty="0"/>
          </a:p>
        </p:txBody>
      </p:sp>
    </p:spTree>
    <p:extLst>
      <p:ext uri="{BB962C8B-B14F-4D97-AF65-F5344CB8AC3E}">
        <p14:creationId xmlns:p14="http://schemas.microsoft.com/office/powerpoint/2010/main" val="375592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8" name="TextBox 7">
            <a:extLst>
              <a:ext uri="{FF2B5EF4-FFF2-40B4-BE49-F238E27FC236}">
                <a16:creationId xmlns:a16="http://schemas.microsoft.com/office/drawing/2014/main" id="{84774FD5-617C-F64F-B532-757A1D1A30B0}"/>
              </a:ext>
            </a:extLst>
          </p:cNvPr>
          <p:cNvSpPr txBox="1"/>
          <p:nvPr/>
        </p:nvSpPr>
        <p:spPr>
          <a:xfrm>
            <a:off x="451354" y="1102578"/>
            <a:ext cx="11075283" cy="5401479"/>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등장배경</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gn="l">
              <a:spcBef>
                <a:spcPts val="600"/>
              </a:spcBef>
            </a:pPr>
            <a:r>
              <a:rPr lang="en-US" altLang="ko-KR" b="1" i="0" dirty="0">
                <a:effectLst/>
                <a:latin typeface="malgun gothic" panose="020B0503020000020004" pitchFamily="50" charset="-127"/>
                <a:ea typeface="malgun gothic" panose="020B0503020000020004" pitchFamily="50" charset="-127"/>
              </a:rPr>
              <a:t>- </a:t>
            </a:r>
            <a:r>
              <a:rPr lang="ko-KR" altLang="en-US" b="1" i="0" dirty="0">
                <a:effectLst/>
                <a:latin typeface="malgun gothic" panose="020B0503020000020004" pitchFamily="50" charset="-127"/>
                <a:ea typeface="malgun gothic" panose="020B0503020000020004" pitchFamily="50" charset="-127"/>
              </a:rPr>
              <a:t>디지털 전환이 가속화되면서 소프트웨어 공급망 관리의 필요성 증가</a:t>
            </a:r>
          </a:p>
          <a:p>
            <a:pPr algn="l">
              <a:spcBef>
                <a:spcPts val="600"/>
              </a:spcBef>
            </a:pP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디지털 전환이 가속되고 ‘소프트웨어 </a:t>
            </a:r>
            <a:r>
              <a:rPr lang="ko-KR" altLang="en-US" b="0" i="0" dirty="0" err="1">
                <a:effectLst/>
                <a:latin typeface="malgun gothic" panose="020B0503020000020004" pitchFamily="50" charset="-127"/>
                <a:ea typeface="malgun gothic" panose="020B0503020000020004" pitchFamily="50" charset="-127"/>
              </a:rPr>
              <a:t>중심사회’가</a:t>
            </a:r>
            <a:r>
              <a:rPr lang="ko-KR" altLang="en-US" b="0" i="0" dirty="0">
                <a:effectLst/>
                <a:latin typeface="malgun gothic" panose="020B0503020000020004" pitchFamily="50" charset="-127"/>
                <a:ea typeface="malgun gothic" panose="020B0503020000020004" pitchFamily="50" charset="-127"/>
              </a:rPr>
              <a:t> 고도화되면 사회 안전에서 소프트웨어의 역할의 중요성이 커짐</a:t>
            </a:r>
          </a:p>
          <a:p>
            <a:pPr algn="l">
              <a:spcBef>
                <a:spcPts val="600"/>
              </a:spcBef>
            </a:pPr>
            <a:r>
              <a:rPr lang="en-US" altLang="ko-KR" b="0" i="0" dirty="0">
                <a:effectLst/>
                <a:latin typeface="malgun gothic" panose="020B0503020000020004" pitchFamily="50" charset="-127"/>
                <a:ea typeface="malgun gothic" panose="020B0503020000020004" pitchFamily="50" charset="-127"/>
              </a:rPr>
              <a:t>- 2020~21</a:t>
            </a:r>
            <a:r>
              <a:rPr lang="ko-KR" altLang="en-US" b="0" i="0" dirty="0">
                <a:effectLst/>
                <a:latin typeface="malgun gothic" panose="020B0503020000020004" pitchFamily="50" charset="-127"/>
                <a:ea typeface="malgun gothic" panose="020B0503020000020004" pitchFamily="50" charset="-127"/>
              </a:rPr>
              <a:t>년 발생한 사이버 보안 사건들로 인해 미국 백악관에서 </a:t>
            </a:r>
            <a:r>
              <a:rPr lang="en-US" altLang="ko-KR" b="0" i="0" dirty="0">
                <a:effectLst/>
                <a:latin typeface="malgun gothic" panose="020B0503020000020004" pitchFamily="50" charset="-127"/>
                <a:ea typeface="malgun gothic" panose="020B0503020000020004" pitchFamily="50" charset="-127"/>
              </a:rPr>
              <a:t>SBOM</a:t>
            </a:r>
            <a:r>
              <a:rPr lang="ko-KR" altLang="en-US" b="0" i="0" dirty="0">
                <a:effectLst/>
                <a:latin typeface="malgun gothic" panose="020B0503020000020004" pitchFamily="50" charset="-127"/>
                <a:ea typeface="malgun gothic" panose="020B0503020000020004" pitchFamily="50" charset="-127"/>
              </a:rPr>
              <a:t>이 포함된 ’국가 사이버 안보 개선에 관한 행정명령‘ 발표</a:t>
            </a:r>
          </a:p>
          <a:p>
            <a:pPr marL="447675" lvl="1" indent="-273050" algn="l">
              <a:spcBef>
                <a:spcPts val="600"/>
              </a:spcBef>
              <a:buFont typeface="Arial" panose="020B0604020202020204" pitchFamily="34" charset="0"/>
              <a:buChar char="•"/>
            </a:pPr>
            <a:r>
              <a:rPr lang="en-US" altLang="ko-KR" b="0" i="0" dirty="0">
                <a:effectLst/>
                <a:latin typeface="malgun gothic" panose="020B0503020000020004" pitchFamily="50" charset="-127"/>
                <a:ea typeface="malgun gothic" panose="020B0503020000020004" pitchFamily="50" charset="-127"/>
              </a:rPr>
              <a:t>(</a:t>
            </a:r>
            <a:r>
              <a:rPr lang="ko-KR" altLang="en-US" b="0" i="0" dirty="0">
                <a:effectLst/>
                <a:latin typeface="malgun gothic" panose="020B0503020000020004" pitchFamily="50" charset="-127"/>
                <a:ea typeface="malgun gothic" panose="020B0503020000020004" pitchFamily="50" charset="-127"/>
              </a:rPr>
              <a:t>보안사건</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연방정부 조달 </a:t>
            </a:r>
            <a:r>
              <a:rPr lang="ko-KR" altLang="en-US" b="0" i="0" dirty="0" err="1">
                <a:effectLst/>
                <a:latin typeface="malgun gothic" panose="020B0503020000020004" pitchFamily="50" charset="-127"/>
                <a:ea typeface="malgun gothic" panose="020B0503020000020004" pitchFamily="50" charset="-127"/>
              </a:rPr>
              <a:t>솔라윈즈</a:t>
            </a:r>
            <a:r>
              <a:rPr lang="ko-KR" altLang="en-US" b="0" i="0" dirty="0">
                <a:effectLst/>
                <a:latin typeface="malgun gothic" panose="020B0503020000020004" pitchFamily="50" charset="-127"/>
                <a:ea typeface="malgun gothic" panose="020B0503020000020004" pitchFamily="50" charset="-127"/>
              </a:rPr>
              <a:t> </a:t>
            </a:r>
            <a:r>
              <a:rPr lang="en-US" altLang="ko-KR" b="0" i="0" dirty="0">
                <a:effectLst/>
                <a:latin typeface="malgun gothic" panose="020B0503020000020004" pitchFamily="50" charset="-127"/>
                <a:ea typeface="malgun gothic" panose="020B0503020000020004" pitchFamily="50" charset="-127"/>
              </a:rPr>
              <a:t>SW(MS, VMWare</a:t>
            </a:r>
            <a:r>
              <a:rPr lang="ko-KR" altLang="en-US" b="0" i="0" dirty="0">
                <a:effectLst/>
                <a:latin typeface="malgun gothic" panose="020B0503020000020004" pitchFamily="50" charset="-127"/>
                <a:ea typeface="malgun gothic" panose="020B0503020000020004" pitchFamily="50" charset="-127"/>
              </a:rPr>
              <a:t>관련</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대상 해킹 발생</a:t>
            </a:r>
            <a:r>
              <a:rPr lang="en-US" altLang="ko-KR" b="0" i="0" dirty="0">
                <a:effectLst/>
                <a:latin typeface="malgun gothic" panose="020B0503020000020004" pitchFamily="50" charset="-127"/>
                <a:ea typeface="malgun gothic" panose="020B0503020000020004" pitchFamily="50" charset="-127"/>
              </a:rPr>
              <a:t>(`20.12</a:t>
            </a:r>
            <a:r>
              <a:rPr lang="ko-KR" altLang="en-US" b="0" i="0" dirty="0">
                <a:effectLst/>
                <a:latin typeface="malgun gothic" panose="020B0503020000020004" pitchFamily="50" charset="-127"/>
                <a:ea typeface="malgun gothic" panose="020B0503020000020004" pitchFamily="50" charset="-127"/>
              </a:rPr>
              <a:t>월</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미국 최대 송유관 기업인 </a:t>
            </a:r>
            <a:r>
              <a:rPr lang="ko-KR" altLang="en-US" b="0" i="0" dirty="0" err="1">
                <a:effectLst/>
                <a:latin typeface="malgun gothic" panose="020B0503020000020004" pitchFamily="50" charset="-127"/>
                <a:ea typeface="malgun gothic" panose="020B0503020000020004" pitchFamily="50" charset="-127"/>
              </a:rPr>
              <a:t>콜로니얼</a:t>
            </a:r>
            <a:r>
              <a:rPr lang="ko-KR" altLang="en-US" b="0" i="0" dirty="0">
                <a:effectLst/>
                <a:latin typeface="malgun gothic" panose="020B0503020000020004" pitchFamily="50" charset="-127"/>
                <a:ea typeface="malgun gothic" panose="020B0503020000020004" pitchFamily="50" charset="-127"/>
              </a:rPr>
              <a:t> 파이프라인이 </a:t>
            </a:r>
            <a:r>
              <a:rPr lang="en-US" altLang="ko-KR" b="0" i="0" dirty="0">
                <a:effectLst/>
                <a:latin typeface="malgun gothic" panose="020B0503020000020004" pitchFamily="50" charset="-127"/>
                <a:ea typeface="malgun gothic" panose="020B0503020000020004" pitchFamily="50" charset="-127"/>
              </a:rPr>
              <a:t>SW </a:t>
            </a:r>
            <a:r>
              <a:rPr lang="ko-KR" altLang="en-US" b="0" i="0" dirty="0" err="1">
                <a:effectLst/>
                <a:latin typeface="malgun gothic" panose="020B0503020000020004" pitchFamily="50" charset="-127"/>
                <a:ea typeface="malgun gothic" panose="020B0503020000020004" pitchFamily="50" charset="-127"/>
              </a:rPr>
              <a:t>랜섬웨어</a:t>
            </a:r>
            <a:r>
              <a:rPr lang="ko-KR" altLang="en-US" b="0" i="0" dirty="0">
                <a:effectLst/>
                <a:latin typeface="malgun gothic" panose="020B0503020000020004" pitchFamily="50" charset="-127"/>
                <a:ea typeface="malgun gothic" panose="020B0503020000020004" pitchFamily="50" charset="-127"/>
              </a:rPr>
              <a:t> 감염으로 남부지역 혼란 초래</a:t>
            </a:r>
            <a:r>
              <a:rPr lang="en-US" altLang="ko-KR" b="0" i="0" dirty="0">
                <a:effectLst/>
                <a:latin typeface="malgun gothic" panose="020B0503020000020004" pitchFamily="50" charset="-127"/>
                <a:ea typeface="malgun gothic" panose="020B0503020000020004" pitchFamily="50" charset="-127"/>
              </a:rPr>
              <a:t>(‘21.5</a:t>
            </a:r>
            <a:r>
              <a:rPr lang="ko-KR" altLang="en-US" b="0" i="0" dirty="0">
                <a:effectLst/>
                <a:latin typeface="malgun gothic" panose="020B0503020000020004" pitchFamily="50" charset="-127"/>
                <a:ea typeface="malgun gothic" panose="020B0503020000020004" pitchFamily="50" charset="-127"/>
              </a:rPr>
              <a:t>월</a:t>
            </a:r>
            <a:r>
              <a:rPr lang="en-US" altLang="ko-KR" b="0" i="0" dirty="0">
                <a:effectLst/>
                <a:latin typeface="malgun gothic" panose="020B0503020000020004" pitchFamily="50" charset="-127"/>
                <a:ea typeface="malgun gothic" panose="020B0503020000020004" pitchFamily="50" charset="-127"/>
              </a:rPr>
              <a:t>)</a:t>
            </a:r>
          </a:p>
          <a:p>
            <a:pPr marL="447675" lvl="1" indent="-273050" algn="l">
              <a:spcBef>
                <a:spcPts val="600"/>
              </a:spcBef>
              <a:buFont typeface="Arial" panose="020B0604020202020204" pitchFamily="34" charset="0"/>
              <a:buChar char="•"/>
            </a:pPr>
            <a:r>
              <a:rPr lang="en-US" altLang="ko-KR" b="0" i="0" dirty="0">
                <a:effectLst/>
                <a:latin typeface="malgun gothic" panose="020B0503020000020004" pitchFamily="50" charset="-127"/>
                <a:ea typeface="malgun gothic" panose="020B0503020000020004" pitchFamily="50" charset="-127"/>
              </a:rPr>
              <a:t>(</a:t>
            </a:r>
            <a:r>
              <a:rPr lang="ko-KR" altLang="en-US" b="0" i="0" dirty="0">
                <a:effectLst/>
                <a:latin typeface="malgun gothic" panose="020B0503020000020004" pitchFamily="50" charset="-127"/>
                <a:ea typeface="malgun gothic" panose="020B0503020000020004" pitchFamily="50" charset="-127"/>
              </a:rPr>
              <a:t>오픈소스</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오픈소스 </a:t>
            </a:r>
            <a:r>
              <a:rPr lang="en-US" altLang="ko-KR" b="0" i="0" dirty="0">
                <a:effectLst/>
                <a:latin typeface="malgun gothic" panose="020B0503020000020004" pitchFamily="50" charset="-127"/>
                <a:ea typeface="malgun gothic" panose="020B0503020000020004" pitchFamily="50" charset="-127"/>
              </a:rPr>
              <a:t>SW(OSS) </a:t>
            </a:r>
            <a:r>
              <a:rPr lang="ko-KR" altLang="en-US" b="0" i="0" dirty="0">
                <a:effectLst/>
                <a:latin typeface="malgun gothic" panose="020B0503020000020004" pitchFamily="50" charset="-127"/>
                <a:ea typeface="malgun gothic" panose="020B0503020000020004" pitchFamily="50" charset="-127"/>
              </a:rPr>
              <a:t>활성화</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모듈화</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재사용 증가 영향으로 </a:t>
            </a:r>
            <a:r>
              <a:rPr lang="en-US" altLang="ko-KR" b="0" i="0" dirty="0">
                <a:effectLst/>
                <a:latin typeface="malgun gothic" panose="020B0503020000020004" pitchFamily="50" charset="-127"/>
                <a:ea typeface="malgun gothic" panose="020B0503020000020004" pitchFamily="50" charset="-127"/>
              </a:rPr>
              <a:t>SW</a:t>
            </a:r>
            <a:r>
              <a:rPr lang="ko-KR" altLang="en-US" b="0" i="0" dirty="0">
                <a:effectLst/>
                <a:latin typeface="malgun gothic" panose="020B0503020000020004" pitchFamily="50" charset="-127"/>
                <a:ea typeface="malgun gothic" panose="020B0503020000020004" pitchFamily="50" charset="-127"/>
              </a:rPr>
              <a:t>패키지가 컴포넌트들로 구성되면서 목록 관리 필요성 부상</a:t>
            </a:r>
          </a:p>
          <a:p>
            <a:pPr marL="447675" lvl="1" indent="-273050" algn="l">
              <a:spcBef>
                <a:spcPts val="600"/>
              </a:spcBef>
              <a:buFont typeface="Arial" panose="020B0604020202020204" pitchFamily="34" charset="0"/>
              <a:buChar char="•"/>
            </a:pPr>
            <a:r>
              <a:rPr lang="ko-KR" altLang="en-US" b="0" i="0" dirty="0">
                <a:effectLst/>
                <a:latin typeface="malgun gothic" panose="020B0503020000020004" pitchFamily="50" charset="-127"/>
                <a:ea typeface="malgun gothic" panose="020B0503020000020004" pitchFamily="50" charset="-127"/>
              </a:rPr>
              <a:t>특히</a:t>
            </a:r>
            <a:r>
              <a:rPr lang="en-US" altLang="ko-KR" b="0" i="0" dirty="0">
                <a:effectLst/>
                <a:latin typeface="malgun gothic" panose="020B0503020000020004" pitchFamily="50" charset="-127"/>
                <a:ea typeface="malgun gothic" panose="020B0503020000020004" pitchFamily="50" charset="-127"/>
              </a:rPr>
              <a:t>, </a:t>
            </a:r>
            <a:r>
              <a:rPr lang="ko-KR" altLang="en-US" b="1" i="0" dirty="0">
                <a:effectLst/>
                <a:latin typeface="malgun gothic" panose="020B0503020000020004" pitchFamily="50" charset="-127"/>
                <a:ea typeface="malgun gothic" panose="020B0503020000020004" pitchFamily="50" charset="-127"/>
              </a:rPr>
              <a:t>공개소프트웨어</a:t>
            </a:r>
            <a:r>
              <a:rPr lang="en-US" altLang="ko-KR" b="1" i="0" dirty="0">
                <a:effectLst/>
                <a:latin typeface="malgun gothic" panose="020B0503020000020004" pitchFamily="50" charset="-127"/>
                <a:ea typeface="malgun gothic" panose="020B0503020000020004" pitchFamily="50" charset="-127"/>
              </a:rPr>
              <a:t>(OSS) </a:t>
            </a:r>
            <a:r>
              <a:rPr lang="ko-KR" altLang="en-US" b="1" i="0" dirty="0">
                <a:effectLst/>
                <a:latin typeface="malgun gothic" panose="020B0503020000020004" pitchFamily="50" charset="-127"/>
                <a:ea typeface="malgun gothic" panose="020B0503020000020004" pitchFamily="50" charset="-127"/>
              </a:rPr>
              <a:t>중심의 글로벌 공급망</a:t>
            </a:r>
            <a:r>
              <a:rPr lang="ko-KR" altLang="en-US" b="0" i="0" dirty="0">
                <a:effectLst/>
                <a:latin typeface="malgun gothic" panose="020B0503020000020004" pitchFamily="50" charset="-127"/>
                <a:ea typeface="malgun gothic" panose="020B0503020000020004" pitchFamily="50" charset="-127"/>
              </a:rPr>
              <a:t>을 통해 소프트웨어 개발과 운영이 이루어지면서 </a:t>
            </a:r>
            <a:r>
              <a:rPr lang="en-US" altLang="ko-KR" b="1" i="0" dirty="0">
                <a:effectLst/>
                <a:latin typeface="malgun gothic" panose="020B0503020000020004" pitchFamily="50" charset="-127"/>
                <a:ea typeface="malgun gothic" panose="020B0503020000020004" pitchFamily="50" charset="-127"/>
              </a:rPr>
              <a:t>SW </a:t>
            </a:r>
            <a:r>
              <a:rPr lang="ko-KR" altLang="en-US" b="1" i="0" dirty="0">
                <a:effectLst/>
                <a:latin typeface="malgun gothic" panose="020B0503020000020004" pitchFamily="50" charset="-127"/>
                <a:ea typeface="malgun gothic" panose="020B0503020000020004" pitchFamily="50" charset="-127"/>
              </a:rPr>
              <a:t>컴포넌트 관리 매우 중요</a:t>
            </a:r>
            <a:endParaRPr lang="ko-KR" altLang="en-US" b="0" i="0" dirty="0">
              <a:effectLst/>
              <a:latin typeface="malgun gothic" panose="020B0503020000020004" pitchFamily="50" charset="-127"/>
              <a:ea typeface="malgun gothic" panose="020B0503020000020004" pitchFamily="50" charset="-127"/>
            </a:endParaRPr>
          </a:p>
          <a:p>
            <a:pPr marL="447675" lvl="1" indent="-273050" algn="l">
              <a:spcBef>
                <a:spcPts val="600"/>
              </a:spcBef>
              <a:buFont typeface="Arial" panose="020B0604020202020204" pitchFamily="34" charset="0"/>
              <a:buChar char="•"/>
            </a:pPr>
            <a:r>
              <a:rPr lang="en-US" altLang="ko-KR" b="0" i="0" dirty="0">
                <a:effectLst/>
                <a:latin typeface="malgun gothic" panose="020B0503020000020004" pitchFamily="50" charset="-127"/>
                <a:ea typeface="malgun gothic" panose="020B0503020000020004" pitchFamily="50" charset="-127"/>
              </a:rPr>
              <a:t>(</a:t>
            </a:r>
            <a:r>
              <a:rPr lang="ko-KR" altLang="en-US" b="0" i="0" dirty="0">
                <a:effectLst/>
                <a:latin typeface="malgun gothic" panose="020B0503020000020004" pitchFamily="50" charset="-127"/>
                <a:ea typeface="malgun gothic" panose="020B0503020000020004" pitchFamily="50" charset="-127"/>
              </a:rPr>
              <a:t>국가안보</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최근 무기체계와 통신</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에너지</a:t>
            </a:r>
            <a:r>
              <a:rPr lang="en-US" altLang="ko-KR" b="0" i="0" dirty="0">
                <a:effectLst/>
                <a:latin typeface="malgun gothic" panose="020B0503020000020004" pitchFamily="50" charset="-127"/>
                <a:ea typeface="malgun gothic" panose="020B0503020000020004" pitchFamily="50" charset="-127"/>
              </a:rPr>
              <a:t>, </a:t>
            </a:r>
            <a:r>
              <a:rPr lang="ko-KR" altLang="en-US" b="0" i="0" dirty="0">
                <a:effectLst/>
                <a:latin typeface="malgun gothic" panose="020B0503020000020004" pitchFamily="50" charset="-127"/>
                <a:ea typeface="malgun gothic" panose="020B0503020000020004" pitchFamily="50" charset="-127"/>
              </a:rPr>
              <a:t>교통 등 사회기반시설에 </a:t>
            </a:r>
            <a:r>
              <a:rPr lang="en-US" altLang="ko-KR" b="0" i="0" dirty="0">
                <a:effectLst/>
                <a:latin typeface="malgun gothic" panose="020B0503020000020004" pitchFamily="50" charset="-127"/>
                <a:ea typeface="malgun gothic" panose="020B0503020000020004" pitchFamily="50" charset="-127"/>
              </a:rPr>
              <a:t>SW</a:t>
            </a:r>
            <a:r>
              <a:rPr lang="ko-KR" altLang="en-US" b="0" i="0" dirty="0">
                <a:effectLst/>
                <a:latin typeface="malgun gothic" panose="020B0503020000020004" pitchFamily="50" charset="-127"/>
                <a:ea typeface="malgun gothic" panose="020B0503020000020004" pitchFamily="50" charset="-127"/>
              </a:rPr>
              <a:t>사용이 증가하여 국가안보를 위한 소프트웨어 공급망 투명성</a:t>
            </a:r>
            <a:r>
              <a:rPr lang="en-US" altLang="ko-KR" b="0" i="0" dirty="0">
                <a:effectLst/>
                <a:latin typeface="malgun gothic" panose="020B0503020000020004" pitchFamily="50" charset="-127"/>
                <a:ea typeface="malgun gothic" panose="020B0503020000020004" pitchFamily="50" charset="-127"/>
              </a:rPr>
              <a:t>(Supply chain transparency) </a:t>
            </a:r>
            <a:r>
              <a:rPr lang="ko-KR" altLang="en-US" b="0" i="0" dirty="0">
                <a:effectLst/>
                <a:latin typeface="malgun gothic" panose="020B0503020000020004" pitchFamily="50" charset="-127"/>
                <a:ea typeface="malgun gothic" panose="020B0503020000020004" pitchFamily="50" charset="-127"/>
              </a:rPr>
              <a:t>확보 이슈 대두</a:t>
            </a:r>
          </a:p>
          <a:p>
            <a:pPr algn="l">
              <a:spcBef>
                <a:spcPts val="600"/>
              </a:spcBef>
            </a:pPr>
            <a:r>
              <a:rPr lang="en-US" altLang="ko-KR" b="0" i="0" dirty="0">
                <a:effectLst/>
                <a:latin typeface="malgun gothic" panose="020B0503020000020004" pitchFamily="50" charset="-127"/>
                <a:ea typeface="malgun gothic" panose="020B0503020000020004" pitchFamily="50" charset="-127"/>
              </a:rPr>
              <a:t>- SBOM</a:t>
            </a:r>
            <a:r>
              <a:rPr lang="ko-KR" altLang="en-US" b="0" i="0" dirty="0">
                <a:effectLst/>
                <a:latin typeface="malgun gothic" panose="020B0503020000020004" pitchFamily="50" charset="-127"/>
                <a:ea typeface="malgun gothic" panose="020B0503020000020004" pitchFamily="50" charset="-127"/>
              </a:rPr>
              <a:t>은 </a:t>
            </a:r>
            <a:r>
              <a:rPr lang="en-US" altLang="ko-KR" b="0" i="0" dirty="0">
                <a:effectLst/>
                <a:latin typeface="malgun gothic" panose="020B0503020000020004" pitchFamily="50" charset="-127"/>
                <a:ea typeface="malgun gothic" panose="020B0503020000020004" pitchFamily="50" charset="-127"/>
              </a:rPr>
              <a:t>SW </a:t>
            </a:r>
            <a:r>
              <a:rPr lang="ko-KR" altLang="en-US" b="0" i="0" dirty="0">
                <a:effectLst/>
                <a:latin typeface="malgun gothic" panose="020B0503020000020004" pitchFamily="50" charset="-127"/>
                <a:ea typeface="malgun gothic" panose="020B0503020000020004" pitchFamily="50" charset="-127"/>
              </a:rPr>
              <a:t>구성 컴포넌트 자체와 의존관계</a:t>
            </a:r>
            <a:r>
              <a:rPr lang="en-US" altLang="ko-KR" b="0" i="0" dirty="0">
                <a:effectLst/>
                <a:latin typeface="malgun gothic" panose="020B0503020000020004" pitchFamily="50" charset="-127"/>
                <a:ea typeface="malgun gothic" panose="020B0503020000020004" pitchFamily="50" charset="-127"/>
              </a:rPr>
              <a:t>(dependency) </a:t>
            </a:r>
            <a:r>
              <a:rPr lang="ko-KR" altLang="en-US" b="0" i="0" dirty="0">
                <a:effectLst/>
                <a:latin typeface="malgun gothic" panose="020B0503020000020004" pitchFamily="50" charset="-127"/>
                <a:ea typeface="malgun gothic" panose="020B0503020000020004" pitchFamily="50" charset="-127"/>
              </a:rPr>
              <a:t>정보 관리라는 점에서 </a:t>
            </a:r>
            <a:r>
              <a:rPr lang="en-US" altLang="ko-KR" b="0" i="0" dirty="0">
                <a:effectLst/>
                <a:latin typeface="malgun gothic" panose="020B0503020000020004" pitchFamily="50" charset="-127"/>
                <a:ea typeface="malgun gothic" panose="020B0503020000020004" pitchFamily="50" charset="-127"/>
              </a:rPr>
              <a:t>SW </a:t>
            </a:r>
            <a:r>
              <a:rPr lang="ko-KR" altLang="en-US" b="0" i="0" dirty="0">
                <a:effectLst/>
                <a:latin typeface="malgun gothic" panose="020B0503020000020004" pitchFamily="50" charset="-127"/>
                <a:ea typeface="malgun gothic" panose="020B0503020000020004" pitchFamily="50" charset="-127"/>
              </a:rPr>
              <a:t>복잡성을 가시화하려는 시도라고 볼 수 있고</a:t>
            </a:r>
            <a:r>
              <a:rPr lang="en-US" altLang="ko-KR" b="0" i="0" dirty="0">
                <a:effectLst/>
                <a:latin typeface="malgun gothic" panose="020B0503020000020004" pitchFamily="50" charset="-127"/>
                <a:ea typeface="malgun gothic" panose="020B0503020000020004" pitchFamily="50" charset="-127"/>
              </a:rPr>
              <a:t>, SW </a:t>
            </a:r>
            <a:r>
              <a:rPr lang="ko-KR" altLang="en-US" b="0" i="0" dirty="0">
                <a:effectLst/>
                <a:latin typeface="malgun gothic" panose="020B0503020000020004" pitchFamily="50" charset="-127"/>
                <a:ea typeface="malgun gothic" panose="020B0503020000020004" pitchFamily="50" charset="-127"/>
              </a:rPr>
              <a:t>의존관계 관리가 </a:t>
            </a:r>
            <a:r>
              <a:rPr lang="en-US" altLang="ko-KR" b="0" i="0" dirty="0">
                <a:effectLst/>
                <a:latin typeface="malgun gothic" panose="020B0503020000020004" pitchFamily="50" charset="-127"/>
                <a:ea typeface="malgun gothic" panose="020B0503020000020004" pitchFamily="50" charset="-127"/>
              </a:rPr>
              <a:t>SW </a:t>
            </a:r>
            <a:r>
              <a:rPr lang="ko-KR" altLang="en-US" b="0" i="0" dirty="0">
                <a:effectLst/>
                <a:latin typeface="malgun gothic" panose="020B0503020000020004" pitchFamily="50" charset="-127"/>
                <a:ea typeface="malgun gothic" panose="020B0503020000020004" pitchFamily="50" charset="-127"/>
              </a:rPr>
              <a:t>공급망 관리의 핵심 중 하나가 되었음</a:t>
            </a:r>
          </a:p>
        </p:txBody>
      </p:sp>
    </p:spTree>
    <p:extLst>
      <p:ext uri="{BB962C8B-B14F-4D97-AF65-F5344CB8AC3E}">
        <p14:creationId xmlns:p14="http://schemas.microsoft.com/office/powerpoint/2010/main" val="7447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093428"/>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a:p>
            <a:pPr>
              <a:spcBef>
                <a:spcPts val="600"/>
              </a:spcBef>
            </a:pPr>
            <a:r>
              <a:rPr lang="en-US" altLang="ko-KR" dirty="0">
                <a:latin typeface="+mn-ea"/>
              </a:rPr>
              <a:t>1)BOM </a:t>
            </a:r>
            <a:r>
              <a:rPr lang="ko-KR" altLang="en-US" dirty="0">
                <a:latin typeface="+mn-ea"/>
              </a:rPr>
              <a:t>메타데이터</a:t>
            </a:r>
          </a:p>
          <a:p>
            <a:pPr>
              <a:spcBef>
                <a:spcPts val="600"/>
              </a:spcBef>
            </a:pPr>
            <a:r>
              <a:rPr lang="en-US" altLang="ko-KR" dirty="0">
                <a:latin typeface="+mn-ea"/>
              </a:rPr>
              <a:t>- BOM </a:t>
            </a:r>
            <a:r>
              <a:rPr lang="ko-KR" altLang="en-US" dirty="0">
                <a:latin typeface="+mn-ea"/>
              </a:rPr>
              <a:t>메타데이터에는 </a:t>
            </a:r>
            <a:r>
              <a:rPr lang="en-US" altLang="ko-KR" dirty="0">
                <a:latin typeface="+mn-ea"/>
              </a:rPr>
              <a:t>BOM</a:t>
            </a:r>
            <a:r>
              <a:rPr lang="ko-KR" altLang="en-US" dirty="0">
                <a:latin typeface="+mn-ea"/>
              </a:rPr>
              <a:t>이 설명하는 공급업체</a:t>
            </a:r>
            <a:r>
              <a:rPr lang="en-US" altLang="ko-KR" dirty="0">
                <a:latin typeface="+mn-ea"/>
              </a:rPr>
              <a:t>, </a:t>
            </a:r>
            <a:r>
              <a:rPr lang="ko-KR" altLang="en-US" dirty="0">
                <a:latin typeface="+mn-ea"/>
              </a:rPr>
              <a:t>제조업체 및 대상 구성 요소가 포함</a:t>
            </a:r>
            <a:endParaRPr lang="en-US" altLang="ko-KR" dirty="0">
              <a:latin typeface="+mn-ea"/>
            </a:endParaRPr>
          </a:p>
          <a:p>
            <a:pPr>
              <a:spcBef>
                <a:spcPts val="600"/>
              </a:spcBef>
            </a:pPr>
            <a:r>
              <a:rPr lang="en-US" altLang="ko-KR" dirty="0">
                <a:latin typeface="+mn-ea"/>
              </a:rPr>
              <a:t>-</a:t>
            </a:r>
            <a:r>
              <a:rPr lang="ko-KR" altLang="en-US" dirty="0">
                <a:latin typeface="+mn-ea"/>
              </a:rPr>
              <a:t>또한 </a:t>
            </a:r>
            <a:r>
              <a:rPr lang="en-US" altLang="ko-KR" dirty="0">
                <a:latin typeface="+mn-ea"/>
              </a:rPr>
              <a:t>BOM</a:t>
            </a:r>
            <a:r>
              <a:rPr lang="ko-KR" altLang="en-US" dirty="0">
                <a:latin typeface="+mn-ea"/>
              </a:rPr>
              <a:t>을 생성하는 데 사용되는 도구와 </a:t>
            </a:r>
            <a:r>
              <a:rPr lang="en-US" altLang="ko-KR" dirty="0">
                <a:latin typeface="+mn-ea"/>
              </a:rPr>
              <a:t>BOM </a:t>
            </a:r>
            <a:r>
              <a:rPr lang="ko-KR" altLang="en-US" dirty="0">
                <a:latin typeface="+mn-ea"/>
              </a:rPr>
              <a:t>문서 자체에 대한 라이센스 정보도 포함</a:t>
            </a:r>
            <a:endParaRPr lang="en-US" altLang="ko-KR" dirty="0">
              <a:latin typeface="+mn-ea"/>
            </a:endParaRPr>
          </a:p>
          <a:p>
            <a:pPr>
              <a:spcBef>
                <a:spcPts val="600"/>
              </a:spcBef>
            </a:pPr>
            <a:endParaRPr lang="en-US" altLang="ko-KR" dirty="0">
              <a:latin typeface="+mn-ea"/>
            </a:endParaRPr>
          </a:p>
          <a:p>
            <a:pPr>
              <a:spcBef>
                <a:spcPts val="600"/>
              </a:spcBef>
            </a:pPr>
            <a:endParaRPr lang="en-US" altLang="ko-KR" dirty="0">
              <a:latin typeface="+mn-ea"/>
            </a:endParaRPr>
          </a:p>
          <a:p>
            <a:pPr>
              <a:spcBef>
                <a:spcPts val="600"/>
              </a:spcBef>
            </a:pPr>
            <a:endParaRPr lang="en-US" altLang="ko-KR" dirty="0">
              <a:latin typeface="+mn-ea"/>
            </a:endParaRPr>
          </a:p>
          <a:p>
            <a:pPr>
              <a:spcBef>
                <a:spcPts val="600"/>
              </a:spcBef>
            </a:pPr>
            <a:r>
              <a:rPr lang="en-US" altLang="ko-KR" dirty="0">
                <a:latin typeface="+mn-ea"/>
              </a:rPr>
              <a:t>2) </a:t>
            </a:r>
            <a:r>
              <a:rPr lang="ko-KR" altLang="en-US" dirty="0">
                <a:latin typeface="+mn-ea"/>
              </a:rPr>
              <a:t>구성요소</a:t>
            </a:r>
          </a:p>
          <a:p>
            <a:pPr>
              <a:spcBef>
                <a:spcPts val="600"/>
              </a:spcBef>
            </a:pPr>
            <a:r>
              <a:rPr lang="en-US" altLang="ko-KR" dirty="0">
                <a:latin typeface="+mn-ea"/>
              </a:rPr>
              <a:t>- </a:t>
            </a:r>
            <a:r>
              <a:rPr lang="ko-KR" altLang="en-US" dirty="0">
                <a:latin typeface="+mn-ea"/>
              </a:rPr>
              <a:t>구성 요소는 자사 및 타사 구성 요소의 전체 인벤토리를 설명</a:t>
            </a:r>
            <a:endParaRPr lang="en-US" altLang="ko-KR" dirty="0">
              <a:latin typeface="+mn-ea"/>
            </a:endParaRPr>
          </a:p>
          <a:p>
            <a:pPr>
              <a:spcBef>
                <a:spcPts val="600"/>
              </a:spcBef>
            </a:pPr>
            <a:r>
              <a:rPr lang="en-US" altLang="ko-KR" dirty="0">
                <a:latin typeface="+mn-ea"/>
              </a:rPr>
              <a:t>-</a:t>
            </a:r>
            <a:r>
              <a:rPr lang="ko-KR" altLang="en-US" dirty="0">
                <a:latin typeface="+mn-ea"/>
              </a:rPr>
              <a:t>사양은 소프트웨어</a:t>
            </a:r>
            <a:r>
              <a:rPr lang="en-US" altLang="ko-KR" dirty="0">
                <a:latin typeface="+mn-ea"/>
              </a:rPr>
              <a:t>, </a:t>
            </a:r>
            <a:r>
              <a:rPr lang="ko-KR" altLang="en-US" dirty="0">
                <a:latin typeface="+mn-ea"/>
              </a:rPr>
              <a:t>하드웨어 장치</a:t>
            </a:r>
            <a:r>
              <a:rPr lang="en-US" altLang="ko-KR" dirty="0">
                <a:latin typeface="+mn-ea"/>
              </a:rPr>
              <a:t>, </a:t>
            </a:r>
            <a:r>
              <a:rPr lang="ko-KR" altLang="en-US" dirty="0">
                <a:latin typeface="+mn-ea"/>
              </a:rPr>
              <a:t>기계 학습 모델</a:t>
            </a:r>
            <a:r>
              <a:rPr lang="en-US" altLang="ko-KR" dirty="0">
                <a:latin typeface="+mn-ea"/>
              </a:rPr>
              <a:t>, </a:t>
            </a:r>
            <a:r>
              <a:rPr lang="ko-KR" altLang="en-US" dirty="0">
                <a:latin typeface="+mn-ea"/>
              </a:rPr>
              <a:t>소스 코드 및 구성과 함께 제조업체 정보</a:t>
            </a:r>
            <a:r>
              <a:rPr lang="en-US" altLang="ko-KR" dirty="0">
                <a:latin typeface="+mn-ea"/>
              </a:rPr>
              <a:t>, </a:t>
            </a:r>
            <a:r>
              <a:rPr lang="ko-KR" altLang="en-US" dirty="0">
                <a:latin typeface="+mn-ea"/>
              </a:rPr>
              <a:t>라이센스 및 저작권 세부 정보</a:t>
            </a:r>
            <a:r>
              <a:rPr lang="en-US" altLang="ko-KR" dirty="0">
                <a:latin typeface="+mn-ea"/>
              </a:rPr>
              <a:t>, </a:t>
            </a:r>
            <a:r>
              <a:rPr lang="ko-KR" altLang="en-US" dirty="0">
                <a:latin typeface="+mn-ea"/>
              </a:rPr>
              <a:t>모든 구성 요소에 대한 완전한 계보 및 출처를 나타낼 수 있음</a:t>
            </a:r>
            <a:endParaRPr lang="en-US" altLang="ko-KR" dirty="0">
              <a:latin typeface="+mn-ea"/>
            </a:endParaRPr>
          </a:p>
        </p:txBody>
      </p:sp>
      <p:sp>
        <p:nvSpPr>
          <p:cNvPr id="7" name="TextBox 6">
            <a:extLst>
              <a:ext uri="{FF2B5EF4-FFF2-40B4-BE49-F238E27FC236}">
                <a16:creationId xmlns:a16="http://schemas.microsoft.com/office/drawing/2014/main" id="{F811321C-C48E-39B7-2B51-DF53A4B9962F}"/>
              </a:ext>
            </a:extLst>
          </p:cNvPr>
          <p:cNvSpPr txBox="1"/>
          <p:nvPr/>
        </p:nvSpPr>
        <p:spPr>
          <a:xfrm>
            <a:off x="4297599" y="6225703"/>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2" name="그림 11" descr="텍스트, 폰트, 스크린샷, 직사각형이(가) 표시된 사진&#10;&#10;자동 생성된 설명">
            <a:extLst>
              <a:ext uri="{FF2B5EF4-FFF2-40B4-BE49-F238E27FC236}">
                <a16:creationId xmlns:a16="http://schemas.microsoft.com/office/drawing/2014/main" id="{9FF1AE2E-41E8-F424-586D-6AA3108C6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81" y="2767800"/>
            <a:ext cx="7352381" cy="990476"/>
          </a:xfrm>
          <a:prstGeom prst="rect">
            <a:avLst/>
          </a:prstGeom>
          <a:ln>
            <a:solidFill>
              <a:schemeClr val="tx1"/>
            </a:solidFill>
          </a:ln>
        </p:spPr>
      </p:pic>
      <p:pic>
        <p:nvPicPr>
          <p:cNvPr id="14" name="그림 13">
            <a:extLst>
              <a:ext uri="{FF2B5EF4-FFF2-40B4-BE49-F238E27FC236}">
                <a16:creationId xmlns:a16="http://schemas.microsoft.com/office/drawing/2014/main" id="{DB1A3083-F49E-0EDE-F87C-957CD2941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06" y="5200863"/>
            <a:ext cx="10819048" cy="980952"/>
          </a:xfrm>
          <a:prstGeom prst="rect">
            <a:avLst/>
          </a:prstGeom>
          <a:ln>
            <a:solidFill>
              <a:schemeClr val="tx1"/>
            </a:solidFill>
          </a:ln>
        </p:spPr>
      </p:pic>
    </p:spTree>
    <p:extLst>
      <p:ext uri="{BB962C8B-B14F-4D97-AF65-F5344CB8AC3E}">
        <p14:creationId xmlns:p14="http://schemas.microsoft.com/office/powerpoint/2010/main" val="3925436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093428"/>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a:p>
            <a:pPr>
              <a:spcBef>
                <a:spcPts val="600"/>
              </a:spcBef>
            </a:pPr>
            <a:r>
              <a:rPr lang="en-US" altLang="ko-KR" dirty="0">
                <a:latin typeface="+mn-ea"/>
              </a:rPr>
              <a:t>3)</a:t>
            </a:r>
            <a:r>
              <a:rPr lang="ko-KR" altLang="en-US" dirty="0">
                <a:latin typeface="+mn-ea"/>
              </a:rPr>
              <a:t>서비스</a:t>
            </a:r>
          </a:p>
          <a:p>
            <a:pPr>
              <a:spcBef>
                <a:spcPts val="600"/>
              </a:spcBef>
            </a:pPr>
            <a:r>
              <a:rPr lang="en-US" altLang="ko-KR" dirty="0">
                <a:latin typeface="+mn-ea"/>
              </a:rPr>
              <a:t>- </a:t>
            </a:r>
            <a:r>
              <a:rPr lang="ko-KR" altLang="en-US" dirty="0">
                <a:latin typeface="+mn-ea"/>
              </a:rPr>
              <a:t>서비스는 소프트웨어가 호출할 수 있는 외부 </a:t>
            </a:r>
            <a:r>
              <a:rPr lang="en-US" altLang="ko-KR" dirty="0">
                <a:latin typeface="+mn-ea"/>
              </a:rPr>
              <a:t>API</a:t>
            </a:r>
            <a:r>
              <a:rPr lang="ko-KR" altLang="en-US" dirty="0">
                <a:latin typeface="+mn-ea"/>
              </a:rPr>
              <a:t>를 나타냄</a:t>
            </a:r>
            <a:endParaRPr lang="en-US" altLang="ko-KR" dirty="0">
              <a:latin typeface="+mn-ea"/>
            </a:endParaRPr>
          </a:p>
          <a:p>
            <a:pPr>
              <a:spcBef>
                <a:spcPts val="600"/>
              </a:spcBef>
            </a:pPr>
            <a:r>
              <a:rPr lang="en-US" altLang="ko-KR" dirty="0">
                <a:latin typeface="+mn-ea"/>
              </a:rPr>
              <a:t>- </a:t>
            </a:r>
            <a:r>
              <a:rPr lang="ko-KR" altLang="en-US" dirty="0" err="1">
                <a:latin typeface="+mn-ea"/>
              </a:rPr>
              <a:t>엔드포인트</a:t>
            </a:r>
            <a:r>
              <a:rPr lang="ko-KR" altLang="en-US" dirty="0">
                <a:latin typeface="+mn-ea"/>
              </a:rPr>
              <a:t> </a:t>
            </a:r>
            <a:r>
              <a:rPr lang="en-US" altLang="ko-KR" dirty="0">
                <a:latin typeface="+mn-ea"/>
              </a:rPr>
              <a:t>URI, </a:t>
            </a:r>
            <a:r>
              <a:rPr lang="ko-KR" altLang="en-US" dirty="0">
                <a:latin typeface="+mn-ea"/>
              </a:rPr>
              <a:t>인증 요구 사항 및 신뢰 경계 순회를 설명합니다</a:t>
            </a:r>
            <a:r>
              <a:rPr lang="en-US" altLang="ko-KR" dirty="0">
                <a:latin typeface="+mn-ea"/>
              </a:rPr>
              <a:t>. </a:t>
            </a:r>
            <a:r>
              <a:rPr lang="ko-KR" altLang="en-US" dirty="0">
                <a:latin typeface="+mn-ea"/>
              </a:rPr>
              <a:t>데이터 분류 및 각 유형의 흐름 방향을 포함하여 소프트웨어와 서비스 간의 데이터 흐름도 설명할 수 있음</a:t>
            </a:r>
            <a:endParaRPr lang="en-US" altLang="ko-KR" dirty="0">
              <a:latin typeface="+mn-ea"/>
            </a:endParaRPr>
          </a:p>
          <a:p>
            <a:pPr>
              <a:spcBef>
                <a:spcPts val="600"/>
              </a:spcBef>
            </a:pPr>
            <a:endParaRPr lang="en-US" altLang="ko-KR" dirty="0">
              <a:latin typeface="+mn-ea"/>
            </a:endParaRPr>
          </a:p>
          <a:p>
            <a:pPr>
              <a:spcBef>
                <a:spcPts val="600"/>
              </a:spcBef>
            </a:pPr>
            <a:endParaRPr lang="en-US" altLang="ko-KR" dirty="0">
              <a:latin typeface="+mn-ea"/>
            </a:endParaRPr>
          </a:p>
          <a:p>
            <a:pPr>
              <a:spcBef>
                <a:spcPts val="600"/>
              </a:spcBef>
            </a:pPr>
            <a:r>
              <a:rPr lang="en-US" altLang="ko-KR" dirty="0">
                <a:latin typeface="+mn-ea"/>
              </a:rPr>
              <a:t>4) </a:t>
            </a:r>
            <a:r>
              <a:rPr lang="ko-KR" altLang="en-US" dirty="0">
                <a:latin typeface="+mn-ea"/>
              </a:rPr>
              <a:t>종속성</a:t>
            </a:r>
          </a:p>
          <a:p>
            <a:pPr>
              <a:spcBef>
                <a:spcPts val="600"/>
              </a:spcBef>
            </a:pPr>
            <a:r>
              <a:rPr lang="en-US" altLang="ko-KR" dirty="0">
                <a:latin typeface="+mn-ea"/>
              </a:rPr>
              <a:t>- CycloneDX</a:t>
            </a:r>
            <a:r>
              <a:rPr lang="ko-KR" altLang="en-US" dirty="0">
                <a:latin typeface="+mn-ea"/>
              </a:rPr>
              <a:t>는 구성 요소와 다른 구성 요소에 대한 종속성을 설명하는 기능을 제공</a:t>
            </a:r>
            <a:endParaRPr lang="en-US" altLang="ko-KR" dirty="0">
              <a:latin typeface="+mn-ea"/>
            </a:endParaRPr>
          </a:p>
          <a:p>
            <a:pPr>
              <a:spcBef>
                <a:spcPts val="600"/>
              </a:spcBef>
            </a:pPr>
            <a:r>
              <a:rPr lang="en-US" altLang="ko-KR" dirty="0">
                <a:latin typeface="+mn-ea"/>
              </a:rPr>
              <a:t>- </a:t>
            </a:r>
            <a:r>
              <a:rPr lang="ko-KR" altLang="en-US" dirty="0">
                <a:latin typeface="+mn-ea"/>
              </a:rPr>
              <a:t>종속성 그래프는 직접적 관계와 전이적 관계를 모두 나타낼 수 있음</a:t>
            </a:r>
            <a:endParaRPr lang="en-US" altLang="ko-KR" dirty="0">
              <a:latin typeface="+mn-ea"/>
            </a:endParaRPr>
          </a:p>
          <a:p>
            <a:pPr>
              <a:spcBef>
                <a:spcPts val="600"/>
              </a:spcBef>
            </a:pPr>
            <a:r>
              <a:rPr lang="en-US" altLang="ko-KR" dirty="0">
                <a:latin typeface="+mn-ea"/>
              </a:rPr>
              <a:t>- </a:t>
            </a:r>
            <a:r>
              <a:rPr lang="ko-KR" altLang="en-US" dirty="0">
                <a:latin typeface="+mn-ea"/>
              </a:rPr>
              <a:t>서비스에 의존하는 구성요소를 종속성 그래프로 표현할 수 있고</a:t>
            </a:r>
            <a:r>
              <a:rPr lang="en-US" altLang="ko-KR" dirty="0">
                <a:latin typeface="+mn-ea"/>
              </a:rPr>
              <a:t>, </a:t>
            </a:r>
            <a:r>
              <a:rPr lang="ko-KR" altLang="en-US" dirty="0">
                <a:latin typeface="+mn-ea"/>
              </a:rPr>
              <a:t>다른 서비스에 의존하는 서비스도 표현</a:t>
            </a:r>
            <a:endParaRPr lang="en-US" altLang="ko-KR" dirty="0">
              <a:latin typeface="+mn-ea"/>
            </a:endParaRPr>
          </a:p>
        </p:txBody>
      </p:sp>
      <p:sp>
        <p:nvSpPr>
          <p:cNvPr id="7" name="TextBox 6">
            <a:extLst>
              <a:ext uri="{FF2B5EF4-FFF2-40B4-BE49-F238E27FC236}">
                <a16:creationId xmlns:a16="http://schemas.microsoft.com/office/drawing/2014/main" id="{F811321C-C48E-39B7-2B51-DF53A4B9962F}"/>
              </a:ext>
            </a:extLst>
          </p:cNvPr>
          <p:cNvSpPr txBox="1"/>
          <p:nvPr/>
        </p:nvSpPr>
        <p:spPr>
          <a:xfrm>
            <a:off x="4297599" y="6225703"/>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8" name="그림 7" descr="텍스트, 폰트, 스크린샷, 직사각형이(가) 표시된 사진&#10;&#10;자동 생성된 설명">
            <a:extLst>
              <a:ext uri="{FF2B5EF4-FFF2-40B4-BE49-F238E27FC236}">
                <a16:creationId xmlns:a16="http://schemas.microsoft.com/office/drawing/2014/main" id="{7A601C51-07FC-2B77-E687-8D1FA13D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808" y="2938524"/>
            <a:ext cx="7285714" cy="980952"/>
          </a:xfrm>
          <a:prstGeom prst="rect">
            <a:avLst/>
          </a:prstGeom>
          <a:ln>
            <a:solidFill>
              <a:schemeClr val="tx1"/>
            </a:solidFill>
          </a:ln>
        </p:spPr>
      </p:pic>
      <p:pic>
        <p:nvPicPr>
          <p:cNvPr id="10" name="그림 9" descr="텍스트, 폰트, 스크린샷, 명함이(가) 표시된 사진&#10;&#10;자동 생성된 설명">
            <a:extLst>
              <a:ext uri="{FF2B5EF4-FFF2-40B4-BE49-F238E27FC236}">
                <a16:creationId xmlns:a16="http://schemas.microsoft.com/office/drawing/2014/main" id="{FD322CBB-56A1-F578-B3C4-9D749A002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949" y="5168457"/>
            <a:ext cx="5580952" cy="1019048"/>
          </a:xfrm>
          <a:prstGeom prst="rect">
            <a:avLst/>
          </a:prstGeom>
          <a:ln>
            <a:solidFill>
              <a:schemeClr val="tx1"/>
            </a:solidFill>
          </a:ln>
        </p:spPr>
      </p:pic>
    </p:spTree>
    <p:extLst>
      <p:ext uri="{BB962C8B-B14F-4D97-AF65-F5344CB8AC3E}">
        <p14:creationId xmlns:p14="http://schemas.microsoft.com/office/powerpoint/2010/main" val="187203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01648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a:p>
            <a:pPr>
              <a:spcBef>
                <a:spcPts val="600"/>
              </a:spcBef>
            </a:pPr>
            <a:r>
              <a:rPr lang="en-US" altLang="ko-KR" dirty="0">
                <a:latin typeface="+mn-ea"/>
              </a:rPr>
              <a:t>5)</a:t>
            </a:r>
            <a:r>
              <a:rPr lang="ko-KR" altLang="en-US" dirty="0" err="1">
                <a:latin typeface="+mn-ea"/>
              </a:rPr>
              <a:t>컴포지션</a:t>
            </a:r>
            <a:endParaRPr lang="ko-KR" altLang="en-US" dirty="0">
              <a:latin typeface="+mn-ea"/>
            </a:endParaRPr>
          </a:p>
          <a:p>
            <a:pPr>
              <a:spcBef>
                <a:spcPts val="600"/>
              </a:spcBef>
            </a:pPr>
            <a:r>
              <a:rPr lang="en-US" altLang="ko-KR" dirty="0">
                <a:latin typeface="+mn-ea"/>
              </a:rPr>
              <a:t>- </a:t>
            </a:r>
            <a:r>
              <a:rPr lang="ko-KR" altLang="en-US" dirty="0" err="1">
                <a:latin typeface="+mn-ea"/>
              </a:rPr>
              <a:t>컴포지션은</a:t>
            </a:r>
            <a:r>
              <a:rPr lang="ko-KR" altLang="en-US" dirty="0">
                <a:latin typeface="+mn-ea"/>
              </a:rPr>
              <a:t> 구성 요소</a:t>
            </a:r>
            <a:r>
              <a:rPr lang="en-US" altLang="ko-KR" dirty="0">
                <a:latin typeface="+mn-ea"/>
              </a:rPr>
              <a:t>(</a:t>
            </a:r>
            <a:r>
              <a:rPr lang="ko-KR" altLang="en-US" dirty="0">
                <a:latin typeface="+mn-ea"/>
              </a:rPr>
              <a:t>구성 요소</a:t>
            </a:r>
            <a:r>
              <a:rPr lang="en-US" altLang="ko-KR" dirty="0">
                <a:latin typeface="+mn-ea"/>
              </a:rPr>
              <a:t>, </a:t>
            </a:r>
            <a:r>
              <a:rPr lang="ko-KR" altLang="en-US" dirty="0">
                <a:latin typeface="+mn-ea"/>
              </a:rPr>
              <a:t>서비스 및 종속성 관계 포함</a:t>
            </a:r>
            <a:r>
              <a:rPr lang="en-US" altLang="ko-KR" dirty="0">
                <a:latin typeface="+mn-ea"/>
              </a:rPr>
              <a:t>)</a:t>
            </a:r>
            <a:r>
              <a:rPr lang="ko-KR" altLang="en-US" dirty="0">
                <a:latin typeface="+mn-ea"/>
              </a:rPr>
              <a:t>와 해당 완전성을 설명</a:t>
            </a:r>
            <a:endParaRPr lang="en-US" altLang="ko-KR" dirty="0">
              <a:latin typeface="+mn-ea"/>
            </a:endParaRPr>
          </a:p>
          <a:p>
            <a:pPr>
              <a:spcBef>
                <a:spcPts val="600"/>
              </a:spcBef>
            </a:pPr>
            <a:r>
              <a:rPr lang="en-US" altLang="ko-KR" dirty="0">
                <a:latin typeface="+mn-ea"/>
              </a:rPr>
              <a:t>- </a:t>
            </a:r>
            <a:r>
              <a:rPr lang="ko-KR" altLang="en-US" dirty="0">
                <a:latin typeface="+mn-ea"/>
              </a:rPr>
              <a:t>각 구성의 집계는 완전함</a:t>
            </a:r>
            <a:r>
              <a:rPr lang="en-US" altLang="ko-KR" dirty="0">
                <a:latin typeface="+mn-ea"/>
              </a:rPr>
              <a:t>, </a:t>
            </a:r>
            <a:r>
              <a:rPr lang="ko-KR" altLang="en-US" dirty="0">
                <a:latin typeface="+mn-ea"/>
              </a:rPr>
              <a:t>불완전함</a:t>
            </a:r>
            <a:r>
              <a:rPr lang="en-US" altLang="ko-KR" dirty="0">
                <a:latin typeface="+mn-ea"/>
              </a:rPr>
              <a:t>, </a:t>
            </a:r>
            <a:r>
              <a:rPr lang="ko-KR" altLang="en-US" dirty="0">
                <a:latin typeface="+mn-ea"/>
              </a:rPr>
              <a:t>자사만 불완전함</a:t>
            </a:r>
            <a:r>
              <a:rPr lang="en-US" altLang="ko-KR" dirty="0">
                <a:latin typeface="+mn-ea"/>
              </a:rPr>
              <a:t>, </a:t>
            </a:r>
            <a:r>
              <a:rPr lang="ko-KR" altLang="en-US" dirty="0">
                <a:latin typeface="+mn-ea"/>
              </a:rPr>
              <a:t>제</a:t>
            </a:r>
            <a:r>
              <a:rPr lang="en-US" altLang="ko-KR" dirty="0">
                <a:latin typeface="+mn-ea"/>
              </a:rPr>
              <a:t>3</a:t>
            </a:r>
            <a:r>
              <a:rPr lang="ko-KR" altLang="en-US" dirty="0">
                <a:latin typeface="+mn-ea"/>
              </a:rPr>
              <a:t>자만 불완전함</a:t>
            </a:r>
            <a:r>
              <a:rPr lang="en-US" altLang="ko-KR" dirty="0">
                <a:latin typeface="+mn-ea"/>
              </a:rPr>
              <a:t>, </a:t>
            </a:r>
            <a:r>
              <a:rPr lang="ko-KR" altLang="en-US" dirty="0">
                <a:latin typeface="+mn-ea"/>
              </a:rPr>
              <a:t>알 수 없음으로 설명</a:t>
            </a:r>
            <a:endParaRPr lang="en-US" altLang="ko-KR" dirty="0">
              <a:latin typeface="+mn-ea"/>
            </a:endParaRPr>
          </a:p>
          <a:p>
            <a:pPr>
              <a:spcBef>
                <a:spcPts val="600"/>
              </a:spcBef>
            </a:pPr>
            <a:endParaRPr lang="en-US" altLang="ko-KR" dirty="0">
              <a:latin typeface="+mn-ea"/>
            </a:endParaRPr>
          </a:p>
          <a:p>
            <a:pPr>
              <a:spcBef>
                <a:spcPts val="600"/>
              </a:spcBef>
            </a:pPr>
            <a:endParaRPr lang="en-US" altLang="ko-KR" dirty="0">
              <a:latin typeface="+mn-ea"/>
            </a:endParaRPr>
          </a:p>
          <a:p>
            <a:pPr>
              <a:spcBef>
                <a:spcPts val="600"/>
              </a:spcBef>
            </a:pPr>
            <a:r>
              <a:rPr lang="en-US" altLang="ko-KR" dirty="0">
                <a:latin typeface="+mn-ea"/>
              </a:rPr>
              <a:t>6) </a:t>
            </a:r>
            <a:r>
              <a:rPr lang="ko-KR" altLang="en-US" dirty="0">
                <a:latin typeface="+mn-ea"/>
              </a:rPr>
              <a:t>취약점</a:t>
            </a:r>
          </a:p>
          <a:p>
            <a:pPr>
              <a:spcBef>
                <a:spcPts val="600"/>
              </a:spcBef>
            </a:pPr>
            <a:r>
              <a:rPr lang="en-US" altLang="ko-KR" dirty="0">
                <a:latin typeface="+mn-ea"/>
              </a:rPr>
              <a:t>- </a:t>
            </a:r>
            <a:r>
              <a:rPr lang="ko-KR" altLang="en-US" dirty="0">
                <a:latin typeface="+mn-ea"/>
              </a:rPr>
              <a:t>타사 및 오픈 소스 소프트웨어의 사용으로 인해 상속된 알려진 취약점과 해당 취약점의 악용 가능성은 </a:t>
            </a:r>
            <a:r>
              <a:rPr lang="en-US" altLang="ko-KR" dirty="0">
                <a:latin typeface="+mn-ea"/>
              </a:rPr>
              <a:t>CycloneDX</a:t>
            </a:r>
            <a:r>
              <a:rPr lang="ko-KR" altLang="en-US" dirty="0">
                <a:latin typeface="+mn-ea"/>
              </a:rPr>
              <a:t>를 통해 전달될 수 있음</a:t>
            </a:r>
            <a:endParaRPr lang="en-US" altLang="ko-KR" dirty="0">
              <a:latin typeface="+mn-ea"/>
            </a:endParaRPr>
          </a:p>
          <a:p>
            <a:pPr>
              <a:spcBef>
                <a:spcPts val="600"/>
              </a:spcBef>
            </a:pPr>
            <a:r>
              <a:rPr lang="en-US" altLang="ko-KR" dirty="0">
                <a:latin typeface="+mn-ea"/>
              </a:rPr>
              <a:t>-CycloneDX</a:t>
            </a:r>
            <a:r>
              <a:rPr lang="ko-KR" altLang="en-US" dirty="0">
                <a:latin typeface="+mn-ea"/>
              </a:rPr>
              <a:t>를 사용하면 구성 요소와 서비스 모두에 영향을 미치는 이전에 알려지지 않은 취약점도 공개될 수 있으므로 취약점 공개와 </a:t>
            </a:r>
            <a:r>
              <a:rPr lang="en-US" altLang="ko-KR" dirty="0">
                <a:latin typeface="+mn-ea"/>
              </a:rPr>
              <a:t>VEX </a:t>
            </a:r>
            <a:r>
              <a:rPr lang="ko-KR" altLang="en-US" dirty="0">
                <a:latin typeface="+mn-ea"/>
              </a:rPr>
              <a:t>사용 사례 모두에 이상적임</a:t>
            </a:r>
            <a:endParaRPr lang="en-US" altLang="ko-KR" dirty="0">
              <a:latin typeface="+mn-ea"/>
            </a:endParaRPr>
          </a:p>
        </p:txBody>
      </p:sp>
      <p:sp>
        <p:nvSpPr>
          <p:cNvPr id="7" name="TextBox 6">
            <a:extLst>
              <a:ext uri="{FF2B5EF4-FFF2-40B4-BE49-F238E27FC236}">
                <a16:creationId xmlns:a16="http://schemas.microsoft.com/office/drawing/2014/main" id="{F811321C-C48E-39B7-2B51-DF53A4B9962F}"/>
              </a:ext>
            </a:extLst>
          </p:cNvPr>
          <p:cNvSpPr txBox="1"/>
          <p:nvPr/>
        </p:nvSpPr>
        <p:spPr>
          <a:xfrm>
            <a:off x="4297599" y="6225703"/>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9" name="그림 8" descr="텍스트, 폰트, 스크린샷, 직사각형이(가) 표시된 사진&#10;&#10;자동 생성된 설명">
            <a:extLst>
              <a:ext uri="{FF2B5EF4-FFF2-40B4-BE49-F238E27FC236}">
                <a16:creationId xmlns:a16="http://schemas.microsoft.com/office/drawing/2014/main" id="{37464380-3FE2-DBEC-3EDE-D5804CB6B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099" y="2767800"/>
            <a:ext cx="7361905" cy="1009524"/>
          </a:xfrm>
          <a:prstGeom prst="rect">
            <a:avLst/>
          </a:prstGeom>
          <a:ln>
            <a:solidFill>
              <a:schemeClr val="tx1"/>
            </a:solidFill>
          </a:ln>
        </p:spPr>
      </p:pic>
      <p:pic>
        <p:nvPicPr>
          <p:cNvPr id="12" name="그림 11">
            <a:extLst>
              <a:ext uri="{FF2B5EF4-FFF2-40B4-BE49-F238E27FC236}">
                <a16:creationId xmlns:a16="http://schemas.microsoft.com/office/drawing/2014/main" id="{2B64AAE2-693B-2DE3-2FA1-CF56427DB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577" y="5091513"/>
            <a:ext cx="9095238" cy="990476"/>
          </a:xfrm>
          <a:prstGeom prst="rect">
            <a:avLst/>
          </a:prstGeom>
          <a:ln>
            <a:solidFill>
              <a:schemeClr val="tx1"/>
            </a:solidFill>
          </a:ln>
        </p:spPr>
      </p:pic>
    </p:spTree>
    <p:extLst>
      <p:ext uri="{BB962C8B-B14F-4D97-AF65-F5344CB8AC3E}">
        <p14:creationId xmlns:p14="http://schemas.microsoft.com/office/powerpoint/2010/main" val="2023429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293483"/>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a:p>
            <a:pPr>
              <a:spcBef>
                <a:spcPts val="600"/>
              </a:spcBef>
            </a:pPr>
            <a:r>
              <a:rPr lang="en-US" altLang="ko-KR" dirty="0">
                <a:latin typeface="+mn-ea"/>
              </a:rPr>
              <a:t>7)</a:t>
            </a:r>
            <a:r>
              <a:rPr lang="ko-KR" altLang="en-US" dirty="0">
                <a:latin typeface="+mn-ea"/>
              </a:rPr>
              <a:t>공식화</a:t>
            </a:r>
            <a:r>
              <a:rPr lang="en-US" altLang="ko-KR" dirty="0">
                <a:latin typeface="+mn-ea"/>
              </a:rPr>
              <a:t>(Formulation)</a:t>
            </a:r>
            <a:endParaRPr lang="ko-KR" altLang="en-US" dirty="0">
              <a:latin typeface="+mn-ea"/>
            </a:endParaRPr>
          </a:p>
          <a:p>
            <a:pPr>
              <a:spcBef>
                <a:spcPts val="600"/>
              </a:spcBef>
            </a:pPr>
            <a:r>
              <a:rPr lang="en-US" altLang="ko-KR" dirty="0">
                <a:latin typeface="+mn-ea"/>
              </a:rPr>
              <a:t>- </a:t>
            </a:r>
            <a:r>
              <a:rPr lang="ko-KR" altLang="en-US" b="0" i="0" dirty="0">
                <a:solidFill>
                  <a:srgbClr val="333333"/>
                </a:solidFill>
                <a:effectLst/>
                <a:latin typeface="noto sans" panose="020B0502040504020204" pitchFamily="34" charset="0"/>
              </a:rPr>
              <a:t>공식화는 어떤 것이 어떻게 제조되거나 배포되었는지를 설명</a:t>
            </a:r>
            <a:endParaRPr lang="en-US" altLang="ko-KR" b="0" i="0" dirty="0">
              <a:solidFill>
                <a:srgbClr val="333333"/>
              </a:solidFill>
              <a:effectLst/>
              <a:latin typeface="noto sans" panose="020B0502040504020204" pitchFamily="34" charset="0"/>
            </a:endParaRPr>
          </a:p>
          <a:p>
            <a:pPr>
              <a:spcBef>
                <a:spcPts val="600"/>
              </a:spcBef>
            </a:pPr>
            <a:r>
              <a:rPr lang="en-US" altLang="ko-KR" dirty="0">
                <a:solidFill>
                  <a:srgbClr val="333333"/>
                </a:solidFill>
                <a:latin typeface="noto sans" panose="020B0502040504020204" pitchFamily="34" charset="0"/>
              </a:rPr>
              <a:t>-</a:t>
            </a:r>
            <a:r>
              <a:rPr lang="en-US" altLang="ko-KR" b="0" i="0" dirty="0">
                <a:solidFill>
                  <a:srgbClr val="333333"/>
                </a:solidFill>
                <a:effectLst/>
                <a:latin typeface="noto sans" panose="020B0502040504020204" pitchFamily="34" charset="0"/>
              </a:rPr>
              <a:t>CycloneDX</a:t>
            </a:r>
            <a:r>
              <a:rPr lang="ko-KR" altLang="en-US" b="0" i="0" dirty="0">
                <a:solidFill>
                  <a:srgbClr val="333333"/>
                </a:solidFill>
                <a:effectLst/>
                <a:latin typeface="noto sans" panose="020B0502040504020204" pitchFamily="34" charset="0"/>
              </a:rPr>
              <a:t>는 제조 공정에서 발생한 작업을 설명하는 관찰된 공식과 함께 재현을 위해 선언된 공식을 나타내는 여러 공식</a:t>
            </a:r>
            <a:r>
              <a:rPr lang="en-US" altLang="ko-KR" b="0" i="0" dirty="0">
                <a:solidFill>
                  <a:srgbClr val="333333"/>
                </a:solidFill>
                <a:effectLst/>
                <a:latin typeface="noto sans" panose="020B0502040504020204" pitchFamily="34" charset="0"/>
              </a:rPr>
              <a:t>, </a:t>
            </a:r>
            <a:r>
              <a:rPr lang="ko-KR" altLang="en-US" b="0" i="0" dirty="0">
                <a:solidFill>
                  <a:srgbClr val="333333"/>
                </a:solidFill>
                <a:effectLst/>
                <a:latin typeface="noto sans" panose="020B0502040504020204" pitchFamily="34" charset="0"/>
              </a:rPr>
              <a:t>작업 흐름</a:t>
            </a:r>
            <a:r>
              <a:rPr lang="en-US" altLang="ko-KR" b="0" i="0" dirty="0">
                <a:solidFill>
                  <a:srgbClr val="333333"/>
                </a:solidFill>
                <a:effectLst/>
                <a:latin typeface="noto sans" panose="020B0502040504020204" pitchFamily="34" charset="0"/>
              </a:rPr>
              <a:t>, </a:t>
            </a:r>
            <a:r>
              <a:rPr lang="ko-KR" altLang="en-US" b="0" i="0" dirty="0">
                <a:solidFill>
                  <a:srgbClr val="333333"/>
                </a:solidFill>
                <a:effectLst/>
                <a:latin typeface="noto sans" panose="020B0502040504020204" pitchFamily="34" charset="0"/>
              </a:rPr>
              <a:t>작업 및 단계의 지원을 통해 이를 달성함</a:t>
            </a:r>
            <a:endParaRPr lang="en-US" altLang="ko-KR" b="0" i="0" dirty="0">
              <a:solidFill>
                <a:srgbClr val="333333"/>
              </a:solidFill>
              <a:effectLst/>
              <a:latin typeface="noto sans" panose="020B0502040504020204" pitchFamily="34" charset="0"/>
            </a:endParaRPr>
          </a:p>
          <a:p>
            <a:pPr>
              <a:spcBef>
                <a:spcPts val="600"/>
              </a:spcBef>
            </a:pPr>
            <a:endParaRPr lang="en-US" altLang="ko-KR" dirty="0">
              <a:solidFill>
                <a:srgbClr val="333333"/>
              </a:solidFill>
              <a:latin typeface="noto sans" panose="020B0502040504020204" pitchFamily="34" charset="0"/>
            </a:endParaRPr>
          </a:p>
          <a:p>
            <a:pPr>
              <a:spcBef>
                <a:spcPts val="600"/>
              </a:spcBef>
            </a:pPr>
            <a:endParaRPr lang="en-US" altLang="ko-KR" dirty="0">
              <a:solidFill>
                <a:srgbClr val="333333"/>
              </a:solidFill>
              <a:latin typeface="noto sans" panose="020B0502040504020204" pitchFamily="34" charset="0"/>
            </a:endParaRPr>
          </a:p>
          <a:p>
            <a:pPr>
              <a:spcBef>
                <a:spcPts val="600"/>
              </a:spcBef>
            </a:pPr>
            <a:r>
              <a:rPr lang="en-US" altLang="ko-KR" dirty="0">
                <a:solidFill>
                  <a:srgbClr val="333333"/>
                </a:solidFill>
                <a:latin typeface="noto sans" panose="020B0502040504020204" pitchFamily="34" charset="0"/>
              </a:rPr>
              <a:t>8) </a:t>
            </a:r>
            <a:r>
              <a:rPr lang="ko-KR" altLang="en-US" dirty="0">
                <a:solidFill>
                  <a:srgbClr val="333333"/>
                </a:solidFill>
                <a:latin typeface="noto sans" panose="020B0502040504020204" pitchFamily="34" charset="0"/>
              </a:rPr>
              <a:t>주석</a:t>
            </a:r>
            <a:endParaRPr lang="en-US" altLang="ko-KR" dirty="0">
              <a:solidFill>
                <a:srgbClr val="333333"/>
              </a:solidFill>
              <a:latin typeface="noto sans" panose="020B0502040504020204" pitchFamily="34" charset="0"/>
            </a:endParaRPr>
          </a:p>
          <a:p>
            <a:pPr>
              <a:spcBef>
                <a:spcPts val="600"/>
              </a:spcBef>
            </a:pPr>
            <a:r>
              <a:rPr lang="en-US" altLang="ko-KR" dirty="0">
                <a:latin typeface="+mn-ea"/>
              </a:rPr>
              <a:t>- </a:t>
            </a:r>
            <a:r>
              <a:rPr lang="ko-KR" altLang="en-US" dirty="0">
                <a:latin typeface="+mn-ea"/>
              </a:rPr>
              <a:t>주석에는 주석이 달린 개체에 대한 추가 컨텍스트를 제공하는 주석</a:t>
            </a:r>
            <a:r>
              <a:rPr lang="en-US" altLang="ko-KR" dirty="0">
                <a:latin typeface="+mn-ea"/>
              </a:rPr>
              <a:t>, </a:t>
            </a:r>
            <a:r>
              <a:rPr lang="ko-KR" altLang="en-US" dirty="0">
                <a:latin typeface="+mn-ea"/>
              </a:rPr>
              <a:t>메모</a:t>
            </a:r>
            <a:r>
              <a:rPr lang="en-US" altLang="ko-KR" dirty="0">
                <a:latin typeface="+mn-ea"/>
              </a:rPr>
              <a:t>, </a:t>
            </a:r>
            <a:r>
              <a:rPr lang="ko-KR" altLang="en-US" dirty="0">
                <a:latin typeface="+mn-ea"/>
              </a:rPr>
              <a:t>설명 또는 유사한 텍스트 콘텐츠가 포함</a:t>
            </a:r>
            <a:endParaRPr lang="en-US" altLang="ko-KR" dirty="0">
              <a:latin typeface="+mn-ea"/>
            </a:endParaRPr>
          </a:p>
          <a:p>
            <a:pPr>
              <a:spcBef>
                <a:spcPts val="600"/>
              </a:spcBef>
            </a:pPr>
            <a:r>
              <a:rPr lang="en-US" altLang="ko-KR" dirty="0">
                <a:latin typeface="+mn-ea"/>
              </a:rPr>
              <a:t>-</a:t>
            </a:r>
            <a:r>
              <a:rPr lang="ko-KR" altLang="en-US" dirty="0">
                <a:latin typeface="+mn-ea"/>
              </a:rPr>
              <a:t>도구를 통해 또는 개인이나 조직의 수동 검토 결과로 </a:t>
            </a:r>
            <a:r>
              <a:rPr lang="en-US" altLang="ko-KR" dirty="0">
                <a:latin typeface="+mn-ea"/>
              </a:rPr>
              <a:t>BOM</a:t>
            </a:r>
            <a:r>
              <a:rPr lang="ko-KR" altLang="en-US" dirty="0">
                <a:latin typeface="+mn-ea"/>
              </a:rPr>
              <a:t>에 자동으로 추가되는 경우가 많습니다</a:t>
            </a:r>
            <a:r>
              <a:rPr lang="en-US" altLang="ko-KR" dirty="0">
                <a:latin typeface="+mn-ea"/>
              </a:rPr>
              <a:t>. </a:t>
            </a:r>
            <a:r>
              <a:rPr lang="ko-KR" altLang="en-US" dirty="0">
                <a:latin typeface="+mn-ea"/>
              </a:rPr>
              <a:t>주석은 디지털 서명을 사용하여 독립적으로 서명하고 확인할 수 있음</a:t>
            </a:r>
            <a:endParaRPr lang="en-US" altLang="ko-KR" dirty="0">
              <a:latin typeface="+mn-ea"/>
            </a:endParaRPr>
          </a:p>
        </p:txBody>
      </p:sp>
      <p:sp>
        <p:nvSpPr>
          <p:cNvPr id="7" name="TextBox 6">
            <a:extLst>
              <a:ext uri="{FF2B5EF4-FFF2-40B4-BE49-F238E27FC236}">
                <a16:creationId xmlns:a16="http://schemas.microsoft.com/office/drawing/2014/main" id="{F811321C-C48E-39B7-2B51-DF53A4B9962F}"/>
              </a:ext>
            </a:extLst>
          </p:cNvPr>
          <p:cNvSpPr txBox="1"/>
          <p:nvPr/>
        </p:nvSpPr>
        <p:spPr>
          <a:xfrm>
            <a:off x="4297599" y="6225703"/>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8" name="그림 7">
            <a:extLst>
              <a:ext uri="{FF2B5EF4-FFF2-40B4-BE49-F238E27FC236}">
                <a16:creationId xmlns:a16="http://schemas.microsoft.com/office/drawing/2014/main" id="{09E3DD1B-29FB-5FAC-A397-9FEDB2385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428" y="2981569"/>
            <a:ext cx="9057143" cy="1000000"/>
          </a:xfrm>
          <a:prstGeom prst="rect">
            <a:avLst/>
          </a:prstGeom>
          <a:ln>
            <a:solidFill>
              <a:schemeClr val="tx1"/>
            </a:solidFill>
          </a:ln>
        </p:spPr>
      </p:pic>
      <p:pic>
        <p:nvPicPr>
          <p:cNvPr id="11" name="그림 10" descr="텍스트, 폰트, 포스트잇 노트, 스크린샷이(가) 표시된 사진&#10;&#10;자동 생성된 설명">
            <a:extLst>
              <a:ext uri="{FF2B5EF4-FFF2-40B4-BE49-F238E27FC236}">
                <a16:creationId xmlns:a16="http://schemas.microsoft.com/office/drawing/2014/main" id="{AC46846F-D027-B593-9F61-ED69C2DFE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168" y="5282846"/>
            <a:ext cx="7304762" cy="942857"/>
          </a:xfrm>
          <a:prstGeom prst="rect">
            <a:avLst/>
          </a:prstGeom>
          <a:ln>
            <a:solidFill>
              <a:schemeClr val="tx1"/>
            </a:solidFill>
          </a:ln>
        </p:spPr>
      </p:pic>
    </p:spTree>
    <p:extLst>
      <p:ext uri="{BB962C8B-B14F-4D97-AF65-F5344CB8AC3E}">
        <p14:creationId xmlns:p14="http://schemas.microsoft.com/office/powerpoint/2010/main" val="2082133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2323713"/>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CycloneDX</a:t>
            </a:r>
          </a:p>
          <a:p>
            <a:pPr>
              <a:spcBef>
                <a:spcPts val="600"/>
              </a:spcBef>
            </a:pPr>
            <a:r>
              <a:rPr lang="en-US" altLang="ko-KR" dirty="0">
                <a:latin typeface="+mn-ea"/>
              </a:rPr>
              <a:t>9)</a:t>
            </a:r>
            <a:r>
              <a:rPr lang="ko-KR" altLang="en-US" dirty="0">
                <a:latin typeface="+mn-ea"/>
              </a:rPr>
              <a:t> 확장</a:t>
            </a:r>
          </a:p>
          <a:p>
            <a:pPr>
              <a:spcBef>
                <a:spcPts val="600"/>
              </a:spcBef>
            </a:pPr>
            <a:r>
              <a:rPr lang="en-US" altLang="ko-KR" dirty="0">
                <a:latin typeface="+mn-ea"/>
              </a:rPr>
              <a:t>- CycloneDX </a:t>
            </a:r>
            <a:r>
              <a:rPr lang="ko-KR" altLang="en-US" dirty="0">
                <a:latin typeface="+mn-ea"/>
              </a:rPr>
              <a:t>개체 모델 전반에 걸쳐 여러 확장 지점이 존재하므로 새로운 기능의 빠른 프로토타입을 제작하고 특수한 미래 사용 사례를 지원 가능</a:t>
            </a:r>
            <a:endParaRPr lang="en-US" altLang="ko-KR" dirty="0">
              <a:latin typeface="+mn-ea"/>
            </a:endParaRPr>
          </a:p>
          <a:p>
            <a:pPr>
              <a:spcBef>
                <a:spcPts val="600"/>
              </a:spcBef>
            </a:pPr>
            <a:r>
              <a:rPr lang="en-US" altLang="ko-KR" dirty="0">
                <a:latin typeface="+mn-ea"/>
              </a:rPr>
              <a:t>- CycloneDX </a:t>
            </a:r>
            <a:r>
              <a:rPr lang="ko-KR" altLang="en-US" dirty="0">
                <a:latin typeface="+mn-ea"/>
              </a:rPr>
              <a:t>프로젝트는 더 큰 커뮤니티에 유익한 확장을 유지합니다</a:t>
            </a:r>
            <a:r>
              <a:rPr lang="en-US" altLang="ko-KR" dirty="0">
                <a:latin typeface="+mn-ea"/>
              </a:rPr>
              <a:t>. </a:t>
            </a:r>
            <a:r>
              <a:rPr lang="ko-KR" altLang="en-US" dirty="0">
                <a:latin typeface="+mn-ea"/>
              </a:rPr>
              <a:t>이 프로젝트는 커뮤니티 참여와 </a:t>
            </a:r>
            <a:endParaRPr lang="en-US" altLang="ko-KR" dirty="0">
              <a:latin typeface="+mn-ea"/>
            </a:endParaRPr>
          </a:p>
          <a:p>
            <a:pPr>
              <a:spcBef>
                <a:spcPts val="600"/>
              </a:spcBef>
            </a:pPr>
            <a:r>
              <a:rPr lang="ko-KR" altLang="en-US" dirty="0">
                <a:latin typeface="+mn-ea"/>
              </a:rPr>
              <a:t>전문적이거나 산업별 사용 사례를 대상으로 하는 확장 개발을 장려함</a:t>
            </a:r>
            <a:endParaRPr lang="en-US" altLang="ko-KR" dirty="0">
              <a:latin typeface="+mn-ea"/>
            </a:endParaRPr>
          </a:p>
        </p:txBody>
      </p:sp>
      <p:sp>
        <p:nvSpPr>
          <p:cNvPr id="7" name="TextBox 6">
            <a:extLst>
              <a:ext uri="{FF2B5EF4-FFF2-40B4-BE49-F238E27FC236}">
                <a16:creationId xmlns:a16="http://schemas.microsoft.com/office/drawing/2014/main" id="{F811321C-C48E-39B7-2B51-DF53A4B9962F}"/>
              </a:ext>
            </a:extLst>
          </p:cNvPr>
          <p:cNvSpPr txBox="1"/>
          <p:nvPr/>
        </p:nvSpPr>
        <p:spPr>
          <a:xfrm>
            <a:off x="4297599" y="6225703"/>
            <a:ext cx="3596802" cy="276999"/>
          </a:xfrm>
          <a:prstGeom prst="rect">
            <a:avLst/>
          </a:prstGeom>
          <a:noFill/>
        </p:spPr>
        <p:txBody>
          <a:bodyPr wrap="square">
            <a:spAutoFit/>
          </a:bodyPr>
          <a:lstStyle/>
          <a:p>
            <a:r>
              <a:rPr lang="ko-KR" altLang="en-US" sz="1200" b="0" i="0" dirty="0">
                <a:solidFill>
                  <a:srgbClr val="000000"/>
                </a:solidFill>
                <a:effectLst/>
                <a:latin typeface="Outfit"/>
              </a:rPr>
              <a:t>출처</a:t>
            </a:r>
            <a:r>
              <a:rPr lang="en-US" altLang="ko-KR" sz="1200" b="0" i="0" dirty="0">
                <a:solidFill>
                  <a:srgbClr val="000000"/>
                </a:solidFill>
                <a:effectLst/>
                <a:latin typeface="Outfit"/>
              </a:rPr>
              <a:t>:https://cyclonedx.org/specification/overview/</a:t>
            </a:r>
            <a:endParaRPr lang="ko-KR" altLang="en-US" sz="1200" dirty="0"/>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9" name="그림 8" descr="텍스트, 스크린샷, 폰트, 화이트이(가) 표시된 사진&#10;&#10;자동 생성된 설명">
            <a:extLst>
              <a:ext uri="{FF2B5EF4-FFF2-40B4-BE49-F238E27FC236}">
                <a16:creationId xmlns:a16="http://schemas.microsoft.com/office/drawing/2014/main" id="{C92D5296-65B5-EA21-454D-F371D5710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05" y="3551570"/>
            <a:ext cx="7276190" cy="1000000"/>
          </a:xfrm>
          <a:prstGeom prst="rect">
            <a:avLst/>
          </a:prstGeom>
          <a:ln>
            <a:solidFill>
              <a:schemeClr val="tx1"/>
            </a:solidFill>
          </a:ln>
        </p:spPr>
      </p:pic>
    </p:spTree>
    <p:extLst>
      <p:ext uri="{BB962C8B-B14F-4D97-AF65-F5344CB8AC3E}">
        <p14:creationId xmlns:p14="http://schemas.microsoft.com/office/powerpoint/2010/main" val="1645220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2277547"/>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SWID</a:t>
            </a:r>
          </a:p>
          <a:p>
            <a:pPr marL="285750" indent="-285750">
              <a:spcBef>
                <a:spcPts val="600"/>
              </a:spcBef>
              <a:spcAft>
                <a:spcPts val="600"/>
              </a:spcAft>
              <a:buFont typeface="Wingdings" panose="05000000000000000000" pitchFamily="2" charset="2"/>
              <a:buChar char="§"/>
            </a:pPr>
            <a:r>
              <a:rPr lang="en-US" altLang="ko-KR" dirty="0">
                <a:latin typeface="+mn-ea"/>
              </a:rPr>
              <a:t>ISO/IEC 19770-2:2015</a:t>
            </a:r>
          </a:p>
          <a:p>
            <a:pPr>
              <a:spcBef>
                <a:spcPts val="600"/>
              </a:spcBef>
              <a:spcAft>
                <a:spcPts val="600"/>
              </a:spcAft>
            </a:pPr>
            <a:r>
              <a:rPr lang="en-US" altLang="ko-KR" dirty="0">
                <a:latin typeface="+mn-ea"/>
              </a:rPr>
              <a:t>- https://www.iso.org/standard/65666.html</a:t>
            </a:r>
          </a:p>
          <a:p>
            <a:pPr>
              <a:spcBef>
                <a:spcPts val="600"/>
              </a:spcBef>
              <a:spcAft>
                <a:spcPts val="600"/>
              </a:spcAft>
            </a:pPr>
            <a:r>
              <a:rPr lang="en-US" altLang="ko-KR" dirty="0">
                <a:latin typeface="+mn-ea"/>
              </a:rPr>
              <a:t>- https://csrc.nist.gov/projects/Software-Identification-SWID</a:t>
            </a:r>
          </a:p>
          <a:p>
            <a:pPr>
              <a:spcBef>
                <a:spcPts val="600"/>
              </a:spcBef>
              <a:spcAft>
                <a:spcPts val="600"/>
              </a:spcAft>
            </a:pPr>
            <a:r>
              <a:rPr lang="en-US" altLang="ko-KR" dirty="0">
                <a:latin typeface="+mn-ea"/>
              </a:rPr>
              <a:t>- https://csrc.nist.gov/projects/software-identification-swid/lifecycle</a:t>
            </a:r>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050" name="Picture 2" descr="아래 설명된 대로 소프트웨어 배포, 설치, 패치 적용, 업그레이드 및 제거 수명 주기 이벤트를 보여줍니다.">
            <a:extLst>
              <a:ext uri="{FF2B5EF4-FFF2-40B4-BE49-F238E27FC236}">
                <a16:creationId xmlns:a16="http://schemas.microsoft.com/office/drawing/2014/main" id="{D2D8AFF2-B07A-6D56-23D0-EC6C277EA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427" y="3505425"/>
            <a:ext cx="8271752" cy="282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589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67820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SWID</a:t>
            </a:r>
          </a:p>
          <a:p>
            <a:pPr>
              <a:spcBef>
                <a:spcPts val="600"/>
              </a:spcBef>
              <a:spcAft>
                <a:spcPts val="600"/>
              </a:spcAft>
            </a:pPr>
            <a:r>
              <a:rPr lang="en-US" altLang="ko-KR" dirty="0">
                <a:latin typeface="+mn-ea"/>
              </a:rPr>
              <a:t>- SWID </a:t>
            </a:r>
            <a:r>
              <a:rPr lang="ko-KR" altLang="en-US" dirty="0">
                <a:latin typeface="+mn-ea"/>
              </a:rPr>
              <a:t>사양은 기본</a:t>
            </a:r>
            <a:r>
              <a:rPr lang="en-US" altLang="ko-KR" dirty="0">
                <a:latin typeface="+mn-ea"/>
              </a:rPr>
              <a:t>, </a:t>
            </a:r>
            <a:r>
              <a:rPr lang="ko-KR" altLang="en-US" dirty="0">
                <a:latin typeface="+mn-ea"/>
              </a:rPr>
              <a:t>패치</a:t>
            </a:r>
            <a:r>
              <a:rPr lang="en-US" altLang="ko-KR" dirty="0">
                <a:latin typeface="+mn-ea"/>
              </a:rPr>
              <a:t>, </a:t>
            </a:r>
            <a:r>
              <a:rPr lang="ko-KR" altLang="en-US" dirty="0">
                <a:latin typeface="+mn-ea"/>
              </a:rPr>
              <a:t>코퍼스</a:t>
            </a:r>
            <a:r>
              <a:rPr lang="en-US" altLang="ko-KR" dirty="0">
                <a:latin typeface="+mn-ea"/>
              </a:rPr>
              <a:t>, </a:t>
            </a:r>
            <a:r>
              <a:rPr lang="ko-KR" altLang="en-US" dirty="0">
                <a:latin typeface="+mn-ea"/>
              </a:rPr>
              <a:t>보충이라는 네 가지 유형의 </a:t>
            </a:r>
            <a:r>
              <a:rPr lang="en-US" altLang="ko-KR" dirty="0">
                <a:latin typeface="+mn-ea"/>
              </a:rPr>
              <a:t>SWID </a:t>
            </a:r>
            <a:r>
              <a:rPr lang="ko-KR" altLang="en-US" dirty="0">
                <a:latin typeface="+mn-ea"/>
              </a:rPr>
              <a:t>태그를 정의</a:t>
            </a:r>
            <a:endParaRPr lang="en-US" altLang="ko-KR" dirty="0">
              <a:latin typeface="+mn-ea"/>
            </a:endParaRPr>
          </a:p>
          <a:p>
            <a:pPr>
              <a:spcBef>
                <a:spcPts val="600"/>
              </a:spcBef>
              <a:spcAft>
                <a:spcPts val="600"/>
              </a:spcAft>
            </a:pPr>
            <a:r>
              <a:rPr lang="en-US" altLang="ko-KR" dirty="0">
                <a:latin typeface="+mn-ea"/>
              </a:rPr>
              <a:t>1) </a:t>
            </a:r>
            <a:r>
              <a:rPr lang="ko-KR" altLang="en-US" dirty="0">
                <a:latin typeface="+mn-ea"/>
              </a:rPr>
              <a:t>기본 태그</a:t>
            </a:r>
            <a:r>
              <a:rPr lang="en-US" altLang="ko-KR" dirty="0">
                <a:latin typeface="+mn-ea"/>
              </a:rPr>
              <a:t>(</a:t>
            </a:r>
            <a:r>
              <a:rPr lang="en-US" altLang="ko-KR" b="1" i="0" dirty="0">
                <a:solidFill>
                  <a:srgbClr val="333333"/>
                </a:solidFill>
                <a:effectLst/>
                <a:latin typeface="Source Sans Pro" panose="020B0503030403020204" pitchFamily="34" charset="0"/>
              </a:rPr>
              <a:t>Primary Tag)</a:t>
            </a:r>
            <a:r>
              <a:rPr lang="en-US" altLang="ko-KR" dirty="0">
                <a:latin typeface="+mn-ea"/>
              </a:rPr>
              <a:t>: </a:t>
            </a:r>
            <a:r>
              <a:rPr lang="ko-KR" altLang="en-US" dirty="0">
                <a:latin typeface="+mn-ea"/>
              </a:rPr>
              <a:t>소프트웨어 제품을 식별하고 설명하는 </a:t>
            </a:r>
            <a:r>
              <a:rPr lang="en-US" altLang="ko-KR" dirty="0">
                <a:latin typeface="+mn-ea"/>
              </a:rPr>
              <a:t>SWID </a:t>
            </a:r>
            <a:r>
              <a:rPr lang="ko-KR" altLang="en-US" dirty="0">
                <a:latin typeface="+mn-ea"/>
              </a:rPr>
              <a:t>태그는 컴퓨팅 장치에 설치</a:t>
            </a:r>
            <a:endParaRPr lang="en-US" altLang="ko-KR" dirty="0">
              <a:latin typeface="+mn-ea"/>
            </a:endParaRPr>
          </a:p>
          <a:p>
            <a:pPr>
              <a:spcBef>
                <a:spcPts val="600"/>
              </a:spcBef>
              <a:spcAft>
                <a:spcPts val="600"/>
              </a:spcAft>
            </a:pPr>
            <a:r>
              <a:rPr lang="en-US" altLang="ko-KR" dirty="0">
                <a:latin typeface="+mn-ea"/>
              </a:rPr>
              <a:t>2) </a:t>
            </a:r>
            <a:r>
              <a:rPr lang="ko-KR" altLang="en-US" dirty="0">
                <a:latin typeface="+mn-ea"/>
              </a:rPr>
              <a:t>패치 태그</a:t>
            </a:r>
            <a:r>
              <a:rPr lang="en-US" altLang="ko-KR" dirty="0">
                <a:latin typeface="+mn-ea"/>
              </a:rPr>
              <a:t>(</a:t>
            </a:r>
            <a:r>
              <a:rPr lang="en-US" altLang="ko-KR" b="1" i="0" dirty="0">
                <a:solidFill>
                  <a:srgbClr val="333333"/>
                </a:solidFill>
                <a:effectLst/>
                <a:latin typeface="Source Sans Pro" panose="020B0503030403020204" pitchFamily="34" charset="0"/>
              </a:rPr>
              <a:t>Patch Tag)</a:t>
            </a:r>
            <a:r>
              <a:rPr lang="en-US" altLang="ko-KR" dirty="0">
                <a:latin typeface="+mn-ea"/>
              </a:rPr>
              <a:t>: </a:t>
            </a:r>
            <a:r>
              <a:rPr lang="ko-KR" altLang="en-US" dirty="0">
                <a:latin typeface="+mn-ea"/>
              </a:rPr>
              <a:t>컴퓨팅 장치에 설치된 소프트웨어 제품을 점진적으로 변경한 설치된 패치를 식별하고 설명하는 </a:t>
            </a:r>
            <a:r>
              <a:rPr lang="en-US" altLang="ko-KR" dirty="0">
                <a:latin typeface="+mn-ea"/>
              </a:rPr>
              <a:t>SWID </a:t>
            </a:r>
            <a:r>
              <a:rPr lang="ko-KR" altLang="en-US" dirty="0">
                <a:latin typeface="+mn-ea"/>
              </a:rPr>
              <a:t>태그</a:t>
            </a:r>
            <a:endParaRPr lang="en-US" altLang="ko-KR" dirty="0">
              <a:latin typeface="+mn-ea"/>
            </a:endParaRPr>
          </a:p>
          <a:p>
            <a:pPr>
              <a:spcBef>
                <a:spcPts val="600"/>
              </a:spcBef>
              <a:spcAft>
                <a:spcPts val="600"/>
              </a:spcAft>
            </a:pPr>
            <a:r>
              <a:rPr lang="en-US" altLang="ko-KR" dirty="0">
                <a:latin typeface="+mn-ea"/>
              </a:rPr>
              <a:t>3) </a:t>
            </a:r>
            <a:r>
              <a:rPr lang="ko-KR" altLang="en-US" dirty="0">
                <a:latin typeface="+mn-ea"/>
              </a:rPr>
              <a:t>코퍼스 태그</a:t>
            </a:r>
            <a:r>
              <a:rPr lang="en-US" altLang="ko-KR" dirty="0">
                <a:latin typeface="+mn-ea"/>
              </a:rPr>
              <a:t>(</a:t>
            </a:r>
            <a:r>
              <a:rPr lang="en-US" altLang="ko-KR" b="1" i="0" dirty="0">
                <a:solidFill>
                  <a:srgbClr val="333333"/>
                </a:solidFill>
                <a:effectLst/>
                <a:latin typeface="Source Sans Pro" panose="020B0503030403020204" pitchFamily="34" charset="0"/>
              </a:rPr>
              <a:t>Corpus Tag)</a:t>
            </a:r>
            <a:r>
              <a:rPr lang="en-US" altLang="ko-KR" dirty="0">
                <a:latin typeface="+mn-ea"/>
              </a:rPr>
              <a:t>: </a:t>
            </a:r>
            <a:r>
              <a:rPr lang="ko-KR" altLang="en-US" dirty="0">
                <a:latin typeface="+mn-ea"/>
              </a:rPr>
              <a:t>설치 전 상태에서 설치 가능한 소프트웨어 제품을 식별하고 설명하는 </a:t>
            </a:r>
            <a:r>
              <a:rPr lang="en-US" altLang="ko-KR" dirty="0">
                <a:latin typeface="+mn-ea"/>
              </a:rPr>
              <a:t>SWID </a:t>
            </a:r>
            <a:r>
              <a:rPr lang="ko-KR" altLang="en-US" dirty="0">
                <a:latin typeface="+mn-ea"/>
              </a:rPr>
              <a:t>태그</a:t>
            </a:r>
            <a:r>
              <a:rPr lang="en-US" altLang="ko-KR" dirty="0">
                <a:latin typeface="+mn-ea"/>
              </a:rPr>
              <a:t>. </a:t>
            </a:r>
          </a:p>
          <a:p>
            <a:pPr>
              <a:spcBef>
                <a:spcPts val="600"/>
              </a:spcBef>
              <a:spcAft>
                <a:spcPts val="600"/>
              </a:spcAft>
            </a:pPr>
            <a:r>
              <a:rPr lang="en-US" altLang="ko-KR" dirty="0">
                <a:latin typeface="+mn-ea"/>
              </a:rPr>
              <a:t>- </a:t>
            </a:r>
            <a:r>
              <a:rPr lang="ko-KR" altLang="en-US" dirty="0">
                <a:latin typeface="+mn-ea"/>
              </a:rPr>
              <a:t>코퍼스 태그는 소프트웨어 제품</a:t>
            </a:r>
            <a:r>
              <a:rPr lang="en-US" altLang="ko-KR" dirty="0">
                <a:latin typeface="+mn-ea"/>
              </a:rPr>
              <a:t>, </a:t>
            </a:r>
            <a:r>
              <a:rPr lang="ko-KR" altLang="en-US" dirty="0">
                <a:latin typeface="+mn-ea"/>
              </a:rPr>
              <a:t>소프트웨어 업데이트 또는 패치의 설치 패키지나 설치 프로그램에 대한 메타데이터를 나타내는 데 사용 가능</a:t>
            </a:r>
            <a:endParaRPr lang="en-US" altLang="ko-KR" dirty="0">
              <a:latin typeface="+mn-ea"/>
            </a:endParaRPr>
          </a:p>
          <a:p>
            <a:pPr>
              <a:spcBef>
                <a:spcPts val="600"/>
              </a:spcBef>
              <a:spcAft>
                <a:spcPts val="600"/>
              </a:spcAft>
            </a:pPr>
            <a:r>
              <a:rPr lang="en-US" altLang="ko-KR" dirty="0">
                <a:latin typeface="+mn-ea"/>
              </a:rPr>
              <a:t>4) </a:t>
            </a:r>
            <a:r>
              <a:rPr lang="ko-KR" altLang="en-US" dirty="0">
                <a:latin typeface="+mn-ea"/>
              </a:rPr>
              <a:t>보충 태그</a:t>
            </a:r>
            <a:r>
              <a:rPr lang="en-US" altLang="ko-KR" dirty="0">
                <a:latin typeface="+mn-ea"/>
              </a:rPr>
              <a:t>(</a:t>
            </a:r>
            <a:r>
              <a:rPr lang="en-US" altLang="ko-KR" b="1" i="0" dirty="0">
                <a:solidFill>
                  <a:srgbClr val="333333"/>
                </a:solidFill>
                <a:effectLst/>
                <a:latin typeface="Source Sans Pro" panose="020B0503030403020204" pitchFamily="34" charset="0"/>
              </a:rPr>
              <a:t>Supplemental Tag)</a:t>
            </a:r>
            <a:r>
              <a:rPr lang="en-US" altLang="ko-KR" dirty="0">
                <a:latin typeface="+mn-ea"/>
              </a:rPr>
              <a:t>: </a:t>
            </a:r>
            <a:r>
              <a:rPr lang="ko-KR" altLang="en-US" dirty="0">
                <a:latin typeface="+mn-ea"/>
              </a:rPr>
              <a:t>추가 정보를 참조된 </a:t>
            </a:r>
            <a:r>
              <a:rPr lang="en-US" altLang="ko-KR" dirty="0">
                <a:latin typeface="+mn-ea"/>
              </a:rPr>
              <a:t>SWID </a:t>
            </a:r>
            <a:r>
              <a:rPr lang="ko-KR" altLang="en-US" dirty="0">
                <a:latin typeface="+mn-ea"/>
              </a:rPr>
              <a:t>태그와 연결할 수 있는 </a:t>
            </a:r>
            <a:r>
              <a:rPr lang="en-US" altLang="ko-KR" dirty="0">
                <a:latin typeface="+mn-ea"/>
              </a:rPr>
              <a:t>SWID </a:t>
            </a:r>
            <a:r>
              <a:rPr lang="ko-KR" altLang="en-US" dirty="0">
                <a:latin typeface="+mn-ea"/>
              </a:rPr>
              <a:t>태그</a:t>
            </a:r>
            <a:endParaRPr lang="en-US" altLang="ko-KR" dirty="0">
              <a:latin typeface="+mn-ea"/>
            </a:endParaRPr>
          </a:p>
          <a:p>
            <a:pPr>
              <a:spcBef>
                <a:spcPts val="600"/>
              </a:spcBef>
              <a:spcAft>
                <a:spcPts val="600"/>
              </a:spcAft>
            </a:pPr>
            <a:r>
              <a:rPr lang="en-US" altLang="ko-KR" dirty="0">
                <a:latin typeface="+mn-ea"/>
              </a:rPr>
              <a:t>- </a:t>
            </a:r>
            <a:r>
              <a:rPr lang="ko-KR" altLang="en-US" dirty="0">
                <a:latin typeface="+mn-ea"/>
              </a:rPr>
              <a:t>이는 소프트웨어 공급자가 제공하는 </a:t>
            </a:r>
            <a:r>
              <a:rPr lang="en-US" altLang="ko-KR" dirty="0">
                <a:latin typeface="+mn-ea"/>
              </a:rPr>
              <a:t>SWID </a:t>
            </a:r>
            <a:r>
              <a:rPr lang="ko-KR" altLang="en-US" dirty="0">
                <a:latin typeface="+mn-ea"/>
              </a:rPr>
              <a:t>기본 및 패치 태그가 소프트웨어 관리 도구에 의해 수정되지 않도록 하는 동시에 이러한 도구가 자체 소프트웨어 메타데이터를 제공할 수 있도록 하는 데 도움</a:t>
            </a:r>
            <a:endParaRPr lang="en-US" altLang="ko-KR" dirty="0">
              <a:latin typeface="+mn-ea"/>
            </a:endParaRPr>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493191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5563382"/>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 </a:t>
            </a:r>
            <a:r>
              <a:rPr lang="en-US" altLang="ko-KR" sz="2000" b="1" dirty="0">
                <a:latin typeface="+mn-ea"/>
              </a:rPr>
              <a:t>– SWID</a:t>
            </a:r>
          </a:p>
          <a:p>
            <a:pPr>
              <a:lnSpc>
                <a:spcPct val="150000"/>
              </a:lnSpc>
            </a:pPr>
            <a:r>
              <a:rPr lang="en-US" altLang="ko-KR" dirty="0"/>
              <a:t>1)</a:t>
            </a:r>
            <a:r>
              <a:rPr lang="ko-KR" altLang="en-US" dirty="0"/>
              <a:t>소프트웨어 배포 </a:t>
            </a:r>
            <a:r>
              <a:rPr lang="en-US" altLang="ko-KR" dirty="0"/>
              <a:t>- </a:t>
            </a:r>
            <a:r>
              <a:rPr lang="ko-KR" altLang="en-US" dirty="0"/>
              <a:t>소프트웨어 제품이 설치되기 전(예: 사전 설치)과 제품이 배포되는 동안 </a:t>
            </a:r>
            <a:r>
              <a:rPr lang="ko-KR" altLang="en-US" dirty="0">
                <a:latin typeface="+mn-ea"/>
              </a:rPr>
              <a:t>코퍼스 </a:t>
            </a:r>
            <a:r>
              <a:rPr lang="ko-KR" altLang="en-US" dirty="0"/>
              <a:t>태그는 설치 파일 및 배포 미디어(예: CD/DVD, 배포 패키지)에 대한 정보를 제공</a:t>
            </a:r>
          </a:p>
          <a:p>
            <a:pPr>
              <a:lnSpc>
                <a:spcPct val="150000"/>
              </a:lnSpc>
            </a:pPr>
            <a:r>
              <a:rPr lang="en-US" altLang="ko-KR" dirty="0"/>
              <a:t>2)</a:t>
            </a:r>
            <a:r>
              <a:rPr lang="ko-KR" altLang="en-US" dirty="0"/>
              <a:t>소프트웨어 설치 </a:t>
            </a:r>
            <a:r>
              <a:rPr lang="en-US" altLang="ko-KR" dirty="0"/>
              <a:t>-</a:t>
            </a:r>
            <a:r>
              <a:rPr lang="ko-KR" altLang="en-US" dirty="0"/>
              <a:t> 소프트웨어 제품을 고유하게 식별하고 설명하기 위해 기본 태그가 소프트웨어 제품과 함께 설치되거나 나중에 생성</a:t>
            </a:r>
            <a:endParaRPr lang="en-US" altLang="ko-KR" dirty="0"/>
          </a:p>
          <a:p>
            <a:pPr>
              <a:lnSpc>
                <a:spcPct val="150000"/>
              </a:lnSpc>
            </a:pPr>
            <a:r>
              <a:rPr lang="en-US" altLang="ko-KR" dirty="0"/>
              <a:t>-</a:t>
            </a:r>
            <a:r>
              <a:rPr lang="ko-KR" altLang="en-US" dirty="0"/>
              <a:t>추가 사이트별 또는 확장 정보로 기본 태그를 보강하기 위해 보충 태그가 생성</a:t>
            </a:r>
            <a:endParaRPr lang="en-US" altLang="ko-KR" dirty="0"/>
          </a:p>
          <a:p>
            <a:pPr>
              <a:lnSpc>
                <a:spcPct val="150000"/>
              </a:lnSpc>
            </a:pPr>
            <a:r>
              <a:rPr lang="en-US" altLang="ko-KR" dirty="0"/>
              <a:t>3)</a:t>
            </a:r>
            <a:r>
              <a:rPr lang="ko-KR" altLang="en-US" dirty="0"/>
              <a:t>소프트웨어 패치 </a:t>
            </a:r>
            <a:r>
              <a:rPr lang="en-US" altLang="ko-KR" dirty="0"/>
              <a:t>-</a:t>
            </a:r>
            <a:r>
              <a:rPr lang="ko-KR" altLang="en-US" dirty="0"/>
              <a:t> 새 패치가 소프트웨어 제품에 적용되면 패치 및 해당 종속성에 대한 세부 정보를 제공하는 새 패치 태그가 제공</a:t>
            </a:r>
            <a:endParaRPr lang="en-US" altLang="ko-KR" dirty="0"/>
          </a:p>
          <a:p>
            <a:pPr>
              <a:lnSpc>
                <a:spcPct val="150000"/>
              </a:lnSpc>
            </a:pPr>
            <a:r>
              <a:rPr lang="en-US" altLang="ko-KR" dirty="0"/>
              <a:t>4)</a:t>
            </a:r>
            <a:r>
              <a:rPr lang="ko-KR" altLang="en-US" dirty="0"/>
              <a:t>소프트웨어 업그레이드 </a:t>
            </a:r>
            <a:r>
              <a:rPr lang="en-US" altLang="ko-KR" dirty="0"/>
              <a:t>- </a:t>
            </a:r>
            <a:r>
              <a:rPr lang="ko-KR" altLang="en-US" dirty="0"/>
              <a:t> 소프트웨어 제품이 새 버전으로 업그레이드되면 새로운 기본 및 보충 태그가 기존 태그를 대체하여 소프트웨어 인벤토리 업데이트를 적시에 정확하게 추적 가능</a:t>
            </a:r>
            <a:endParaRPr lang="en-US" altLang="ko-KR" dirty="0"/>
          </a:p>
          <a:p>
            <a:pPr>
              <a:lnSpc>
                <a:spcPct val="150000"/>
              </a:lnSpc>
            </a:pPr>
            <a:r>
              <a:rPr lang="en-US" altLang="ko-KR" dirty="0"/>
              <a:t>5)</a:t>
            </a:r>
            <a:r>
              <a:rPr lang="ko-KR" altLang="en-US" dirty="0"/>
              <a:t>소프트웨어 제거. 소프트웨어 제품을 제거하면 관련 SWID 태그도 제거</a:t>
            </a:r>
            <a:endParaRPr lang="en-US" altLang="ko-KR" dirty="0"/>
          </a:p>
          <a:p>
            <a:pPr>
              <a:lnSpc>
                <a:spcPct val="150000"/>
              </a:lnSpc>
            </a:pPr>
            <a:r>
              <a:rPr lang="en-US" altLang="ko-KR" dirty="0"/>
              <a:t>- </a:t>
            </a:r>
            <a:r>
              <a:rPr lang="ko-KR" altLang="en-US" dirty="0"/>
              <a:t>이 제거 이벤트는 제품 및 관련 패치 또는 보충 태그 제거를 반영하여 소프트웨어 인벤토리에 대한 시기적절한 업데이트를 트리거 가능</a:t>
            </a:r>
            <a:r>
              <a:rPr lang="en-US" altLang="ko-KR" dirty="0"/>
              <a:t>.</a:t>
            </a:r>
            <a:endParaRPr lang="en-US" altLang="ko-KR" dirty="0">
              <a:latin typeface="+mn-ea"/>
            </a:endParaRPr>
          </a:p>
        </p:txBody>
      </p:sp>
      <p:sp>
        <p:nvSpPr>
          <p:cNvPr id="6" name="AutoShape 2" descr="메타데이터">
            <a:extLst>
              <a:ext uri="{FF2B5EF4-FFF2-40B4-BE49-F238E27FC236}">
                <a16:creationId xmlns:a16="http://schemas.microsoft.com/office/drawing/2014/main" id="{E05E6F4C-CC1A-0EE4-DEF5-91DE520089D0}"/>
              </a:ext>
            </a:extLst>
          </p:cNvPr>
          <p:cNvSpPr>
            <a:spLocks noChangeAspect="1" noChangeArrowheads="1"/>
          </p:cNvSpPr>
          <p:nvPr/>
        </p:nvSpPr>
        <p:spPr bwMode="auto">
          <a:xfrm>
            <a:off x="699981" y="19401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24979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표준 형식 비교</a:t>
            </a:r>
            <a:endParaRPr lang="en-US" altLang="ko-KR" sz="2000" b="1" dirty="0">
              <a:latin typeface="+mn-ea"/>
            </a:endParaRPr>
          </a:p>
        </p:txBody>
      </p:sp>
      <p:graphicFrame>
        <p:nvGraphicFramePr>
          <p:cNvPr id="4" name="표 3">
            <a:extLst>
              <a:ext uri="{FF2B5EF4-FFF2-40B4-BE49-F238E27FC236}">
                <a16:creationId xmlns:a16="http://schemas.microsoft.com/office/drawing/2014/main" id="{B08C1C35-15AD-6900-7FFB-7B413F4FFE1B}"/>
              </a:ext>
            </a:extLst>
          </p:cNvPr>
          <p:cNvGraphicFramePr>
            <a:graphicFrameLocks noGrp="1"/>
          </p:cNvGraphicFramePr>
          <p:nvPr>
            <p:extLst>
              <p:ext uri="{D42A27DB-BD31-4B8C-83A1-F6EECF244321}">
                <p14:modId xmlns:p14="http://schemas.microsoft.com/office/powerpoint/2010/main" val="2382430962"/>
              </p:ext>
            </p:extLst>
          </p:nvPr>
        </p:nvGraphicFramePr>
        <p:xfrm>
          <a:off x="620606" y="1582361"/>
          <a:ext cx="10877488" cy="4549739"/>
        </p:xfrm>
        <a:graphic>
          <a:graphicData uri="http://schemas.openxmlformats.org/drawingml/2006/table">
            <a:tbl>
              <a:tblPr/>
              <a:tblGrid>
                <a:gridCol w="2073956">
                  <a:extLst>
                    <a:ext uri="{9D8B030D-6E8A-4147-A177-3AD203B41FA5}">
                      <a16:colId xmlns:a16="http://schemas.microsoft.com/office/drawing/2014/main" val="3074605237"/>
                    </a:ext>
                  </a:extLst>
                </a:gridCol>
                <a:gridCol w="2723744">
                  <a:extLst>
                    <a:ext uri="{9D8B030D-6E8A-4147-A177-3AD203B41FA5}">
                      <a16:colId xmlns:a16="http://schemas.microsoft.com/office/drawing/2014/main" val="2576416607"/>
                    </a:ext>
                  </a:extLst>
                </a:gridCol>
                <a:gridCol w="2869660">
                  <a:extLst>
                    <a:ext uri="{9D8B030D-6E8A-4147-A177-3AD203B41FA5}">
                      <a16:colId xmlns:a16="http://schemas.microsoft.com/office/drawing/2014/main" val="1867412176"/>
                    </a:ext>
                  </a:extLst>
                </a:gridCol>
                <a:gridCol w="3210128">
                  <a:extLst>
                    <a:ext uri="{9D8B030D-6E8A-4147-A177-3AD203B41FA5}">
                      <a16:colId xmlns:a16="http://schemas.microsoft.com/office/drawing/2014/main" val="84035212"/>
                    </a:ext>
                  </a:extLst>
                </a:gridCol>
              </a:tblGrid>
              <a:tr h="543917">
                <a:tc>
                  <a:txBody>
                    <a:bodyPr/>
                    <a:lstStyle/>
                    <a:p>
                      <a:pPr algn="l"/>
                      <a:r>
                        <a:rPr lang="en-US" sz="1400" b="1" dirty="0">
                          <a:solidFill>
                            <a:srgbClr val="000000"/>
                          </a:solidFill>
                          <a:effectLst/>
                        </a:rPr>
                        <a:t>NTIA SBOM</a:t>
                      </a:r>
                      <a:br>
                        <a:rPr lang="en-US" sz="1400" b="1" dirty="0">
                          <a:solidFill>
                            <a:srgbClr val="000000"/>
                          </a:solidFill>
                          <a:effectLst/>
                        </a:rPr>
                      </a:br>
                      <a:r>
                        <a:rPr lang="en-US" sz="1400" b="1" dirty="0">
                          <a:solidFill>
                            <a:srgbClr val="000000"/>
                          </a:solidFill>
                          <a:effectLst/>
                        </a:rPr>
                        <a:t>Minimum Fields</a:t>
                      </a:r>
                      <a:endParaRPr lang="en-US" sz="1400" b="0" dirty="0">
                        <a:solidFill>
                          <a:srgbClr val="000000"/>
                        </a:solidFill>
                        <a:effectLst/>
                      </a:endParaRP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10E9C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CCCCCC"/>
                    </a:solidFill>
                  </a:tcPr>
                </a:tc>
                <a:tc>
                  <a:txBody>
                    <a:bodyPr/>
                    <a:lstStyle/>
                    <a:p>
                      <a:pPr algn="ctr"/>
                      <a:r>
                        <a:rPr lang="en-US" sz="1400" b="1" dirty="0">
                          <a:solidFill>
                            <a:srgbClr val="000000"/>
                          </a:solidFill>
                          <a:effectLst/>
                        </a:rPr>
                        <a:t>SPDX</a:t>
                      </a:r>
                      <a:endParaRPr lang="en-US" sz="1400" b="0" dirty="0">
                        <a:solidFill>
                          <a:srgbClr val="000000"/>
                        </a:solidFill>
                        <a:effectLst/>
                      </a:endParaRP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F0EBC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CCCCCC"/>
                    </a:solidFill>
                  </a:tcPr>
                </a:tc>
                <a:tc>
                  <a:txBody>
                    <a:bodyPr/>
                    <a:lstStyle/>
                    <a:p>
                      <a:pPr algn="ctr"/>
                      <a:r>
                        <a:rPr lang="en-US" sz="1400" b="1" dirty="0">
                          <a:solidFill>
                            <a:srgbClr val="000000"/>
                          </a:solidFill>
                          <a:effectLst/>
                        </a:rPr>
                        <a:t>SBOM</a:t>
                      </a:r>
                      <a:endParaRPr lang="en-US" sz="1400" b="0" dirty="0">
                        <a:solidFill>
                          <a:srgbClr val="000000"/>
                        </a:solidFill>
                        <a:effectLst/>
                      </a:endParaRP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F0EBC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CCCCCC"/>
                    </a:solidFill>
                  </a:tcPr>
                </a:tc>
                <a:tc>
                  <a:txBody>
                    <a:bodyPr/>
                    <a:lstStyle/>
                    <a:p>
                      <a:pPr algn="ctr"/>
                      <a:r>
                        <a:rPr lang="en-US" sz="1400" b="1" dirty="0">
                          <a:solidFill>
                            <a:srgbClr val="000000"/>
                          </a:solidFill>
                          <a:effectLst/>
                        </a:rPr>
                        <a:t>CycloneDX</a:t>
                      </a:r>
                      <a:endParaRPr lang="en-US" sz="1400" b="0" dirty="0">
                        <a:solidFill>
                          <a:srgbClr val="000000"/>
                        </a:solidFill>
                        <a:effectLst/>
                      </a:endParaRP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F0EBCF"/>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CCCCCC"/>
                    </a:solidFill>
                  </a:tcPr>
                </a:tc>
                <a:extLst>
                  <a:ext uri="{0D108BD9-81ED-4DB2-BD59-A6C34878D82A}">
                    <a16:rowId xmlns:a16="http://schemas.microsoft.com/office/drawing/2014/main" val="1721785617"/>
                  </a:ext>
                </a:extLst>
              </a:tr>
              <a:tr h="543917">
                <a:tc>
                  <a:txBody>
                    <a:bodyPr/>
                    <a:lstStyle/>
                    <a:p>
                      <a:r>
                        <a:rPr lang="en-US" sz="1400">
                          <a:effectLst/>
                        </a:rPr>
                        <a:t>Supplier 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(3.5) </a:t>
                      </a:r>
                      <a:r>
                        <a:rPr lang="en-US" sz="1400" dirty="0" err="1">
                          <a:effectLst/>
                        </a:rPr>
                        <a:t>PackageSupplier</a:t>
                      </a:r>
                      <a:r>
                        <a:rPr lang="en-US" sz="1400" dirty="0">
                          <a:effectLst/>
                        </a:rPr>
                        <a:t>:</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@role (</a:t>
                      </a:r>
                      <a:r>
                        <a:rPr lang="en-US" sz="1400" dirty="0" err="1">
                          <a:effectLst/>
                        </a:rPr>
                        <a:t>soffwareCretor</a:t>
                      </a:r>
                      <a:r>
                        <a:rPr lang="en-US" sz="1400" dirty="0">
                          <a:effectLst/>
                        </a:rPr>
                        <a:t>/publisher), </a:t>
                      </a:r>
                    </a:p>
                    <a:p>
                      <a:r>
                        <a:rPr lang="en-US" sz="1400" dirty="0">
                          <a:effectLst/>
                        </a:rPr>
                        <a:t>@name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Publisher</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52785301"/>
                  </a:ext>
                </a:extLst>
              </a:tr>
              <a:tr h="396691">
                <a:tc>
                  <a:txBody>
                    <a:bodyPr/>
                    <a:lstStyle/>
                    <a:p>
                      <a:r>
                        <a:rPr lang="en-US" sz="1400" dirty="0">
                          <a:effectLst/>
                        </a:rPr>
                        <a:t>Component 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(3.1) PackageName: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2829756421"/>
                  </a:ext>
                </a:extLst>
              </a:tr>
              <a:tr h="691143">
                <a:tc>
                  <a:txBody>
                    <a:bodyPr/>
                    <a:lstStyle/>
                    <a:p>
                      <a:r>
                        <a:rPr lang="en-US" sz="1400" dirty="0">
                          <a:effectLst/>
                        </a:rPr>
                        <a:t>Unique </a:t>
                      </a:r>
                      <a:r>
                        <a:rPr lang="en-US" sz="1400" dirty="0" err="1">
                          <a:effectLst/>
                        </a:rPr>
                        <a:t>Identifer</a:t>
                      </a:r>
                      <a:endParaRPr lang="en-US" sz="1400" dirty="0">
                        <a:effectLst/>
                      </a:endParaRP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(3.2) SPDXID:</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@tagID</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pt-BR" sz="1400">
                          <a:effectLst/>
                        </a:rPr>
                        <a:t>Bom/seriaNunber and</a:t>
                      </a:r>
                      <a:br>
                        <a:rPr lang="pt-BR" sz="1400">
                          <a:effectLst/>
                        </a:rPr>
                      </a:br>
                      <a:r>
                        <a:rPr lang="pt-BR" sz="1400">
                          <a:effectLst/>
                        </a:rPr>
                        <a:t>Component/bom-ref</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4246762513"/>
                  </a:ext>
                </a:extLst>
              </a:tr>
              <a:tr h="396691">
                <a:tc>
                  <a:txBody>
                    <a:bodyPr/>
                    <a:lstStyle/>
                    <a:p>
                      <a:r>
                        <a:rPr lang="en-US" sz="1400">
                          <a:effectLst/>
                        </a:rPr>
                        <a:t>Version String</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(3.3) PackageVersion:</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@version</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Version</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2870229363"/>
                  </a:ext>
                </a:extLst>
              </a:tr>
              <a:tr h="396691">
                <a:tc>
                  <a:txBody>
                    <a:bodyPr/>
                    <a:lstStyle/>
                    <a:p>
                      <a:r>
                        <a:rPr lang="en-US" sz="1400">
                          <a:effectLst/>
                        </a:rPr>
                        <a:t>Component Hash</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(3.10) PackageChecksum:</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 @ [hash-algorithm]:hash</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Hash</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2715505290"/>
                  </a:ext>
                </a:extLst>
              </a:tr>
              <a:tr h="691143">
                <a:tc>
                  <a:txBody>
                    <a:bodyPr/>
                    <a:lstStyle/>
                    <a:p>
                      <a:r>
                        <a:rPr lang="en-US" sz="1400">
                          <a:effectLst/>
                        </a:rPr>
                        <a:t>Relationship</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(7.1) Relationship: CONTAINS</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@rel, @href</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dirty="0">
                          <a:effectLst/>
                        </a:rPr>
                        <a:t>(Nested assembly/subassembly and/or dependency graphs)</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536725152"/>
                  </a:ext>
                </a:extLst>
              </a:tr>
              <a:tr h="691143">
                <a:tc>
                  <a:txBody>
                    <a:bodyPr/>
                    <a:lstStyle/>
                    <a:p>
                      <a:r>
                        <a:rPr lang="en-US" sz="1400">
                          <a:effectLst/>
                        </a:rPr>
                        <a:t>Author 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(2.8) Creator:</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en-US" sz="1400">
                          <a:effectLst/>
                        </a:rPr>
                        <a:t>@role (tagCreator), @name</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r>
                        <a:rPr lang="pt-BR" sz="1400" dirty="0">
                          <a:effectLst/>
                        </a:rPr>
                        <a:t>bom-descriptor.metada ta/</a:t>
                      </a:r>
                    </a:p>
                    <a:p>
                      <a:r>
                        <a:rPr lang="pt-BR" sz="1400" dirty="0">
                          <a:effectLst/>
                        </a:rPr>
                        <a:t>manufacture/contact</a:t>
                      </a:r>
                    </a:p>
                  </a:txBody>
                  <a:tcPr marL="102240" marR="102240" marT="51120" marB="51120"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2852007237"/>
                  </a:ext>
                </a:extLst>
              </a:tr>
            </a:tbl>
          </a:graphicData>
        </a:graphic>
      </p:graphicFrame>
      <p:sp>
        <p:nvSpPr>
          <p:cNvPr id="7" name="Rectangle 1">
            <a:extLst>
              <a:ext uri="{FF2B5EF4-FFF2-40B4-BE49-F238E27FC236}">
                <a16:creationId xmlns:a16="http://schemas.microsoft.com/office/drawing/2014/main" id="{06C7B3BC-0D61-BAC6-E47B-5C752270D661}"/>
              </a:ext>
            </a:extLst>
          </p:cNvPr>
          <p:cNvSpPr>
            <a:spLocks noChangeArrowheads="1"/>
          </p:cNvSpPr>
          <p:nvPr/>
        </p:nvSpPr>
        <p:spPr bwMode="auto">
          <a:xfrm>
            <a:off x="3093396" y="6240982"/>
            <a:ext cx="525293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a:ln>
                  <a:noFill/>
                </a:ln>
                <a:effectLst/>
                <a:latin typeface="+mn-ea"/>
              </a:rPr>
              <a:t>SBOM 표준 데이터 형식 비교</a:t>
            </a:r>
            <a:r>
              <a:rPr kumimoji="0" lang="en-US" altLang="ko-KR" sz="1100" b="1" i="0" u="none" strike="noStrike" cap="none" normalizeH="0" baseline="0" dirty="0">
                <a:ln>
                  <a:noFill/>
                </a:ln>
                <a:effectLst/>
                <a:latin typeface="+mn-ea"/>
              </a:rPr>
              <a:t> - NTIA SBOM: Formats and Tooling</a:t>
            </a:r>
            <a:endParaRPr kumimoji="0" lang="ko-KR" altLang="ko-KR" sz="1800" b="0" i="0" u="none" strike="noStrike" cap="none" normalizeH="0" baseline="0" dirty="0">
              <a:ln>
                <a:noFill/>
              </a:ln>
              <a:effectLst/>
              <a:latin typeface="+mn-ea"/>
            </a:endParaRPr>
          </a:p>
        </p:txBody>
      </p:sp>
    </p:spTree>
    <p:extLst>
      <p:ext uri="{BB962C8B-B14F-4D97-AF65-F5344CB8AC3E}">
        <p14:creationId xmlns:p14="http://schemas.microsoft.com/office/powerpoint/2010/main" val="2922513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3</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12136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데이터 표준</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표준 형식 비교</a:t>
            </a:r>
            <a:endParaRPr lang="en-US" altLang="ko-KR" sz="2000" b="1" dirty="0">
              <a:latin typeface="+mn-ea"/>
            </a:endParaRPr>
          </a:p>
        </p:txBody>
      </p:sp>
      <p:pic>
        <p:nvPicPr>
          <p:cNvPr id="8" name="그림 7" descr="텍스트, 스크린샷, 신문, 폰트이(가) 표시된 사진&#10;&#10;자동 생성된 설명">
            <a:extLst>
              <a:ext uri="{FF2B5EF4-FFF2-40B4-BE49-F238E27FC236}">
                <a16:creationId xmlns:a16="http://schemas.microsoft.com/office/drawing/2014/main" id="{8DE0CBE2-3308-B070-D070-2584B6832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06" y="1809943"/>
            <a:ext cx="10819048" cy="4331144"/>
          </a:xfrm>
          <a:prstGeom prst="rect">
            <a:avLst/>
          </a:prstGeom>
          <a:ln>
            <a:solidFill>
              <a:schemeClr val="tx1"/>
            </a:solidFill>
          </a:ln>
        </p:spPr>
      </p:pic>
      <p:sp>
        <p:nvSpPr>
          <p:cNvPr id="10" name="TextBox 9">
            <a:extLst>
              <a:ext uri="{FF2B5EF4-FFF2-40B4-BE49-F238E27FC236}">
                <a16:creationId xmlns:a16="http://schemas.microsoft.com/office/drawing/2014/main" id="{64A0FB64-8F15-44B0-85AC-71E173413875}"/>
              </a:ext>
            </a:extLst>
          </p:cNvPr>
          <p:cNvSpPr txBox="1"/>
          <p:nvPr/>
        </p:nvSpPr>
        <p:spPr>
          <a:xfrm>
            <a:off x="3262820" y="6141087"/>
            <a:ext cx="6094378" cy="246221"/>
          </a:xfrm>
          <a:prstGeom prst="rect">
            <a:avLst/>
          </a:prstGeom>
          <a:noFill/>
        </p:spPr>
        <p:txBody>
          <a:bodyPr wrap="square">
            <a:spAutoFit/>
          </a:bodyPr>
          <a:lstStyle/>
          <a:p>
            <a:r>
              <a:rPr lang="ko-KR" altLang="en-US" sz="1000" dirty="0"/>
              <a:t>출처</a:t>
            </a:r>
            <a:r>
              <a:rPr lang="en-US" altLang="ko-KR" sz="1000" dirty="0"/>
              <a:t>:</a:t>
            </a:r>
            <a:r>
              <a:rPr lang="ko-KR" altLang="en-US" sz="1000" dirty="0"/>
              <a:t>https://www.ntia.doc.gov/files/ntia/publications/ntia_sbom_formats_energy_brief_2021.pdf</a:t>
            </a:r>
          </a:p>
        </p:txBody>
      </p:sp>
    </p:spTree>
    <p:extLst>
      <p:ext uri="{BB962C8B-B14F-4D97-AF65-F5344CB8AC3E}">
        <p14:creationId xmlns:p14="http://schemas.microsoft.com/office/powerpoint/2010/main" val="31074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9" name="TextBox 8">
            <a:extLst>
              <a:ext uri="{FF2B5EF4-FFF2-40B4-BE49-F238E27FC236}">
                <a16:creationId xmlns:a16="http://schemas.microsoft.com/office/drawing/2014/main" id="{6622584D-CDA3-3B75-54E9-DBC4209A787F}"/>
              </a:ext>
            </a:extLst>
          </p:cNvPr>
          <p:cNvSpPr txBox="1"/>
          <p:nvPr/>
        </p:nvSpPr>
        <p:spPr>
          <a:xfrm>
            <a:off x="527724" y="1112322"/>
            <a:ext cx="10970369" cy="182389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기능별 기본 유형</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nSpc>
                <a:spcPct val="150000"/>
              </a:lnSpc>
            </a:pPr>
            <a:r>
              <a:rPr lang="en-US" altLang="ko-KR" dirty="0"/>
              <a:t>- </a:t>
            </a:r>
            <a:r>
              <a:rPr lang="ko-KR" altLang="en-US" dirty="0" err="1"/>
              <a:t>SBOM은</a:t>
            </a:r>
            <a:r>
              <a:rPr lang="ko-KR" altLang="en-US" dirty="0"/>
              <a:t> 소프트웨어와 관련된 정보 및 도구의 표준 세트로 소프트웨어 공급망과 함께 발전</a:t>
            </a:r>
            <a:endParaRPr lang="en-US" altLang="ko-KR" dirty="0"/>
          </a:p>
          <a:p>
            <a:pPr>
              <a:lnSpc>
                <a:spcPct val="150000"/>
              </a:lnSpc>
            </a:pPr>
            <a:r>
              <a:rPr lang="en-US" altLang="ko-KR" dirty="0"/>
              <a:t>- </a:t>
            </a:r>
            <a:r>
              <a:rPr lang="ko-KR" altLang="en-US" dirty="0" err="1"/>
              <a:t>SBOM의</a:t>
            </a:r>
            <a:r>
              <a:rPr lang="ko-KR" altLang="en-US" dirty="0"/>
              <a:t> 기능은 생성, 소비 및 사용 범위이며, 이는 SBOM 도구가 필요한 사람들에게 사용 기능과      그 목적을 이해하는데 도움</a:t>
            </a:r>
          </a:p>
        </p:txBody>
      </p:sp>
      <p:graphicFrame>
        <p:nvGraphicFramePr>
          <p:cNvPr id="10" name="표 9">
            <a:extLst>
              <a:ext uri="{FF2B5EF4-FFF2-40B4-BE49-F238E27FC236}">
                <a16:creationId xmlns:a16="http://schemas.microsoft.com/office/drawing/2014/main" id="{64C49A07-6272-7906-ED99-D7FA27E69579}"/>
              </a:ext>
            </a:extLst>
          </p:cNvPr>
          <p:cNvGraphicFramePr>
            <a:graphicFrameLocks noGrp="1"/>
          </p:cNvGraphicFramePr>
          <p:nvPr>
            <p:extLst>
              <p:ext uri="{D42A27DB-BD31-4B8C-83A1-F6EECF244321}">
                <p14:modId xmlns:p14="http://schemas.microsoft.com/office/powerpoint/2010/main" val="1590216869"/>
              </p:ext>
            </p:extLst>
          </p:nvPr>
        </p:nvGraphicFramePr>
        <p:xfrm>
          <a:off x="527724" y="2955683"/>
          <a:ext cx="10970370" cy="3119120"/>
        </p:xfrm>
        <a:graphic>
          <a:graphicData uri="http://schemas.openxmlformats.org/drawingml/2006/table">
            <a:tbl>
              <a:tblPr firstRow="1" bandRow="1">
                <a:tableStyleId>{5940675A-B579-460E-94D1-54222C63F5DA}</a:tableStyleId>
              </a:tblPr>
              <a:tblGrid>
                <a:gridCol w="688233">
                  <a:extLst>
                    <a:ext uri="{9D8B030D-6E8A-4147-A177-3AD203B41FA5}">
                      <a16:colId xmlns:a16="http://schemas.microsoft.com/office/drawing/2014/main" val="173340189"/>
                    </a:ext>
                  </a:extLst>
                </a:gridCol>
                <a:gridCol w="2169269">
                  <a:extLst>
                    <a:ext uri="{9D8B030D-6E8A-4147-A177-3AD203B41FA5}">
                      <a16:colId xmlns:a16="http://schemas.microsoft.com/office/drawing/2014/main" val="3011655497"/>
                    </a:ext>
                  </a:extLst>
                </a:gridCol>
                <a:gridCol w="8112868">
                  <a:extLst>
                    <a:ext uri="{9D8B030D-6E8A-4147-A177-3AD203B41FA5}">
                      <a16:colId xmlns:a16="http://schemas.microsoft.com/office/drawing/2014/main" val="3862092498"/>
                    </a:ext>
                  </a:extLst>
                </a:gridCol>
              </a:tblGrid>
              <a:tr h="370840">
                <a:tc>
                  <a:txBody>
                    <a:bodyPr/>
                    <a:lstStyle/>
                    <a:p>
                      <a:pPr algn="ctr" latinLnBrk="1"/>
                      <a:r>
                        <a:rPr lang="ko-KR" altLang="en-US" dirty="0"/>
                        <a:t>구분</a:t>
                      </a:r>
                    </a:p>
                  </a:txBody>
                  <a:tcPr>
                    <a:solidFill>
                      <a:schemeClr val="bg1">
                        <a:lumMod val="85000"/>
                      </a:schemeClr>
                    </a:solidFill>
                  </a:tcPr>
                </a:tc>
                <a:tc>
                  <a:txBody>
                    <a:bodyPr/>
                    <a:lstStyle/>
                    <a:p>
                      <a:pPr algn="ctr" latinLnBrk="1"/>
                      <a:r>
                        <a:rPr lang="ko-KR" altLang="en-US" dirty="0"/>
                        <a:t>유형</a:t>
                      </a:r>
                    </a:p>
                  </a:txBody>
                  <a:tcPr>
                    <a:solidFill>
                      <a:schemeClr val="bg1">
                        <a:lumMod val="85000"/>
                      </a:schemeClr>
                    </a:solidFill>
                  </a:tcPr>
                </a:tc>
                <a:tc>
                  <a:txBody>
                    <a:bodyPr/>
                    <a:lstStyle/>
                    <a:p>
                      <a:pPr algn="ctr" latinLnBrk="1"/>
                      <a:r>
                        <a:rPr lang="ko-KR" altLang="en-US" dirty="0"/>
                        <a:t>설명</a:t>
                      </a:r>
                    </a:p>
                  </a:txBody>
                  <a:tcPr>
                    <a:solidFill>
                      <a:schemeClr val="bg1">
                        <a:lumMod val="85000"/>
                      </a:schemeClr>
                    </a:solidFill>
                  </a:tcPr>
                </a:tc>
                <a:extLst>
                  <a:ext uri="{0D108BD9-81ED-4DB2-BD59-A6C34878D82A}">
                    <a16:rowId xmlns:a16="http://schemas.microsoft.com/office/drawing/2014/main" val="4228214630"/>
                  </a:ext>
                </a:extLst>
              </a:tr>
              <a:tr h="183817">
                <a:tc rowSpan="3">
                  <a:txBody>
                    <a:bodyPr/>
                    <a:lstStyle/>
                    <a:p>
                      <a:pPr latinLnBrk="1"/>
                      <a:r>
                        <a:rPr lang="ko-KR" altLang="en-US" sz="1200" dirty="0">
                          <a:latin typeface="+mn-ea"/>
                          <a:ea typeface="+mn-ea"/>
                        </a:rPr>
                        <a:t>생성</a:t>
                      </a:r>
                    </a:p>
                  </a:txBody>
                  <a:tcPr anchor="ctr"/>
                </a:tc>
                <a:tc>
                  <a:txBody>
                    <a:bodyPr/>
                    <a:lstStyle/>
                    <a:p>
                      <a:pPr latinLnBrk="1"/>
                      <a:r>
                        <a:rPr lang="ko-KR" altLang="en-US" sz="1200" dirty="0">
                          <a:latin typeface="+mn-ea"/>
                          <a:ea typeface="+mn-ea"/>
                        </a:rPr>
                        <a:t>빌드</a:t>
                      </a:r>
                      <a:r>
                        <a:rPr lang="en-US" altLang="ko-KR" sz="1200" dirty="0">
                          <a:latin typeface="+mn-ea"/>
                          <a:ea typeface="+mn-ea"/>
                        </a:rPr>
                        <a:t>(build)</a:t>
                      </a:r>
                      <a:endParaRPr lang="ko-KR" altLang="en-US" sz="1200" dirty="0">
                        <a:latin typeface="+mn-ea"/>
                        <a:ea typeface="+mn-ea"/>
                      </a:endParaRPr>
                    </a:p>
                  </a:txBody>
                  <a:tcPr/>
                </a:tc>
                <a:tc>
                  <a:txBody>
                    <a:bodyPr/>
                    <a:lstStyle/>
                    <a:p>
                      <a:pPr latinLnBrk="1"/>
                      <a:r>
                        <a:rPr lang="ko-KR" altLang="en-US" sz="1200" dirty="0">
                          <a:latin typeface="+mn-ea"/>
                          <a:ea typeface="+mn-ea"/>
                        </a:rPr>
                        <a:t>소프트웨어 인위적 작성의 일부로 자동 생성되며 빌드에 대한 정보도 포함</a:t>
                      </a:r>
                    </a:p>
                  </a:txBody>
                  <a:tcPr/>
                </a:tc>
                <a:extLst>
                  <a:ext uri="{0D108BD9-81ED-4DB2-BD59-A6C34878D82A}">
                    <a16:rowId xmlns:a16="http://schemas.microsoft.com/office/drawing/2014/main" val="3322143113"/>
                  </a:ext>
                </a:extLst>
              </a:tr>
              <a:tr h="172144">
                <a:tc vMerge="1">
                  <a:txBody>
                    <a:bodyPr/>
                    <a:lstStyle/>
                    <a:p>
                      <a:pPr latinLnBrk="1"/>
                      <a:endParaRPr lang="ko-KR" altLang="en-US" dirty="0"/>
                    </a:p>
                  </a:txBody>
                  <a:tcPr/>
                </a:tc>
                <a:tc>
                  <a:txBody>
                    <a:bodyPr/>
                    <a:lstStyle/>
                    <a:p>
                      <a:pPr latinLnBrk="1"/>
                      <a:r>
                        <a:rPr lang="ko-KR" altLang="en-US" sz="1200" dirty="0">
                          <a:latin typeface="+mn-ea"/>
                          <a:ea typeface="+mn-ea"/>
                        </a:rPr>
                        <a:t>분석</a:t>
                      </a:r>
                      <a:r>
                        <a:rPr lang="en-US" altLang="ko-KR" sz="1200" dirty="0">
                          <a:latin typeface="+mn-ea"/>
                          <a:ea typeface="+mn-ea"/>
                        </a:rPr>
                        <a:t>(</a:t>
                      </a:r>
                      <a:r>
                        <a:rPr lang="en-US" altLang="ko-KR" sz="1200" dirty="0" err="1">
                          <a:latin typeface="+mn-ea"/>
                          <a:ea typeface="+mn-ea"/>
                        </a:rPr>
                        <a:t>Analze</a:t>
                      </a:r>
                      <a:r>
                        <a:rPr lang="en-US" altLang="ko-KR" sz="1200" dirty="0">
                          <a:latin typeface="+mn-ea"/>
                          <a:ea typeface="+mn-ea"/>
                        </a:rPr>
                        <a:t>)</a:t>
                      </a:r>
                      <a:endParaRPr lang="ko-KR" altLang="en-US" sz="1200" dirty="0">
                        <a:latin typeface="+mn-ea"/>
                        <a:ea typeface="+mn-ea"/>
                      </a:endParaRPr>
                    </a:p>
                  </a:txBody>
                  <a:tcPr anchor="ctr"/>
                </a:tc>
                <a:tc>
                  <a:txBody>
                    <a:bodyPr/>
                    <a:lstStyle/>
                    <a:p>
                      <a:pPr latinLnBrk="1"/>
                      <a:r>
                        <a:rPr lang="ko-KR" altLang="en-US" sz="1200" dirty="0">
                          <a:latin typeface="+mn-ea"/>
                          <a:ea typeface="+mn-ea"/>
                        </a:rPr>
                        <a:t>소스 및 바이너리 파일을 분석하여 인위적 내용물 및 관련 소스를 검사하고 </a:t>
                      </a:r>
                      <a:r>
                        <a:rPr lang="en-US" altLang="ko-KR" sz="1200" dirty="0">
                          <a:latin typeface="+mn-ea"/>
                          <a:ea typeface="+mn-ea"/>
                        </a:rPr>
                        <a:t>SBOM</a:t>
                      </a:r>
                      <a:r>
                        <a:rPr lang="ko-KR" altLang="en-US" sz="1200" dirty="0">
                          <a:latin typeface="+mn-ea"/>
                          <a:ea typeface="+mn-ea"/>
                        </a:rPr>
                        <a:t>을 생성</a:t>
                      </a:r>
                    </a:p>
                  </a:txBody>
                  <a:tcPr/>
                </a:tc>
                <a:extLst>
                  <a:ext uri="{0D108BD9-81ED-4DB2-BD59-A6C34878D82A}">
                    <a16:rowId xmlns:a16="http://schemas.microsoft.com/office/drawing/2014/main" val="3192048375"/>
                  </a:ext>
                </a:extLst>
              </a:tr>
              <a:tr h="141016">
                <a:tc vMerge="1">
                  <a:txBody>
                    <a:bodyPr/>
                    <a:lstStyle/>
                    <a:p>
                      <a:pPr latinLnBrk="1"/>
                      <a:endParaRPr lang="ko-KR" altLang="en-US" dirty="0"/>
                    </a:p>
                  </a:txBody>
                  <a:tcPr/>
                </a:tc>
                <a:tc>
                  <a:txBody>
                    <a:bodyPr/>
                    <a:lstStyle/>
                    <a:p>
                      <a:pPr latinLnBrk="1"/>
                      <a:r>
                        <a:rPr lang="ko-KR" altLang="en-US" sz="1200" dirty="0">
                          <a:latin typeface="+mn-ea"/>
                          <a:ea typeface="+mn-ea"/>
                        </a:rPr>
                        <a:t>편집</a:t>
                      </a:r>
                      <a:r>
                        <a:rPr lang="en-US" altLang="ko-KR" sz="1200" dirty="0">
                          <a:latin typeface="+mn-ea"/>
                          <a:ea typeface="+mn-ea"/>
                        </a:rPr>
                        <a:t>(Edit)</a:t>
                      </a:r>
                      <a:endParaRPr lang="ko-KR" altLang="en-US" sz="1200" dirty="0">
                        <a:latin typeface="+mn-ea"/>
                        <a:ea typeface="+mn-ea"/>
                      </a:endParaRPr>
                    </a:p>
                  </a:txBody>
                  <a:tcPr anchor="ctr"/>
                </a:tc>
                <a:tc>
                  <a:txBody>
                    <a:bodyPr/>
                    <a:lstStyle/>
                    <a:p>
                      <a:pPr latinLnBrk="1"/>
                      <a:r>
                        <a:rPr lang="ko-KR" altLang="en-US" sz="1200" dirty="0">
                          <a:latin typeface="+mn-ea"/>
                          <a:ea typeface="+mn-ea"/>
                        </a:rPr>
                        <a:t>사용자가 </a:t>
                      </a:r>
                      <a:r>
                        <a:rPr lang="en-US" altLang="ko-KR" sz="1200" dirty="0">
                          <a:latin typeface="+mn-ea"/>
                          <a:ea typeface="+mn-ea"/>
                        </a:rPr>
                        <a:t>SBOM </a:t>
                      </a:r>
                      <a:r>
                        <a:rPr lang="ko-KR" altLang="en-US" sz="1200" dirty="0">
                          <a:latin typeface="+mn-ea"/>
                          <a:ea typeface="+mn-ea"/>
                        </a:rPr>
                        <a:t>데이터를 수동으로 입력하거나 편집할 수 있도록 지원</a:t>
                      </a:r>
                    </a:p>
                  </a:txBody>
                  <a:tcPr/>
                </a:tc>
                <a:extLst>
                  <a:ext uri="{0D108BD9-81ED-4DB2-BD59-A6C34878D82A}">
                    <a16:rowId xmlns:a16="http://schemas.microsoft.com/office/drawing/2014/main" val="180848497"/>
                  </a:ext>
                </a:extLst>
              </a:tr>
              <a:tr h="370840">
                <a:tc rowSpan="3">
                  <a:txBody>
                    <a:bodyPr/>
                    <a:lstStyle/>
                    <a:p>
                      <a:pPr latinLnBrk="1"/>
                      <a:r>
                        <a:rPr lang="ko-KR" altLang="en-US" sz="1200" dirty="0">
                          <a:latin typeface="+mn-ea"/>
                          <a:ea typeface="+mn-ea"/>
                        </a:rPr>
                        <a:t>소비</a:t>
                      </a:r>
                    </a:p>
                  </a:txBody>
                  <a:tcPr anchor="ctr"/>
                </a:tc>
                <a:tc>
                  <a:txBody>
                    <a:bodyPr/>
                    <a:lstStyle/>
                    <a:p>
                      <a:pPr latinLnBrk="1"/>
                      <a:r>
                        <a:rPr lang="ko-KR" altLang="en-US" sz="1200" dirty="0">
                          <a:latin typeface="+mn-ea"/>
                          <a:ea typeface="+mn-ea"/>
                        </a:rPr>
                        <a:t>뷰</a:t>
                      </a:r>
                      <a:r>
                        <a:rPr lang="en-US" altLang="ko-KR" sz="1200" dirty="0">
                          <a:latin typeface="+mn-ea"/>
                          <a:ea typeface="+mn-ea"/>
                        </a:rPr>
                        <a:t>(View)</a:t>
                      </a:r>
                      <a:endParaRPr lang="ko-KR" altLang="en-US" sz="1200" dirty="0">
                        <a:latin typeface="+mn-ea"/>
                        <a:ea typeface="+mn-ea"/>
                      </a:endParaRPr>
                    </a:p>
                  </a:txBody>
                  <a:tcPr anchor="ctr"/>
                </a:tc>
                <a:tc>
                  <a:txBody>
                    <a:bodyPr/>
                    <a:lstStyle/>
                    <a:p>
                      <a:pPr latinLnBrk="1"/>
                      <a:r>
                        <a:rPr lang="ko-KR" altLang="en-US" sz="1200" dirty="0">
                          <a:latin typeface="+mn-ea"/>
                          <a:ea typeface="+mn-ea"/>
                        </a:rPr>
                        <a:t>사람이 읽을 수 있는 형식</a:t>
                      </a:r>
                      <a:r>
                        <a:rPr lang="en-US" altLang="ko-KR" sz="1200" dirty="0">
                          <a:latin typeface="+mn-ea"/>
                          <a:ea typeface="+mn-ea"/>
                        </a:rPr>
                        <a:t>(</a:t>
                      </a:r>
                      <a:r>
                        <a:rPr lang="ko-KR" altLang="en-US" sz="1200" dirty="0">
                          <a:latin typeface="+mn-ea"/>
                          <a:ea typeface="+mn-ea"/>
                        </a:rPr>
                        <a:t>예</a:t>
                      </a:r>
                      <a:r>
                        <a:rPr lang="en-US" altLang="ko-KR" sz="1200" dirty="0">
                          <a:latin typeface="+mn-ea"/>
                          <a:ea typeface="+mn-ea"/>
                        </a:rPr>
                        <a:t>: </a:t>
                      </a:r>
                      <a:r>
                        <a:rPr lang="ko-KR" altLang="en-US" sz="1200" dirty="0">
                          <a:latin typeface="+mn-ea"/>
                          <a:ea typeface="+mn-ea"/>
                        </a:rPr>
                        <a:t>그림</a:t>
                      </a:r>
                      <a:r>
                        <a:rPr lang="en-US" altLang="ko-KR" sz="1200" dirty="0">
                          <a:latin typeface="+mn-ea"/>
                          <a:ea typeface="+mn-ea"/>
                        </a:rPr>
                        <a:t>, </a:t>
                      </a:r>
                      <a:r>
                        <a:rPr lang="ko-KR" altLang="en-US" sz="1200" dirty="0">
                          <a:latin typeface="+mn-ea"/>
                          <a:ea typeface="+mn-ea"/>
                        </a:rPr>
                        <a:t>표</a:t>
                      </a:r>
                      <a:r>
                        <a:rPr lang="en-US" altLang="ko-KR" sz="1200" dirty="0">
                          <a:latin typeface="+mn-ea"/>
                          <a:ea typeface="+mn-ea"/>
                        </a:rPr>
                        <a:t>, </a:t>
                      </a:r>
                      <a:r>
                        <a:rPr lang="ko-KR" altLang="en-US" sz="1200" dirty="0">
                          <a:latin typeface="+mn-ea"/>
                          <a:ea typeface="+mn-ea"/>
                        </a:rPr>
                        <a:t>테스트 등</a:t>
                      </a:r>
                      <a:r>
                        <a:rPr lang="en-US" altLang="ko-KR" sz="1200" dirty="0">
                          <a:latin typeface="+mn-ea"/>
                          <a:ea typeface="+mn-ea"/>
                        </a:rPr>
                        <a:t>)</a:t>
                      </a:r>
                      <a:r>
                        <a:rPr lang="ko-KR" altLang="en-US" sz="1200" dirty="0">
                          <a:latin typeface="+mn-ea"/>
                          <a:ea typeface="+mn-ea"/>
                        </a:rPr>
                        <a:t>으로 내용을 이해할 수 있어야 하며</a:t>
                      </a:r>
                      <a:r>
                        <a:rPr lang="en-US" altLang="ko-KR" sz="1200" dirty="0">
                          <a:latin typeface="+mn-ea"/>
                          <a:ea typeface="+mn-ea"/>
                        </a:rPr>
                        <a:t>, </a:t>
                      </a:r>
                      <a:r>
                        <a:rPr lang="ko-KR" altLang="en-US" sz="1200" dirty="0">
                          <a:latin typeface="+mn-ea"/>
                          <a:ea typeface="+mn-ea"/>
                        </a:rPr>
                        <a:t>의사 결정 및 비즈니스 프로세스를 지원하는데 사용</a:t>
                      </a:r>
                    </a:p>
                  </a:txBody>
                  <a:tcPr/>
                </a:tc>
                <a:extLst>
                  <a:ext uri="{0D108BD9-81ED-4DB2-BD59-A6C34878D82A}">
                    <a16:rowId xmlns:a16="http://schemas.microsoft.com/office/drawing/2014/main" val="1081209502"/>
                  </a:ext>
                </a:extLst>
              </a:tr>
              <a:tr h="0">
                <a:tc vMerge="1">
                  <a:txBody>
                    <a:bodyPr/>
                    <a:lstStyle/>
                    <a:p>
                      <a:pPr latinLnBrk="1"/>
                      <a:endParaRPr lang="ko-KR" altLang="en-US" dirty="0"/>
                    </a:p>
                  </a:txBody>
                  <a:tcPr/>
                </a:tc>
                <a:tc>
                  <a:txBody>
                    <a:bodyPr/>
                    <a:lstStyle/>
                    <a:p>
                      <a:pPr latinLnBrk="1"/>
                      <a:r>
                        <a:rPr lang="ko-KR" altLang="en-US" sz="1200" dirty="0">
                          <a:latin typeface="+mn-ea"/>
                          <a:ea typeface="+mn-ea"/>
                        </a:rPr>
                        <a:t>구별</a:t>
                      </a:r>
                      <a:r>
                        <a:rPr lang="en-US" altLang="ko-KR" sz="1200" dirty="0">
                          <a:latin typeface="+mn-ea"/>
                          <a:ea typeface="+mn-ea"/>
                        </a:rPr>
                        <a:t>(Diff)</a:t>
                      </a:r>
                      <a:endParaRPr lang="ko-KR" altLang="en-US" sz="1200" dirty="0">
                        <a:latin typeface="+mn-ea"/>
                        <a:ea typeface="+mn-ea"/>
                      </a:endParaRPr>
                    </a:p>
                  </a:txBody>
                  <a:tcPr anchor="ctr"/>
                </a:tc>
                <a:tc>
                  <a:txBody>
                    <a:bodyPr/>
                    <a:lstStyle/>
                    <a:p>
                      <a:pPr latinLnBrk="1"/>
                      <a:r>
                        <a:rPr lang="ko-KR" altLang="en-US" sz="1200" dirty="0">
                          <a:latin typeface="+mn-ea"/>
                          <a:ea typeface="+mn-ea"/>
                        </a:rPr>
                        <a:t>여러 </a:t>
                      </a:r>
                      <a:r>
                        <a:rPr lang="en-US" altLang="ko-KR" sz="1200" dirty="0">
                          <a:latin typeface="+mn-ea"/>
                          <a:ea typeface="+mn-ea"/>
                        </a:rPr>
                        <a:t>SBOM</a:t>
                      </a:r>
                      <a:r>
                        <a:rPr lang="ko-KR" altLang="en-US" sz="1200" dirty="0">
                          <a:latin typeface="+mn-ea"/>
                          <a:ea typeface="+mn-ea"/>
                        </a:rPr>
                        <a:t>을 비교하여 차이점을 명확히 파악할 수 있어야 한다</a:t>
                      </a:r>
                      <a:r>
                        <a:rPr lang="en-US" altLang="ko-KR" sz="1200" dirty="0">
                          <a:latin typeface="+mn-ea"/>
                          <a:ea typeface="+mn-ea"/>
                        </a:rPr>
                        <a:t>. (</a:t>
                      </a:r>
                      <a:r>
                        <a:rPr lang="ko-KR" altLang="en-US" sz="1200" dirty="0">
                          <a:latin typeface="+mn-ea"/>
                          <a:ea typeface="+mn-ea"/>
                        </a:rPr>
                        <a:t>예</a:t>
                      </a:r>
                      <a:r>
                        <a:rPr lang="en-US" altLang="ko-KR" sz="1200" dirty="0">
                          <a:latin typeface="+mn-ea"/>
                          <a:ea typeface="+mn-ea"/>
                        </a:rPr>
                        <a:t>: </a:t>
                      </a:r>
                      <a:r>
                        <a:rPr lang="ko-KR" altLang="en-US" sz="1200" dirty="0">
                          <a:latin typeface="+mn-ea"/>
                          <a:ea typeface="+mn-ea"/>
                        </a:rPr>
                        <a:t>두개의 다른 버전의 소프트웨어 결과 비교</a:t>
                      </a:r>
                      <a:r>
                        <a:rPr lang="en-US" altLang="ko-KR" sz="1200" dirty="0">
                          <a:latin typeface="+mn-ea"/>
                          <a:ea typeface="+mn-ea"/>
                        </a:rPr>
                        <a:t>)</a:t>
                      </a:r>
                      <a:endParaRPr lang="ko-KR" altLang="en-US" sz="1200" dirty="0">
                        <a:latin typeface="+mn-ea"/>
                        <a:ea typeface="+mn-ea"/>
                      </a:endParaRPr>
                    </a:p>
                  </a:txBody>
                  <a:tcPr/>
                </a:tc>
                <a:extLst>
                  <a:ext uri="{0D108BD9-81ED-4DB2-BD59-A6C34878D82A}">
                    <a16:rowId xmlns:a16="http://schemas.microsoft.com/office/drawing/2014/main" val="1509319312"/>
                  </a:ext>
                </a:extLst>
              </a:tr>
              <a:tr h="0">
                <a:tc vMerge="1">
                  <a:txBody>
                    <a:bodyPr/>
                    <a:lstStyle/>
                    <a:p>
                      <a:pPr latinLnBrk="1"/>
                      <a:endParaRPr lang="ko-KR" altLang="en-US" dirty="0"/>
                    </a:p>
                  </a:txBody>
                  <a:tcPr/>
                </a:tc>
                <a:tc>
                  <a:txBody>
                    <a:bodyPr/>
                    <a:lstStyle/>
                    <a:p>
                      <a:pPr latinLnBrk="1"/>
                      <a:r>
                        <a:rPr lang="ko-KR" altLang="en-US" sz="1200" dirty="0">
                          <a:latin typeface="+mn-ea"/>
                          <a:ea typeface="+mn-ea"/>
                        </a:rPr>
                        <a:t>불러오기</a:t>
                      </a:r>
                      <a:r>
                        <a:rPr lang="en-US" altLang="ko-KR" sz="1200" dirty="0">
                          <a:latin typeface="+mn-ea"/>
                          <a:ea typeface="+mn-ea"/>
                        </a:rPr>
                        <a:t>(Import)</a:t>
                      </a:r>
                      <a:endParaRPr lang="ko-KR" altLang="en-US" sz="1200" dirty="0">
                        <a:latin typeface="+mn-ea"/>
                        <a:ea typeface="+mn-ea"/>
                      </a:endParaRPr>
                    </a:p>
                  </a:txBody>
                  <a:tcPr anchor="ctr"/>
                </a:tc>
                <a:tc>
                  <a:txBody>
                    <a:bodyPr/>
                    <a:lstStyle/>
                    <a:p>
                      <a:pPr latinLnBrk="1"/>
                      <a:r>
                        <a:rPr lang="ko-KR" altLang="en-US" sz="1200" dirty="0">
                          <a:latin typeface="+mn-ea"/>
                          <a:ea typeface="+mn-ea"/>
                        </a:rPr>
                        <a:t>추가 처리 및 분석을 위해 </a:t>
                      </a:r>
                      <a:r>
                        <a:rPr lang="en-US" altLang="ko-KR" sz="1200" dirty="0">
                          <a:latin typeface="+mn-ea"/>
                          <a:ea typeface="+mn-ea"/>
                        </a:rPr>
                        <a:t>SBOM</a:t>
                      </a:r>
                      <a:r>
                        <a:rPr lang="ko-KR" altLang="en-US" sz="1200" dirty="0">
                          <a:latin typeface="+mn-ea"/>
                          <a:ea typeface="+mn-ea"/>
                        </a:rPr>
                        <a:t>을 검색하여 시스템으로 가져올 수 있음</a:t>
                      </a:r>
                    </a:p>
                  </a:txBody>
                  <a:tcPr/>
                </a:tc>
                <a:extLst>
                  <a:ext uri="{0D108BD9-81ED-4DB2-BD59-A6C34878D82A}">
                    <a16:rowId xmlns:a16="http://schemas.microsoft.com/office/drawing/2014/main" val="3352806030"/>
                  </a:ext>
                </a:extLst>
              </a:tr>
              <a:tr h="0">
                <a:tc rowSpan="3">
                  <a:txBody>
                    <a:bodyPr/>
                    <a:lstStyle/>
                    <a:p>
                      <a:pPr latinLnBrk="1"/>
                      <a:r>
                        <a:rPr lang="ko-KR" altLang="en-US" sz="1200" dirty="0">
                          <a:latin typeface="+mn-ea"/>
                          <a:ea typeface="+mn-ea"/>
                        </a:rPr>
                        <a:t>활용</a:t>
                      </a:r>
                    </a:p>
                  </a:txBody>
                  <a:tcPr anchor="ctr"/>
                </a:tc>
                <a:tc>
                  <a:txBody>
                    <a:bodyPr/>
                    <a:lstStyle/>
                    <a:p>
                      <a:pPr latinLnBrk="1"/>
                      <a:r>
                        <a:rPr lang="ko-KR" altLang="en-US" sz="1200" dirty="0">
                          <a:latin typeface="+mn-ea"/>
                          <a:ea typeface="+mn-ea"/>
                        </a:rPr>
                        <a:t>변경</a:t>
                      </a:r>
                      <a:r>
                        <a:rPr lang="en-US" altLang="ko-KR" sz="1200" dirty="0">
                          <a:latin typeface="+mn-ea"/>
                          <a:ea typeface="+mn-ea"/>
                        </a:rPr>
                        <a:t>(Translate)</a:t>
                      </a:r>
                      <a:endParaRPr lang="ko-KR" altLang="en-US" sz="1200" dirty="0">
                        <a:latin typeface="+mn-ea"/>
                        <a:ea typeface="+mn-ea"/>
                      </a:endParaRPr>
                    </a:p>
                  </a:txBody>
                  <a:tcPr anchor="ctr"/>
                </a:tc>
                <a:tc>
                  <a:txBody>
                    <a:bodyPr/>
                    <a:lstStyle/>
                    <a:p>
                      <a:pPr latinLnBrk="1"/>
                      <a:r>
                        <a:rPr lang="ko-KR" altLang="en-US" sz="1200" dirty="0">
                          <a:latin typeface="+mn-ea"/>
                          <a:ea typeface="+mn-ea"/>
                        </a:rPr>
                        <a:t>동일한 정보를 유지하면서 파일 형식을 다른 파일 형식으로 변경할 수 있음</a:t>
                      </a:r>
                    </a:p>
                  </a:txBody>
                  <a:tcPr/>
                </a:tc>
                <a:extLst>
                  <a:ext uri="{0D108BD9-81ED-4DB2-BD59-A6C34878D82A}">
                    <a16:rowId xmlns:a16="http://schemas.microsoft.com/office/drawing/2014/main" val="1436236205"/>
                  </a:ext>
                </a:extLst>
              </a:tr>
              <a:tr h="0">
                <a:tc vMerge="1">
                  <a:txBody>
                    <a:bodyPr/>
                    <a:lstStyle/>
                    <a:p>
                      <a:pPr latinLnBrk="1"/>
                      <a:endParaRPr lang="ko-KR" altLang="en-US" dirty="0"/>
                    </a:p>
                  </a:txBody>
                  <a:tcPr/>
                </a:tc>
                <a:tc>
                  <a:txBody>
                    <a:bodyPr/>
                    <a:lstStyle/>
                    <a:p>
                      <a:pPr latinLnBrk="1"/>
                      <a:r>
                        <a:rPr lang="ko-KR" altLang="en-US" sz="1200" dirty="0">
                          <a:latin typeface="+mn-ea"/>
                          <a:ea typeface="+mn-ea"/>
                        </a:rPr>
                        <a:t>병합</a:t>
                      </a:r>
                      <a:r>
                        <a:rPr lang="en-US" altLang="ko-KR" sz="1200" dirty="0">
                          <a:latin typeface="+mn-ea"/>
                          <a:ea typeface="+mn-ea"/>
                        </a:rPr>
                        <a:t>(Merge)</a:t>
                      </a:r>
                      <a:endParaRPr lang="ko-KR" altLang="en-US" sz="1200" dirty="0">
                        <a:latin typeface="+mn-ea"/>
                        <a:ea typeface="+mn-ea"/>
                      </a:endParaRPr>
                    </a:p>
                  </a:txBody>
                  <a:tcPr anchor="ctr"/>
                </a:tc>
                <a:tc>
                  <a:txBody>
                    <a:bodyPr/>
                    <a:lstStyle/>
                    <a:p>
                      <a:pPr latinLnBrk="1"/>
                      <a:r>
                        <a:rPr lang="en-US" altLang="ko-KR" sz="1200" dirty="0">
                          <a:latin typeface="+mn-ea"/>
                          <a:ea typeface="+mn-ea"/>
                        </a:rPr>
                        <a:t>SBOM </a:t>
                      </a:r>
                      <a:r>
                        <a:rPr lang="ko-KR" altLang="en-US" sz="1200" dirty="0">
                          <a:latin typeface="+mn-ea"/>
                          <a:ea typeface="+mn-ea"/>
                        </a:rPr>
                        <a:t>및 기타 데이터의 여러 소스를 분석 및 검사 목적으로 함께 결합할 수 있음</a:t>
                      </a:r>
                    </a:p>
                  </a:txBody>
                  <a:tcPr/>
                </a:tc>
                <a:extLst>
                  <a:ext uri="{0D108BD9-81ED-4DB2-BD59-A6C34878D82A}">
                    <a16:rowId xmlns:a16="http://schemas.microsoft.com/office/drawing/2014/main" val="1717169359"/>
                  </a:ext>
                </a:extLst>
              </a:tr>
              <a:tr h="370840">
                <a:tc vMerge="1">
                  <a:txBody>
                    <a:bodyPr/>
                    <a:lstStyle/>
                    <a:p>
                      <a:pPr latinLnBrk="1"/>
                      <a:endParaRPr lang="ko-KR" altLang="en-US" dirty="0"/>
                    </a:p>
                  </a:txBody>
                  <a:tcPr/>
                </a:tc>
                <a:tc>
                  <a:txBody>
                    <a:bodyPr/>
                    <a:lstStyle/>
                    <a:p>
                      <a:pPr latinLnBrk="1"/>
                      <a:r>
                        <a:rPr lang="ko-KR" altLang="en-US" sz="1200" dirty="0">
                          <a:latin typeface="+mn-ea"/>
                          <a:ea typeface="+mn-ea"/>
                        </a:rPr>
                        <a:t>툴 지원</a:t>
                      </a:r>
                      <a:r>
                        <a:rPr lang="en-US" altLang="ko-KR" sz="1200" dirty="0">
                          <a:latin typeface="+mn-ea"/>
                          <a:ea typeface="+mn-ea"/>
                        </a:rPr>
                        <a:t>(Tool Support)</a:t>
                      </a:r>
                      <a:endParaRPr lang="ko-KR" altLang="en-US" sz="1200" dirty="0">
                        <a:latin typeface="+mn-ea"/>
                        <a:ea typeface="+mn-ea"/>
                      </a:endParaRPr>
                    </a:p>
                  </a:txBody>
                  <a:tcPr anchor="ctr"/>
                </a:tc>
                <a:tc>
                  <a:txBody>
                    <a:bodyPr/>
                    <a:lstStyle/>
                    <a:p>
                      <a:pPr latinLnBrk="1"/>
                      <a:r>
                        <a:rPr lang="en-US" altLang="ko-KR" sz="1200" dirty="0">
                          <a:latin typeface="+mn-ea"/>
                          <a:ea typeface="+mn-ea"/>
                        </a:rPr>
                        <a:t>API, </a:t>
                      </a:r>
                      <a:r>
                        <a:rPr lang="ko-KR" altLang="en-US" sz="1200" dirty="0">
                          <a:latin typeface="+mn-ea"/>
                          <a:ea typeface="+mn-ea"/>
                        </a:rPr>
                        <a:t>객체 모델</a:t>
                      </a:r>
                      <a:r>
                        <a:rPr lang="en-US" altLang="ko-KR" sz="1200" dirty="0">
                          <a:latin typeface="+mn-ea"/>
                          <a:ea typeface="+mn-ea"/>
                        </a:rPr>
                        <a:t>, </a:t>
                      </a:r>
                      <a:r>
                        <a:rPr lang="ko-KR" altLang="en-US" sz="1200" dirty="0">
                          <a:latin typeface="+mn-ea"/>
                          <a:ea typeface="+mn-ea"/>
                        </a:rPr>
                        <a:t>라이브러리</a:t>
                      </a:r>
                      <a:r>
                        <a:rPr lang="en-US" altLang="ko-KR" sz="1200" dirty="0">
                          <a:latin typeface="+mn-ea"/>
                          <a:ea typeface="+mn-ea"/>
                        </a:rPr>
                        <a:t>, </a:t>
                      </a:r>
                      <a:r>
                        <a:rPr lang="ko-KR" altLang="en-US" sz="1200" dirty="0">
                          <a:latin typeface="+mn-ea"/>
                          <a:ea typeface="+mn-ea"/>
                        </a:rPr>
                        <a:t>전송 또는 기타 참조 소스에 의한 기타 도구의 사용을 지원</a:t>
                      </a:r>
                    </a:p>
                  </a:txBody>
                  <a:tcPr/>
                </a:tc>
                <a:extLst>
                  <a:ext uri="{0D108BD9-81ED-4DB2-BD59-A6C34878D82A}">
                    <a16:rowId xmlns:a16="http://schemas.microsoft.com/office/drawing/2014/main" val="2898447608"/>
                  </a:ext>
                </a:extLst>
              </a:tr>
            </a:tbl>
          </a:graphicData>
        </a:graphic>
      </p:graphicFrame>
      <p:sp>
        <p:nvSpPr>
          <p:cNvPr id="12" name="TextBox 11">
            <a:extLst>
              <a:ext uri="{FF2B5EF4-FFF2-40B4-BE49-F238E27FC236}">
                <a16:creationId xmlns:a16="http://schemas.microsoft.com/office/drawing/2014/main" id="{3BB1FB04-04C7-2C93-BCD8-39ACD91050C5}"/>
              </a:ext>
            </a:extLst>
          </p:cNvPr>
          <p:cNvSpPr txBox="1"/>
          <p:nvPr/>
        </p:nvSpPr>
        <p:spPr>
          <a:xfrm>
            <a:off x="3360096" y="6158257"/>
            <a:ext cx="4937598" cy="276999"/>
          </a:xfrm>
          <a:prstGeom prst="rect">
            <a:avLst/>
          </a:prstGeom>
          <a:noFill/>
        </p:spPr>
        <p:txBody>
          <a:bodyPr wrap="square">
            <a:spAutoFit/>
          </a:bodyPr>
          <a:lstStyle/>
          <a:p>
            <a:r>
              <a:rPr lang="ko-KR" altLang="en-US" sz="1200" dirty="0"/>
              <a:t>NTIA </a:t>
            </a:r>
            <a:r>
              <a:rPr lang="ko-KR" altLang="en-US" sz="1200" dirty="0" err="1"/>
              <a:t>Formats</a:t>
            </a:r>
            <a:r>
              <a:rPr lang="ko-KR" altLang="en-US" sz="1200" dirty="0"/>
              <a:t> &amp; </a:t>
            </a:r>
            <a:r>
              <a:rPr lang="ko-KR" altLang="en-US" sz="1200" dirty="0" err="1"/>
              <a:t>Tooling</a:t>
            </a:r>
            <a:r>
              <a:rPr lang="ko-KR" altLang="en-US" sz="1200" dirty="0"/>
              <a:t> 작업 그룹에서 </a:t>
            </a:r>
            <a:r>
              <a:rPr lang="ko-KR" altLang="en-US" sz="1200" dirty="0" err="1"/>
              <a:t>SBOM의</a:t>
            </a:r>
            <a:r>
              <a:rPr lang="ko-KR" altLang="en-US" sz="1200" dirty="0"/>
              <a:t> 기능별 유형 분류</a:t>
            </a:r>
            <a:endParaRPr lang="en-US" altLang="ko-KR" sz="1200" dirty="0"/>
          </a:p>
        </p:txBody>
      </p:sp>
    </p:spTree>
    <p:extLst>
      <p:ext uri="{BB962C8B-B14F-4D97-AF65-F5344CB8AC3E}">
        <p14:creationId xmlns:p14="http://schemas.microsoft.com/office/powerpoint/2010/main" val="1017085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5155257"/>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최소 요건</a:t>
            </a:r>
            <a:endParaRPr lang="en-US" altLang="ko-KR" sz="2000" b="1" dirty="0">
              <a:latin typeface="+mn-ea"/>
            </a:endParaRPr>
          </a:p>
          <a:p>
            <a:pPr>
              <a:spcBef>
                <a:spcPts val="600"/>
              </a:spcBef>
            </a:pPr>
            <a:r>
              <a:rPr lang="en-US" altLang="ko-KR" dirty="0">
                <a:latin typeface="+mn-ea"/>
              </a:rPr>
              <a:t>- SBOM</a:t>
            </a:r>
            <a:r>
              <a:rPr lang="ko-KR" altLang="en-US" dirty="0">
                <a:latin typeface="+mn-ea"/>
              </a:rPr>
              <a:t>의 최소 구성 요소들은 소프트웨어 투명성에 대한 진화하는 접근 방식을 가능하게 하여 기술과 </a:t>
            </a:r>
            <a:endParaRPr lang="en-US" altLang="ko-KR" dirty="0">
              <a:latin typeface="+mn-ea"/>
            </a:endParaRPr>
          </a:p>
          <a:p>
            <a:pPr>
              <a:spcBef>
                <a:spcPts val="600"/>
              </a:spcBef>
            </a:pPr>
            <a:r>
              <a:rPr lang="en-US" altLang="ko-KR" dirty="0">
                <a:latin typeface="+mn-ea"/>
              </a:rPr>
              <a:t>  </a:t>
            </a:r>
            <a:r>
              <a:rPr lang="ko-KR" altLang="en-US" dirty="0">
                <a:latin typeface="+mn-ea"/>
              </a:rPr>
              <a:t>기능적 운영을 모두 포착할 수 있도록 지원</a:t>
            </a:r>
            <a:endParaRPr lang="en-US" altLang="ko-KR" dirty="0">
              <a:latin typeface="+mn-ea"/>
            </a:endParaRPr>
          </a:p>
          <a:p>
            <a:pPr>
              <a:spcBef>
                <a:spcPts val="600"/>
              </a:spcBef>
            </a:pPr>
            <a:r>
              <a:rPr lang="en-US" altLang="ko-KR" dirty="0">
                <a:latin typeface="+mn-ea"/>
              </a:rPr>
              <a:t>  </a:t>
            </a:r>
            <a:r>
              <a:rPr lang="ko-KR" altLang="en-US" dirty="0">
                <a:latin typeface="+mn-ea"/>
              </a:rPr>
              <a:t>요소들의 세 가지 범주는 다음과 같다</a:t>
            </a:r>
            <a:r>
              <a:rPr lang="en-US" altLang="ko-KR" dirty="0">
                <a:latin typeface="+mn-ea"/>
              </a:rPr>
              <a:t>.</a:t>
            </a:r>
          </a:p>
          <a:p>
            <a:pPr>
              <a:spcBef>
                <a:spcPts val="600"/>
              </a:spcBef>
            </a:pPr>
            <a:r>
              <a:rPr lang="en-US" altLang="ko-KR" dirty="0">
                <a:latin typeface="+mn-ea"/>
              </a:rPr>
              <a:t>1) </a:t>
            </a:r>
            <a:r>
              <a:rPr lang="ko-KR" altLang="en-US" dirty="0">
                <a:latin typeface="+mn-ea"/>
              </a:rPr>
              <a:t>데이터 필드</a:t>
            </a:r>
          </a:p>
          <a:p>
            <a:pPr>
              <a:spcBef>
                <a:spcPts val="600"/>
              </a:spcBef>
            </a:pPr>
            <a:r>
              <a:rPr lang="en-US" altLang="ko-KR" dirty="0">
                <a:latin typeface="+mn-ea"/>
              </a:rPr>
              <a:t>- </a:t>
            </a:r>
            <a:r>
              <a:rPr lang="ko-KR" altLang="en-US" dirty="0">
                <a:latin typeface="+mn-ea"/>
              </a:rPr>
              <a:t>데이터 필드에는 추적하고 유지 관리해야 하는 각 구성 요소에 대한 기본 정보가 있다</a:t>
            </a:r>
            <a:r>
              <a:rPr lang="en-US" altLang="ko-KR" dirty="0">
                <a:latin typeface="+mn-ea"/>
              </a:rPr>
              <a:t>. </a:t>
            </a:r>
          </a:p>
          <a:p>
            <a:pPr>
              <a:spcBef>
                <a:spcPts val="600"/>
              </a:spcBef>
            </a:pPr>
            <a:r>
              <a:rPr lang="en-US" altLang="ko-KR" dirty="0">
                <a:latin typeface="+mn-ea"/>
              </a:rPr>
              <a:t>  </a:t>
            </a:r>
            <a:r>
              <a:rPr lang="ko-KR" altLang="en-US" dirty="0">
                <a:latin typeface="+mn-ea"/>
              </a:rPr>
              <a:t>이 정보는 </a:t>
            </a:r>
            <a:r>
              <a:rPr lang="en-US" altLang="ko-KR" dirty="0">
                <a:latin typeface="+mn-ea"/>
              </a:rPr>
              <a:t>Supplier Name, Component Name, Version of the Component, Other Unique Identifiers, Dependency Relationship, Author of SBOM data, Timestamp</a:t>
            </a:r>
            <a:r>
              <a:rPr lang="ko-KR" altLang="en-US" dirty="0">
                <a:latin typeface="+mn-ea"/>
              </a:rPr>
              <a:t>를 포함</a:t>
            </a:r>
            <a:endParaRPr lang="en-US" altLang="ko-KR" dirty="0">
              <a:latin typeface="+mn-ea"/>
            </a:endParaRPr>
          </a:p>
          <a:p>
            <a:pPr>
              <a:spcBef>
                <a:spcPts val="600"/>
              </a:spcBef>
            </a:pPr>
            <a:endParaRPr lang="en-US" altLang="ko-KR" dirty="0">
              <a:latin typeface="+mn-ea"/>
            </a:endParaRPr>
          </a:p>
          <a:p>
            <a:pPr>
              <a:spcBef>
                <a:spcPts val="600"/>
              </a:spcBef>
            </a:pPr>
            <a:r>
              <a:rPr lang="en-US" altLang="ko-KR" dirty="0">
                <a:latin typeface="+mn-ea"/>
              </a:rPr>
              <a:t>2) </a:t>
            </a:r>
            <a:r>
              <a:rPr lang="ko-KR" altLang="en-US" dirty="0">
                <a:latin typeface="+mn-ea"/>
              </a:rPr>
              <a:t>자동화 지원</a:t>
            </a:r>
          </a:p>
          <a:p>
            <a:pPr>
              <a:spcBef>
                <a:spcPts val="600"/>
              </a:spcBef>
            </a:pPr>
            <a:r>
              <a:rPr lang="en-US" altLang="ko-KR" dirty="0">
                <a:latin typeface="+mn-ea"/>
              </a:rPr>
              <a:t>- </a:t>
            </a:r>
            <a:r>
              <a:rPr lang="ko-KR" altLang="en-US" dirty="0">
                <a:latin typeface="+mn-ea"/>
              </a:rPr>
              <a:t>자동 생성 및 기계 가독성을 포함한 자동화 지원을 통해 소프트웨어 에코시스템 전반</a:t>
            </a:r>
            <a:r>
              <a:rPr lang="en-US" altLang="ko-KR" dirty="0">
                <a:latin typeface="+mn-ea"/>
              </a:rPr>
              <a:t>, </a:t>
            </a:r>
            <a:r>
              <a:rPr lang="ko-KR" altLang="en-US" dirty="0">
                <a:latin typeface="+mn-ea"/>
              </a:rPr>
              <a:t>특히 조직 경계 </a:t>
            </a:r>
            <a:endParaRPr lang="en-US" altLang="ko-KR" dirty="0">
              <a:latin typeface="+mn-ea"/>
            </a:endParaRPr>
          </a:p>
          <a:p>
            <a:pPr>
              <a:spcBef>
                <a:spcPts val="600"/>
              </a:spcBef>
            </a:pPr>
            <a:r>
              <a:rPr lang="en-US" altLang="ko-KR" dirty="0">
                <a:latin typeface="+mn-ea"/>
              </a:rPr>
              <a:t>  </a:t>
            </a:r>
            <a:r>
              <a:rPr lang="ko-KR" altLang="en-US" dirty="0">
                <a:latin typeface="+mn-ea"/>
              </a:rPr>
              <a:t>전반에 걸쳐 확장할 수 있음</a:t>
            </a:r>
            <a:endParaRPr lang="en-US" altLang="ko-KR" dirty="0">
              <a:latin typeface="+mn-ea"/>
            </a:endParaRPr>
          </a:p>
          <a:p>
            <a:pPr>
              <a:spcBef>
                <a:spcPts val="600"/>
              </a:spcBef>
            </a:pPr>
            <a:r>
              <a:rPr lang="en-US" altLang="ko-KR" dirty="0">
                <a:latin typeface="+mn-ea"/>
              </a:rPr>
              <a:t>- </a:t>
            </a:r>
            <a:r>
              <a:rPr lang="ko-KR" altLang="en-US" dirty="0">
                <a:latin typeface="+mn-ea"/>
              </a:rPr>
              <a:t>자동화는 이 기능을 그들의 기존 취약성 관리 관행에 통합하고자 하는 기업과 보안 정책에 대한</a:t>
            </a:r>
          </a:p>
          <a:p>
            <a:pPr>
              <a:spcBef>
                <a:spcPts val="600"/>
              </a:spcBef>
            </a:pPr>
            <a:r>
              <a:rPr lang="ko-KR" altLang="en-US" dirty="0">
                <a:latin typeface="+mn-ea"/>
              </a:rPr>
              <a:t>보안 정책에 대한 준수 여부를 감사하기를 원하는 사람들 모두에게 핵심</a:t>
            </a:r>
            <a:endParaRPr lang="en-US" altLang="ko-KR" sz="2000" b="1" dirty="0">
              <a:latin typeface="+mn-ea"/>
            </a:endParaRPr>
          </a:p>
        </p:txBody>
      </p:sp>
    </p:spTree>
    <p:extLst>
      <p:ext uri="{BB962C8B-B14F-4D97-AF65-F5344CB8AC3E}">
        <p14:creationId xmlns:p14="http://schemas.microsoft.com/office/powerpoint/2010/main" val="4158488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524315"/>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최소 요건</a:t>
            </a:r>
            <a:endParaRPr lang="en-US" altLang="ko-KR" sz="2000" b="1" dirty="0">
              <a:latin typeface="+mn-ea"/>
            </a:endParaRPr>
          </a:p>
          <a:p>
            <a:pPr>
              <a:spcBef>
                <a:spcPts val="600"/>
              </a:spcBef>
            </a:pPr>
            <a:r>
              <a:rPr lang="en-US" altLang="ko-KR" dirty="0">
                <a:latin typeface="+mn-ea"/>
              </a:rPr>
              <a:t>3) </a:t>
            </a:r>
            <a:r>
              <a:rPr lang="ko-KR" altLang="en-US" dirty="0">
                <a:latin typeface="+mn-ea"/>
              </a:rPr>
              <a:t>실제 사용과 프로세스 </a:t>
            </a:r>
            <a:r>
              <a:rPr lang="en-US" altLang="ko-KR" dirty="0">
                <a:latin typeface="+mn-ea"/>
              </a:rPr>
              <a:t>(Practice and Process)</a:t>
            </a:r>
          </a:p>
          <a:p>
            <a:pPr>
              <a:spcBef>
                <a:spcPts val="600"/>
              </a:spcBef>
            </a:pPr>
            <a:r>
              <a:rPr lang="en-US" altLang="ko-KR" dirty="0">
                <a:latin typeface="+mn-ea"/>
              </a:rPr>
              <a:t>- SBOM</a:t>
            </a:r>
            <a:r>
              <a:rPr lang="ko-KR" altLang="en-US" dirty="0">
                <a:latin typeface="+mn-ea"/>
              </a:rPr>
              <a:t>은 구조화된 데이터 집합 그 이상으로</a:t>
            </a:r>
            <a:r>
              <a:rPr lang="en-US" altLang="ko-KR" dirty="0">
                <a:latin typeface="+mn-ea"/>
              </a:rPr>
              <a:t>, </a:t>
            </a:r>
            <a:r>
              <a:rPr lang="ko-KR" altLang="en-US" dirty="0">
                <a:latin typeface="+mn-ea"/>
              </a:rPr>
              <a:t>이를 안전한 개발 수명 주기의 운영에 통합하려면 </a:t>
            </a:r>
            <a:r>
              <a:rPr lang="en-US" altLang="ko-KR" dirty="0">
                <a:latin typeface="+mn-ea"/>
              </a:rPr>
              <a:t>SBOM </a:t>
            </a:r>
          </a:p>
          <a:p>
            <a:pPr>
              <a:spcBef>
                <a:spcPts val="600"/>
              </a:spcBef>
            </a:pPr>
            <a:r>
              <a:rPr lang="en-US" altLang="ko-KR" dirty="0">
                <a:latin typeface="+mn-ea"/>
              </a:rPr>
              <a:t> </a:t>
            </a:r>
            <a:r>
              <a:rPr lang="ko-KR" altLang="en-US" dirty="0">
                <a:latin typeface="+mn-ea"/>
              </a:rPr>
              <a:t>사용역학에 초점을 맞춘 특정 관행과 프로세스를 따라야 한다</a:t>
            </a:r>
            <a:r>
              <a:rPr lang="en-US" altLang="ko-KR" dirty="0">
                <a:latin typeface="+mn-ea"/>
              </a:rPr>
              <a:t>. SBOM</a:t>
            </a:r>
            <a:r>
              <a:rPr lang="ko-KR" altLang="en-US" dirty="0">
                <a:latin typeface="+mn-ea"/>
              </a:rPr>
              <a:t>을 요청하거나 제공하기 위한 정책</a:t>
            </a:r>
            <a:r>
              <a:rPr lang="en-US" altLang="ko-KR" dirty="0">
                <a:latin typeface="+mn-ea"/>
              </a:rPr>
              <a:t>,</a:t>
            </a:r>
          </a:p>
          <a:p>
            <a:pPr>
              <a:spcBef>
                <a:spcPts val="600"/>
              </a:spcBef>
            </a:pPr>
            <a:r>
              <a:rPr lang="en-US" altLang="ko-KR" dirty="0">
                <a:latin typeface="+mn-ea"/>
              </a:rPr>
              <a:t>  </a:t>
            </a:r>
            <a:r>
              <a:rPr lang="ko-KR" altLang="en-US" dirty="0">
                <a:latin typeface="+mn-ea"/>
              </a:rPr>
              <a:t>계약 또는 약정에서 많은 요소를 명시적으로 다루어야 함</a:t>
            </a:r>
            <a:endParaRPr lang="en-US" altLang="ko-KR" dirty="0">
              <a:latin typeface="+mn-ea"/>
            </a:endParaRPr>
          </a:p>
          <a:p>
            <a:pPr>
              <a:spcBef>
                <a:spcPts val="600"/>
              </a:spcBef>
            </a:pPr>
            <a:r>
              <a:rPr lang="en-US" altLang="ko-KR" dirty="0">
                <a:latin typeface="+mn-ea"/>
              </a:rPr>
              <a:t>-  </a:t>
            </a:r>
            <a:r>
              <a:rPr lang="ko-KR" altLang="en-US" dirty="0">
                <a:latin typeface="+mn-ea"/>
              </a:rPr>
              <a:t>해당 요소에는 </a:t>
            </a:r>
            <a:r>
              <a:rPr lang="en-US" altLang="ko-KR" dirty="0">
                <a:latin typeface="+mn-ea"/>
              </a:rPr>
              <a:t>Frequency, Depth, Known Unknown, Distribution and Delivery, Access Control, </a:t>
            </a:r>
          </a:p>
          <a:p>
            <a:pPr>
              <a:spcBef>
                <a:spcPts val="600"/>
              </a:spcBef>
            </a:pPr>
            <a:r>
              <a:rPr lang="en-US" altLang="ko-KR" dirty="0">
                <a:latin typeface="+mn-ea"/>
              </a:rPr>
              <a:t>  Accommodation of Mistakes</a:t>
            </a:r>
            <a:r>
              <a:rPr lang="ko-KR" altLang="en-US" dirty="0">
                <a:latin typeface="+mn-ea"/>
              </a:rPr>
              <a:t>가  있음</a:t>
            </a:r>
          </a:p>
          <a:p>
            <a:pPr>
              <a:spcBef>
                <a:spcPts val="600"/>
              </a:spcBef>
            </a:pPr>
            <a:endParaRPr lang="ko-KR" altLang="en-US" dirty="0">
              <a:latin typeface="+mn-ea"/>
            </a:endParaRPr>
          </a:p>
          <a:p>
            <a:pPr>
              <a:spcBef>
                <a:spcPts val="600"/>
              </a:spcBef>
            </a:pPr>
            <a:r>
              <a:rPr lang="en-US" altLang="ko-KR" dirty="0">
                <a:latin typeface="+mn-ea"/>
              </a:rPr>
              <a:t>4)</a:t>
            </a:r>
            <a:r>
              <a:rPr lang="ko-KR" altLang="en-US" dirty="0">
                <a:latin typeface="+mn-ea"/>
              </a:rPr>
              <a:t>권장 데이터 필드</a:t>
            </a:r>
          </a:p>
          <a:p>
            <a:pPr>
              <a:spcBef>
                <a:spcPts val="600"/>
              </a:spcBef>
            </a:pPr>
            <a:r>
              <a:rPr lang="en-US" altLang="ko-KR" dirty="0">
                <a:latin typeface="+mn-ea"/>
              </a:rPr>
              <a:t>- </a:t>
            </a:r>
            <a:r>
              <a:rPr lang="ko-KR" altLang="en-US" dirty="0">
                <a:latin typeface="+mn-ea"/>
              </a:rPr>
              <a:t>위의 최소 요소에 설명된 데이터 필드 외에도</a:t>
            </a:r>
            <a:r>
              <a:rPr lang="en-US" altLang="ko-KR" dirty="0">
                <a:latin typeface="+mn-ea"/>
              </a:rPr>
              <a:t>, </a:t>
            </a:r>
            <a:r>
              <a:rPr lang="ko-KR" altLang="en-US" dirty="0">
                <a:latin typeface="+mn-ea"/>
              </a:rPr>
              <a:t>특히 몇 년에 걸쳐 계획되었거나 더 높은 수준의 보안이 </a:t>
            </a:r>
            <a:endParaRPr lang="en-US" altLang="ko-KR" dirty="0">
              <a:latin typeface="+mn-ea"/>
            </a:endParaRPr>
          </a:p>
          <a:p>
            <a:pPr>
              <a:spcBef>
                <a:spcPts val="600"/>
              </a:spcBef>
            </a:pPr>
            <a:r>
              <a:rPr lang="en-US" altLang="ko-KR" dirty="0">
                <a:latin typeface="+mn-ea"/>
              </a:rPr>
              <a:t> </a:t>
            </a:r>
            <a:r>
              <a:rPr lang="ko-KR" altLang="en-US" dirty="0">
                <a:latin typeface="+mn-ea"/>
              </a:rPr>
              <a:t>필요한 작업에 대해 다음 데이터 필드를 고려하는 것이 좋음</a:t>
            </a:r>
            <a:endParaRPr lang="en-US" altLang="ko-KR" dirty="0">
              <a:latin typeface="+mn-ea"/>
            </a:endParaRPr>
          </a:p>
          <a:p>
            <a:pPr>
              <a:spcBef>
                <a:spcPts val="600"/>
              </a:spcBef>
            </a:pPr>
            <a:r>
              <a:rPr lang="en-US" altLang="ko-KR" dirty="0">
                <a:latin typeface="+mn-ea"/>
              </a:rPr>
              <a:t>- </a:t>
            </a:r>
            <a:r>
              <a:rPr lang="ko-KR" altLang="en-US" dirty="0">
                <a:latin typeface="+mn-ea"/>
              </a:rPr>
              <a:t>권장하는 데이터 필드는 구성 요소의 해시</a:t>
            </a:r>
            <a:r>
              <a:rPr lang="en-US" altLang="ko-KR" dirty="0">
                <a:latin typeface="+mn-ea"/>
              </a:rPr>
              <a:t>, Lifecycle Phase, </a:t>
            </a:r>
            <a:r>
              <a:rPr lang="ko-KR" altLang="en-US" dirty="0">
                <a:latin typeface="+mn-ea"/>
              </a:rPr>
              <a:t>기타 구성요소와 관계</a:t>
            </a:r>
            <a:r>
              <a:rPr lang="en-US" altLang="ko-KR" dirty="0">
                <a:latin typeface="+mn-ea"/>
              </a:rPr>
              <a:t>, </a:t>
            </a:r>
            <a:r>
              <a:rPr lang="ko-KR" altLang="en-US" dirty="0">
                <a:latin typeface="+mn-ea"/>
              </a:rPr>
              <a:t>라이선스 정보 등</a:t>
            </a:r>
            <a:endParaRPr lang="en-US" altLang="ko-KR" sz="2000" b="1" dirty="0">
              <a:latin typeface="+mn-ea"/>
            </a:endParaRPr>
          </a:p>
        </p:txBody>
      </p:sp>
    </p:spTree>
    <p:extLst>
      <p:ext uri="{BB962C8B-B14F-4D97-AF65-F5344CB8AC3E}">
        <p14:creationId xmlns:p14="http://schemas.microsoft.com/office/powerpoint/2010/main" val="3267186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5078313"/>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베스트 </a:t>
            </a:r>
            <a:r>
              <a:rPr lang="ko-KR" altLang="en-US" sz="2000" b="1" dirty="0" err="1">
                <a:latin typeface="+mn-ea"/>
              </a:rPr>
              <a:t>프랙티스</a:t>
            </a:r>
            <a:endParaRPr lang="en-US" altLang="ko-KR" sz="2000" b="1" dirty="0">
              <a:latin typeface="+mn-ea"/>
            </a:endParaRPr>
          </a:p>
          <a:p>
            <a:pPr>
              <a:spcBef>
                <a:spcPts val="600"/>
              </a:spcBef>
            </a:pPr>
            <a:r>
              <a:rPr lang="en-US" altLang="ko-KR" b="1" dirty="0">
                <a:latin typeface="+mn-ea"/>
              </a:rPr>
              <a:t>- </a:t>
            </a:r>
            <a:r>
              <a:rPr lang="ko-KR" altLang="en-US" b="1" dirty="0">
                <a:latin typeface="+mn-ea"/>
              </a:rPr>
              <a:t>아래 내용 포함</a:t>
            </a:r>
            <a:endParaRPr lang="ko-KR" altLang="en-US" dirty="0"/>
          </a:p>
          <a:p>
            <a:pPr marL="285750" indent="-285750">
              <a:spcBef>
                <a:spcPts val="600"/>
              </a:spcBef>
              <a:buFont typeface="Arial" panose="020B0604020202020204" pitchFamily="34" charset="0"/>
              <a:buChar char="•"/>
            </a:pPr>
            <a:r>
              <a:rPr lang="ko-KR" altLang="en-US" dirty="0"/>
              <a:t>애플리케이션의 오픈소스 라이브러리</a:t>
            </a:r>
          </a:p>
          <a:p>
            <a:pPr marL="285750" indent="-285750">
              <a:spcBef>
                <a:spcPts val="600"/>
              </a:spcBef>
              <a:buFont typeface="Arial" panose="020B0604020202020204" pitchFamily="34" charset="0"/>
              <a:buChar char="•"/>
            </a:pPr>
            <a:r>
              <a:rPr lang="ko-KR" altLang="en-US" dirty="0"/>
              <a:t>프로그램 플러그인, 확장 프로그램 및 기타 추가 기능</a:t>
            </a:r>
          </a:p>
          <a:p>
            <a:pPr marL="285750" indent="-285750">
              <a:spcBef>
                <a:spcPts val="600"/>
              </a:spcBef>
              <a:buFont typeface="Arial" panose="020B0604020202020204" pitchFamily="34" charset="0"/>
              <a:buChar char="•"/>
            </a:pPr>
            <a:r>
              <a:rPr lang="ko-KR" altLang="en-US" dirty="0"/>
              <a:t>개발자가 사내에서 작성한 사용자 지정 소스 코드</a:t>
            </a:r>
          </a:p>
          <a:p>
            <a:pPr marL="285750" indent="-285750">
              <a:spcBef>
                <a:spcPts val="600"/>
              </a:spcBef>
              <a:buFont typeface="Arial" panose="020B0604020202020204" pitchFamily="34" charset="0"/>
              <a:buChar char="•"/>
            </a:pPr>
            <a:r>
              <a:rPr lang="ko-KR" altLang="en-US" dirty="0"/>
              <a:t>이런 구성요소의 버전, 라이선스 상태 및 패치 상태에 대한 정보</a:t>
            </a:r>
          </a:p>
          <a:p>
            <a:pPr marL="285750" indent="-285750">
              <a:spcBef>
                <a:spcPts val="600"/>
              </a:spcBef>
              <a:buFont typeface="Arial" panose="020B0604020202020204" pitchFamily="34" charset="0"/>
              <a:buChar char="•"/>
            </a:pPr>
            <a:r>
              <a:rPr lang="ko-KR" altLang="en-US" dirty="0"/>
              <a:t>자동 구성요소 암호화 서명 및 확인</a:t>
            </a:r>
          </a:p>
          <a:p>
            <a:pPr marL="285750" indent="-285750">
              <a:spcBef>
                <a:spcPts val="600"/>
              </a:spcBef>
              <a:buFont typeface="Arial" panose="020B0604020202020204" pitchFamily="34" charset="0"/>
              <a:buChar char="•"/>
            </a:pPr>
            <a:r>
              <a:rPr lang="ko-KR" altLang="en-US" dirty="0"/>
              <a:t>지속적 통합/지속적 배포(CI/CD) 파이프라인의 일부로 </a:t>
            </a:r>
            <a:r>
              <a:rPr lang="ko-KR" altLang="en-US" dirty="0" err="1"/>
              <a:t>SBOM을</a:t>
            </a:r>
            <a:r>
              <a:rPr lang="ko-KR" altLang="en-US" dirty="0"/>
              <a:t> 생성하는 자동 검색 기능</a:t>
            </a:r>
          </a:p>
          <a:p>
            <a:pPr>
              <a:spcBef>
                <a:spcPts val="600"/>
              </a:spcBef>
            </a:pPr>
            <a:endParaRPr lang="ko-KR" altLang="en-US" dirty="0"/>
          </a:p>
          <a:p>
            <a:pPr>
              <a:spcBef>
                <a:spcPts val="600"/>
              </a:spcBef>
            </a:pPr>
            <a:r>
              <a:rPr lang="en-US" altLang="ko-KR" dirty="0"/>
              <a:t>- </a:t>
            </a:r>
            <a:r>
              <a:rPr lang="ko-KR" altLang="en-US" dirty="0"/>
              <a:t>일관된 형식을 사용하는 것도 중요</a:t>
            </a:r>
            <a:endParaRPr lang="en-US" altLang="ko-KR" dirty="0"/>
          </a:p>
          <a:p>
            <a:pPr>
              <a:spcBef>
                <a:spcPts val="600"/>
              </a:spcBef>
            </a:pPr>
            <a:r>
              <a:rPr lang="ko-KR" altLang="en-US" dirty="0"/>
              <a:t>가장 보편적으로 사용되는 SBOM 형식은 SPDX(</a:t>
            </a:r>
            <a:r>
              <a:rPr lang="ko-KR" altLang="en-US" dirty="0" err="1"/>
              <a:t>Software</a:t>
            </a:r>
            <a:r>
              <a:rPr lang="ko-KR" altLang="en-US" dirty="0"/>
              <a:t> </a:t>
            </a:r>
            <a:r>
              <a:rPr lang="ko-KR" altLang="en-US" dirty="0" err="1"/>
              <a:t>Package</a:t>
            </a:r>
            <a:r>
              <a:rPr lang="ko-KR" altLang="en-US" dirty="0"/>
              <a:t> Data Exchange), SWID </a:t>
            </a:r>
            <a:r>
              <a:rPr lang="ko-KR" altLang="en-US" dirty="0" err="1"/>
              <a:t>태깅</a:t>
            </a:r>
            <a:r>
              <a:rPr lang="ko-KR" altLang="en-US" dirty="0"/>
              <a:t>(</a:t>
            </a:r>
            <a:r>
              <a:rPr lang="ko-KR" altLang="en-US" dirty="0" err="1"/>
              <a:t>Software</a:t>
            </a:r>
            <a:r>
              <a:rPr lang="ko-KR" altLang="en-US" dirty="0"/>
              <a:t> </a:t>
            </a:r>
            <a:r>
              <a:rPr lang="ko-KR" altLang="en-US" dirty="0" err="1"/>
              <a:t>Identification</a:t>
            </a:r>
            <a:r>
              <a:rPr lang="ko-KR" altLang="en-US" dirty="0"/>
              <a:t> </a:t>
            </a:r>
            <a:r>
              <a:rPr lang="ko-KR" altLang="en-US" dirty="0" err="1"/>
              <a:t>Tagging</a:t>
            </a:r>
            <a:r>
              <a:rPr lang="ko-KR" altLang="en-US" dirty="0"/>
              <a:t>) 및 OWASP(The </a:t>
            </a:r>
            <a:r>
              <a:rPr lang="ko-KR" altLang="en-US" dirty="0" err="1"/>
              <a:t>Open</a:t>
            </a:r>
            <a:r>
              <a:rPr lang="ko-KR" altLang="en-US" dirty="0"/>
              <a:t> </a:t>
            </a:r>
            <a:r>
              <a:rPr lang="ko-KR" altLang="en-US" dirty="0" err="1"/>
              <a:t>Web</a:t>
            </a:r>
            <a:r>
              <a:rPr lang="ko-KR" altLang="en-US" dirty="0"/>
              <a:t> </a:t>
            </a:r>
            <a:r>
              <a:rPr lang="ko-KR" altLang="en-US" dirty="0" err="1"/>
              <a:t>Application</a:t>
            </a:r>
            <a:r>
              <a:rPr lang="ko-KR" altLang="en-US" dirty="0"/>
              <a:t> </a:t>
            </a:r>
            <a:r>
              <a:rPr lang="ko-KR" altLang="en-US" dirty="0" err="1"/>
              <a:t>Security</a:t>
            </a:r>
            <a:r>
              <a:rPr lang="ko-KR" altLang="en-US" dirty="0"/>
              <a:t> Project)의 </a:t>
            </a:r>
            <a:r>
              <a:rPr lang="ko-KR" altLang="en-US" dirty="0" err="1"/>
              <a:t>사이클론DX</a:t>
            </a:r>
            <a:r>
              <a:rPr lang="ko-KR" altLang="en-US" dirty="0"/>
              <a:t>(</a:t>
            </a:r>
            <a:r>
              <a:rPr lang="ko-KR" altLang="en-US" dirty="0" err="1"/>
              <a:t>CycloneDX가</a:t>
            </a:r>
            <a:r>
              <a:rPr lang="ko-KR" altLang="en-US" dirty="0"/>
              <a:t> 대표적</a:t>
            </a:r>
            <a:r>
              <a:rPr lang="en-US" altLang="ko-KR" dirty="0"/>
              <a:t>. </a:t>
            </a:r>
            <a:r>
              <a:rPr lang="ko-KR" altLang="en-US" dirty="0"/>
              <a:t> </a:t>
            </a:r>
            <a:endParaRPr lang="en-US" altLang="ko-KR" dirty="0"/>
          </a:p>
          <a:p>
            <a:pPr>
              <a:spcBef>
                <a:spcPts val="600"/>
              </a:spcBef>
            </a:pPr>
            <a:r>
              <a:rPr lang="en-US" altLang="ko-KR" dirty="0"/>
              <a:t>- </a:t>
            </a:r>
            <a:r>
              <a:rPr lang="ko-KR" altLang="en-US" dirty="0"/>
              <a:t>사실상의 산업 표준으로 떠오른 것은 아직 아무것도 없음</a:t>
            </a:r>
            <a:endParaRPr lang="en-US" altLang="ko-KR" sz="2000" b="1" dirty="0">
              <a:latin typeface="+mn-ea"/>
            </a:endParaRPr>
          </a:p>
        </p:txBody>
      </p:sp>
    </p:spTree>
    <p:extLst>
      <p:ext uri="{BB962C8B-B14F-4D97-AF65-F5344CB8AC3E}">
        <p14:creationId xmlns:p14="http://schemas.microsoft.com/office/powerpoint/2010/main" val="1555979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170372"/>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도구 요구 사항</a:t>
            </a:r>
            <a:endParaRPr lang="en-US" altLang="ko-KR" sz="2000" b="1" dirty="0">
              <a:latin typeface="+mn-ea"/>
            </a:endParaRPr>
          </a:p>
          <a:p>
            <a:pPr>
              <a:spcBef>
                <a:spcPts val="600"/>
              </a:spcBef>
            </a:pPr>
            <a:r>
              <a:rPr lang="en-US" altLang="ko-KR" dirty="0">
                <a:latin typeface="+mn-ea"/>
              </a:rPr>
              <a:t>- </a:t>
            </a:r>
            <a:r>
              <a:rPr lang="ko-KR" altLang="en-US" dirty="0">
                <a:latin typeface="+mn-ea"/>
              </a:rPr>
              <a:t>대표적인 </a:t>
            </a:r>
            <a:r>
              <a:rPr lang="en-US" altLang="ko-KR" dirty="0">
                <a:latin typeface="+mn-ea"/>
              </a:rPr>
              <a:t>SBOM </a:t>
            </a:r>
            <a:r>
              <a:rPr lang="ko-KR" altLang="en-US" dirty="0">
                <a:latin typeface="+mn-ea"/>
              </a:rPr>
              <a:t>사용 예</a:t>
            </a:r>
            <a:r>
              <a:rPr lang="en-US" altLang="ko-KR" dirty="0">
                <a:latin typeface="+mn-ea"/>
              </a:rPr>
              <a:t>)</a:t>
            </a:r>
          </a:p>
          <a:p>
            <a:pPr marL="342900" indent="-342900">
              <a:spcBef>
                <a:spcPts val="600"/>
              </a:spcBef>
              <a:buFont typeface="Arial" panose="020B0604020202020204" pitchFamily="34" charset="0"/>
              <a:buChar char="•"/>
            </a:pPr>
            <a:r>
              <a:rPr lang="ko-KR" altLang="en-US" dirty="0">
                <a:latin typeface="+mn-ea"/>
              </a:rPr>
              <a:t>소프트웨어 생산자는 </a:t>
            </a:r>
            <a:r>
              <a:rPr lang="en-US" altLang="ko-KR" dirty="0">
                <a:latin typeface="+mn-ea"/>
              </a:rPr>
              <a:t>SBOM</a:t>
            </a:r>
            <a:r>
              <a:rPr lang="ko-KR" altLang="en-US" dirty="0">
                <a:latin typeface="+mn-ea"/>
              </a:rPr>
              <a:t>을 사용하여 제공된 소프트웨어의 구축 및 유지 보수를 지원</a:t>
            </a:r>
            <a:r>
              <a:rPr lang="en-US" altLang="ko-KR" dirty="0">
                <a:latin typeface="+mn-ea"/>
              </a:rPr>
              <a:t>.</a:t>
            </a:r>
          </a:p>
          <a:p>
            <a:pPr marL="342900" indent="-342900">
              <a:spcBef>
                <a:spcPts val="600"/>
              </a:spcBef>
              <a:buFont typeface="Arial" panose="020B0604020202020204" pitchFamily="34" charset="0"/>
              <a:buChar char="•"/>
            </a:pPr>
            <a:r>
              <a:rPr lang="ko-KR" altLang="en-US" dirty="0">
                <a:latin typeface="+mn-ea"/>
              </a:rPr>
              <a:t>소프트웨어 조달자는 </a:t>
            </a:r>
            <a:r>
              <a:rPr lang="en-US" altLang="ko-KR" dirty="0">
                <a:latin typeface="+mn-ea"/>
              </a:rPr>
              <a:t>SBOM</a:t>
            </a:r>
            <a:r>
              <a:rPr lang="ko-KR" altLang="en-US" dirty="0">
                <a:latin typeface="+mn-ea"/>
              </a:rPr>
              <a:t>을 사용하여 사전 구매 보증을 알리고</a:t>
            </a:r>
            <a:r>
              <a:rPr lang="en-US" altLang="ko-KR" dirty="0">
                <a:latin typeface="+mn-ea"/>
              </a:rPr>
              <a:t>, </a:t>
            </a:r>
            <a:r>
              <a:rPr lang="ko-KR" altLang="en-US" dirty="0">
                <a:latin typeface="+mn-ea"/>
              </a:rPr>
              <a:t>할인을 협상하고</a:t>
            </a:r>
            <a:r>
              <a:rPr lang="en-US" altLang="ko-KR" dirty="0">
                <a:latin typeface="+mn-ea"/>
              </a:rPr>
              <a:t>, </a:t>
            </a:r>
            <a:r>
              <a:rPr lang="ko-KR" altLang="en-US" dirty="0">
                <a:latin typeface="+mn-ea"/>
              </a:rPr>
              <a:t>구현 전략을 계획</a:t>
            </a:r>
            <a:endParaRPr lang="en-US" altLang="ko-KR" dirty="0">
              <a:latin typeface="+mn-ea"/>
            </a:endParaRPr>
          </a:p>
          <a:p>
            <a:pPr marL="342900" indent="-342900">
              <a:spcBef>
                <a:spcPts val="600"/>
              </a:spcBef>
              <a:buFont typeface="Arial" panose="020B0604020202020204" pitchFamily="34" charset="0"/>
              <a:buChar char="•"/>
            </a:pPr>
            <a:r>
              <a:rPr lang="ko-KR" altLang="en-US" dirty="0">
                <a:latin typeface="+mn-ea"/>
              </a:rPr>
              <a:t>소프트웨어 운영자는 </a:t>
            </a:r>
            <a:r>
              <a:rPr lang="en-US" altLang="ko-KR" dirty="0">
                <a:latin typeface="+mn-ea"/>
              </a:rPr>
              <a:t>SBOM</a:t>
            </a:r>
            <a:r>
              <a:rPr lang="ko-KR" altLang="en-US" dirty="0">
                <a:latin typeface="+mn-ea"/>
              </a:rPr>
              <a:t>을 사용하여 취약성 및 자산을 관리한다는 사실을 알리고</a:t>
            </a:r>
            <a:r>
              <a:rPr lang="en-US" altLang="ko-KR" dirty="0">
                <a:latin typeface="+mn-ea"/>
              </a:rPr>
              <a:t>, </a:t>
            </a:r>
            <a:r>
              <a:rPr lang="ko-KR" altLang="en-US" dirty="0">
                <a:latin typeface="+mn-ea"/>
              </a:rPr>
              <a:t>라이선스 및 </a:t>
            </a:r>
            <a:endParaRPr lang="en-US" altLang="ko-KR" dirty="0">
              <a:latin typeface="+mn-ea"/>
            </a:endParaRPr>
          </a:p>
          <a:p>
            <a:pPr>
              <a:spcBef>
                <a:spcPts val="600"/>
              </a:spcBef>
            </a:pPr>
            <a:r>
              <a:rPr lang="en-US" altLang="ko-KR" dirty="0">
                <a:latin typeface="+mn-ea"/>
              </a:rPr>
              <a:t>    </a:t>
            </a:r>
            <a:r>
              <a:rPr lang="ko-KR" altLang="en-US" dirty="0">
                <a:latin typeface="+mn-ea"/>
              </a:rPr>
              <a:t>규정 준수를 관리하고</a:t>
            </a:r>
            <a:r>
              <a:rPr lang="en-US" altLang="ko-KR" dirty="0">
                <a:latin typeface="+mn-ea"/>
              </a:rPr>
              <a:t>, </a:t>
            </a:r>
            <a:r>
              <a:rPr lang="ko-KR" altLang="en-US" dirty="0">
                <a:latin typeface="+mn-ea"/>
              </a:rPr>
              <a:t>소프트웨어 및 구성요소 종속성과 공급망 위험을 신속하게 식별</a:t>
            </a:r>
            <a:r>
              <a:rPr lang="en-US" altLang="ko-KR" dirty="0">
                <a:latin typeface="+mn-ea"/>
              </a:rPr>
              <a:t>.</a:t>
            </a:r>
          </a:p>
          <a:p>
            <a:pPr marL="342900" indent="-342900">
              <a:spcBef>
                <a:spcPts val="600"/>
              </a:spcBef>
              <a:buFont typeface="Arial" panose="020B0604020202020204" pitchFamily="34" charset="0"/>
              <a:buChar char="•"/>
            </a:pPr>
            <a:endParaRPr lang="en-US" altLang="ko-KR" dirty="0">
              <a:latin typeface="+mn-ea"/>
            </a:endParaRPr>
          </a:p>
          <a:p>
            <a:pPr>
              <a:spcBef>
                <a:spcPts val="600"/>
              </a:spcBef>
            </a:pPr>
            <a:r>
              <a:rPr lang="en-US" altLang="ko-KR" dirty="0">
                <a:latin typeface="+mn-ea"/>
              </a:rPr>
              <a:t>- </a:t>
            </a:r>
            <a:r>
              <a:rPr lang="ko-KR" altLang="en-US" dirty="0">
                <a:latin typeface="+mn-ea"/>
              </a:rPr>
              <a:t>개발자는 서클</a:t>
            </a:r>
            <a:r>
              <a:rPr lang="en-US" altLang="ko-KR" dirty="0">
                <a:latin typeface="+mn-ea"/>
              </a:rPr>
              <a:t>CI(</a:t>
            </a:r>
            <a:r>
              <a:rPr lang="en-US" altLang="ko-KR" dirty="0" err="1">
                <a:latin typeface="+mn-ea"/>
              </a:rPr>
              <a:t>CircleCI</a:t>
            </a:r>
            <a:r>
              <a:rPr lang="en-US" altLang="ko-KR" dirty="0">
                <a:latin typeface="+mn-ea"/>
              </a:rPr>
              <a:t>), </a:t>
            </a:r>
            <a:r>
              <a:rPr lang="ko-KR" altLang="en-US" dirty="0" err="1">
                <a:latin typeface="+mn-ea"/>
              </a:rPr>
              <a:t>젠킨스</a:t>
            </a:r>
            <a:r>
              <a:rPr lang="en-US" altLang="ko-KR" dirty="0">
                <a:latin typeface="+mn-ea"/>
              </a:rPr>
              <a:t>(Jenkins) </a:t>
            </a:r>
            <a:r>
              <a:rPr lang="ko-KR" altLang="en-US" dirty="0">
                <a:latin typeface="+mn-ea"/>
              </a:rPr>
              <a:t>또는 </a:t>
            </a:r>
            <a:r>
              <a:rPr lang="ko-KR" altLang="en-US" dirty="0" err="1">
                <a:latin typeface="+mn-ea"/>
              </a:rPr>
              <a:t>트래비스</a:t>
            </a:r>
            <a:r>
              <a:rPr lang="ko-KR" altLang="en-US" dirty="0">
                <a:latin typeface="+mn-ea"/>
              </a:rPr>
              <a:t> </a:t>
            </a:r>
            <a:r>
              <a:rPr lang="en-US" altLang="ko-KR" dirty="0">
                <a:latin typeface="+mn-ea"/>
              </a:rPr>
              <a:t>CI(Travis CI)</a:t>
            </a:r>
            <a:r>
              <a:rPr lang="ko-KR" altLang="en-US" dirty="0">
                <a:latin typeface="+mn-ea"/>
              </a:rPr>
              <a:t>와 같은 </a:t>
            </a:r>
            <a:r>
              <a:rPr lang="en-US" altLang="ko-KR" dirty="0">
                <a:latin typeface="+mn-ea"/>
              </a:rPr>
              <a:t>CI/CD </a:t>
            </a:r>
            <a:r>
              <a:rPr lang="ko-KR" altLang="en-US" dirty="0">
                <a:latin typeface="+mn-ea"/>
              </a:rPr>
              <a:t>파이프라인에서 </a:t>
            </a:r>
            <a:endParaRPr lang="en-US" altLang="ko-KR" dirty="0">
              <a:latin typeface="+mn-ea"/>
            </a:endParaRPr>
          </a:p>
          <a:p>
            <a:pPr>
              <a:spcBef>
                <a:spcPts val="600"/>
              </a:spcBef>
            </a:pPr>
            <a:r>
              <a:rPr lang="en-US" altLang="ko-KR" dirty="0">
                <a:latin typeface="+mn-ea"/>
              </a:rPr>
              <a:t>  </a:t>
            </a:r>
            <a:r>
              <a:rPr lang="ko-KR" altLang="en-US" dirty="0">
                <a:latin typeface="+mn-ea"/>
              </a:rPr>
              <a:t>작동하는 도구를 원함</a:t>
            </a:r>
            <a:endParaRPr lang="en-US" altLang="ko-KR" dirty="0">
              <a:latin typeface="+mn-ea"/>
            </a:endParaRPr>
          </a:p>
          <a:p>
            <a:pPr>
              <a:spcBef>
                <a:spcPts val="600"/>
              </a:spcBef>
            </a:pPr>
            <a:r>
              <a:rPr lang="en-US" altLang="ko-KR" dirty="0">
                <a:latin typeface="+mn-ea"/>
              </a:rPr>
              <a:t>-</a:t>
            </a:r>
            <a:r>
              <a:rPr lang="ko-KR" altLang="en-US" dirty="0">
                <a:latin typeface="+mn-ea"/>
              </a:rPr>
              <a:t>운영자나 고객은 </a:t>
            </a:r>
            <a:r>
              <a:rPr lang="en-US" altLang="ko-KR" dirty="0">
                <a:latin typeface="+mn-ea"/>
              </a:rPr>
              <a:t>CI/CD </a:t>
            </a:r>
            <a:r>
              <a:rPr lang="ko-KR" altLang="en-US" dirty="0">
                <a:latin typeface="+mn-ea"/>
              </a:rPr>
              <a:t>파이프라인이 무엇인지 알지 못하더라도 자산 관리 및 보안 패치 업데이트에 </a:t>
            </a:r>
            <a:endParaRPr lang="en-US" altLang="ko-KR" dirty="0">
              <a:latin typeface="+mn-ea"/>
            </a:endParaRPr>
          </a:p>
          <a:p>
            <a:pPr>
              <a:spcBef>
                <a:spcPts val="600"/>
              </a:spcBef>
            </a:pPr>
            <a:r>
              <a:rPr lang="en-US" altLang="ko-KR" dirty="0">
                <a:latin typeface="+mn-ea"/>
              </a:rPr>
              <a:t>  </a:t>
            </a:r>
            <a:r>
              <a:rPr lang="ko-KR" altLang="en-US" dirty="0">
                <a:latin typeface="+mn-ea"/>
              </a:rPr>
              <a:t>대해서 깊은 관심</a:t>
            </a:r>
            <a:endParaRPr lang="en-US" altLang="ko-KR" sz="2000" b="1" dirty="0">
              <a:latin typeface="+mn-ea"/>
            </a:endParaRPr>
          </a:p>
        </p:txBody>
      </p:sp>
    </p:spTree>
    <p:extLst>
      <p:ext uri="{BB962C8B-B14F-4D97-AF65-F5344CB8AC3E}">
        <p14:creationId xmlns:p14="http://schemas.microsoft.com/office/powerpoint/2010/main" val="3259113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도구 리스트</a:t>
            </a:r>
            <a:endParaRPr lang="en-US" altLang="ko-KR" sz="2000" b="1" dirty="0">
              <a:latin typeface="+mn-ea"/>
            </a:endParaRPr>
          </a:p>
        </p:txBody>
      </p:sp>
      <p:graphicFrame>
        <p:nvGraphicFramePr>
          <p:cNvPr id="7" name="표 6">
            <a:extLst>
              <a:ext uri="{FF2B5EF4-FFF2-40B4-BE49-F238E27FC236}">
                <a16:creationId xmlns:a16="http://schemas.microsoft.com/office/drawing/2014/main" id="{E5705771-DEC9-9BB3-EC5F-6036AE2933D7}"/>
              </a:ext>
            </a:extLst>
          </p:cNvPr>
          <p:cNvGraphicFramePr>
            <a:graphicFrameLocks noGrp="1"/>
          </p:cNvGraphicFramePr>
          <p:nvPr>
            <p:extLst>
              <p:ext uri="{D42A27DB-BD31-4B8C-83A1-F6EECF244321}">
                <p14:modId xmlns:p14="http://schemas.microsoft.com/office/powerpoint/2010/main" val="3645815336"/>
              </p:ext>
            </p:extLst>
          </p:nvPr>
        </p:nvGraphicFramePr>
        <p:xfrm>
          <a:off x="620605" y="1721614"/>
          <a:ext cx="11080083" cy="4597400"/>
        </p:xfrm>
        <a:graphic>
          <a:graphicData uri="http://schemas.openxmlformats.org/drawingml/2006/table">
            <a:tbl>
              <a:tblPr firstRow="1" bandRow="1">
                <a:tableStyleId>{5940675A-B579-460E-94D1-54222C63F5DA}</a:tableStyleId>
              </a:tblPr>
              <a:tblGrid>
                <a:gridCol w="2261216">
                  <a:extLst>
                    <a:ext uri="{9D8B030D-6E8A-4147-A177-3AD203B41FA5}">
                      <a16:colId xmlns:a16="http://schemas.microsoft.com/office/drawing/2014/main" val="572784159"/>
                    </a:ext>
                  </a:extLst>
                </a:gridCol>
                <a:gridCol w="8818867">
                  <a:extLst>
                    <a:ext uri="{9D8B030D-6E8A-4147-A177-3AD203B41FA5}">
                      <a16:colId xmlns:a16="http://schemas.microsoft.com/office/drawing/2014/main" val="2094250804"/>
                    </a:ext>
                  </a:extLst>
                </a:gridCol>
              </a:tblGrid>
              <a:tr h="370840">
                <a:tc>
                  <a:txBody>
                    <a:bodyPr/>
                    <a:lstStyle/>
                    <a:p>
                      <a:pPr algn="ctr" latinLnBrk="1"/>
                      <a:r>
                        <a:rPr lang="ko-KR" altLang="en-US" dirty="0" err="1"/>
                        <a:t>도구명</a:t>
                      </a:r>
                      <a:endParaRPr lang="ko-KR" altLang="en-US" dirty="0"/>
                    </a:p>
                  </a:txBody>
                  <a:tcPr>
                    <a:solidFill>
                      <a:schemeClr val="bg1">
                        <a:lumMod val="85000"/>
                      </a:schemeClr>
                    </a:solidFill>
                  </a:tcPr>
                </a:tc>
                <a:tc>
                  <a:txBody>
                    <a:bodyPr/>
                    <a:lstStyle/>
                    <a:p>
                      <a:pPr algn="ctr" latinLnBrk="1"/>
                      <a:r>
                        <a:rPr lang="ko-KR" altLang="en-US" dirty="0"/>
                        <a:t>설명</a:t>
                      </a:r>
                    </a:p>
                  </a:txBody>
                  <a:tcPr>
                    <a:solidFill>
                      <a:schemeClr val="bg1">
                        <a:lumMod val="85000"/>
                      </a:schemeClr>
                    </a:solidFill>
                  </a:tcPr>
                </a:tc>
                <a:extLst>
                  <a:ext uri="{0D108BD9-81ED-4DB2-BD59-A6C34878D82A}">
                    <a16:rowId xmlns:a16="http://schemas.microsoft.com/office/drawing/2014/main" val="1768917438"/>
                  </a:ext>
                </a:extLst>
              </a:tr>
              <a:tr h="370840">
                <a:tc>
                  <a:txBody>
                    <a:bodyPr/>
                    <a:lstStyle/>
                    <a:p>
                      <a:pPr latinLnBrk="1">
                        <a:spcBef>
                          <a:spcPts val="600"/>
                        </a:spcBef>
                      </a:pPr>
                      <a:r>
                        <a:rPr lang="en-US" altLang="ko-KR" sz="1400" dirty="0"/>
                        <a:t>Dynamic SBOM Platform</a:t>
                      </a:r>
                      <a:endParaRPr lang="ko-KR" altLang="en-US" sz="1400" dirty="0"/>
                    </a:p>
                  </a:txBody>
                  <a:tcPr anchor="ctr"/>
                </a:tc>
                <a:tc>
                  <a:txBody>
                    <a:bodyPr/>
                    <a:lstStyle/>
                    <a:p>
                      <a:pPr latinLnBrk="1">
                        <a:spcBef>
                          <a:spcPts val="600"/>
                        </a:spcBef>
                      </a:pPr>
                      <a:r>
                        <a:rPr lang="en-US" altLang="ko-KR" sz="1400" dirty="0" err="1"/>
                        <a:t>Rezilion</a:t>
                      </a:r>
                      <a:r>
                        <a:rPr lang="ko-KR" altLang="en-US" sz="1400" dirty="0"/>
                        <a:t>社가 개발한 </a:t>
                      </a:r>
                      <a:r>
                        <a:rPr lang="en-US" altLang="ko-KR" sz="1400" dirty="0"/>
                        <a:t>SBOM </a:t>
                      </a:r>
                      <a:r>
                        <a:rPr lang="ko-KR" altLang="en-US" sz="1400" dirty="0"/>
                        <a:t>관리 솔루션으로 애플리케이션</a:t>
                      </a:r>
                      <a:r>
                        <a:rPr lang="en-US" altLang="ko-KR" sz="1400" dirty="0"/>
                        <a:t>, </a:t>
                      </a:r>
                      <a:r>
                        <a:rPr lang="ko-KR" altLang="en-US" sz="1400" dirty="0"/>
                        <a:t>라이브러리</a:t>
                      </a:r>
                      <a:r>
                        <a:rPr lang="en-US" altLang="ko-KR" sz="1400" dirty="0"/>
                        <a:t>, </a:t>
                      </a:r>
                      <a:r>
                        <a:rPr lang="ko-KR" altLang="en-US" sz="1400" dirty="0" err="1"/>
                        <a:t>도커</a:t>
                      </a:r>
                      <a:r>
                        <a:rPr lang="en-US" altLang="ko-KR" sz="1400" dirty="0"/>
                        <a:t>(Docker) </a:t>
                      </a:r>
                      <a:r>
                        <a:rPr lang="ko-KR" altLang="en-US" sz="1400" dirty="0"/>
                        <a:t>컨테이너 등에 </a:t>
                      </a:r>
                      <a:endParaRPr lang="en-US" altLang="ko-KR" sz="1400" dirty="0"/>
                    </a:p>
                    <a:p>
                      <a:pPr latinLnBrk="1">
                        <a:spcBef>
                          <a:spcPts val="600"/>
                        </a:spcBef>
                      </a:pPr>
                      <a:r>
                        <a:rPr lang="ko-KR" altLang="en-US" sz="1400" dirty="0"/>
                        <a:t>포함된 </a:t>
                      </a:r>
                      <a:r>
                        <a:rPr lang="en-US" altLang="ko-KR" sz="1400" dirty="0"/>
                        <a:t>SBOM</a:t>
                      </a:r>
                      <a:r>
                        <a:rPr lang="ko-KR" altLang="en-US" sz="1400" dirty="0"/>
                        <a:t>을 활용하여 동적으로 소프트웨어의 오픈소스 구성요소 및 취약한 구성요소를 관리한다</a:t>
                      </a:r>
                      <a:r>
                        <a:rPr lang="en-US" altLang="ko-KR" sz="1400" dirty="0"/>
                        <a:t>.</a:t>
                      </a:r>
                      <a:endParaRPr lang="ko-KR" altLang="en-US" sz="1400" dirty="0"/>
                    </a:p>
                  </a:txBody>
                  <a:tcPr/>
                </a:tc>
                <a:extLst>
                  <a:ext uri="{0D108BD9-81ED-4DB2-BD59-A6C34878D82A}">
                    <a16:rowId xmlns:a16="http://schemas.microsoft.com/office/drawing/2014/main" val="2709564184"/>
                  </a:ext>
                </a:extLst>
              </a:tr>
              <a:tr h="370840">
                <a:tc>
                  <a:txBody>
                    <a:bodyPr/>
                    <a:lstStyle/>
                    <a:p>
                      <a:pPr latinLnBrk="1">
                        <a:spcBef>
                          <a:spcPts val="600"/>
                        </a:spcBef>
                      </a:pPr>
                      <a:r>
                        <a:rPr lang="en-US" altLang="ko-KR" sz="1400" dirty="0"/>
                        <a:t>Phylum </a:t>
                      </a:r>
                      <a:endParaRPr lang="ko-KR" altLang="en-US" sz="1400" dirty="0"/>
                    </a:p>
                  </a:txBody>
                  <a:tcPr anchor="ctr"/>
                </a:tc>
                <a:tc>
                  <a:txBody>
                    <a:bodyPr/>
                    <a:lstStyle/>
                    <a:p>
                      <a:pPr latinLnBrk="1">
                        <a:spcBef>
                          <a:spcPts val="600"/>
                        </a:spcBef>
                      </a:pPr>
                      <a:r>
                        <a:rPr lang="en-US" altLang="ko-KR" sz="1400" dirty="0"/>
                        <a:t>Phylum</a:t>
                      </a:r>
                      <a:r>
                        <a:rPr lang="ko-KR" altLang="en-US" sz="1400" dirty="0"/>
                        <a:t>社가 개발한 소프트웨어 공급망 보안 솔루션으로</a:t>
                      </a:r>
                      <a:r>
                        <a:rPr lang="en-US" altLang="ko-KR" sz="1400" dirty="0"/>
                        <a:t>, </a:t>
                      </a:r>
                      <a:r>
                        <a:rPr lang="ko-KR" altLang="en-US" sz="1400" dirty="0"/>
                        <a:t>개발 및 </a:t>
                      </a:r>
                      <a:r>
                        <a:rPr lang="en-US" altLang="ko-KR" sz="1400" dirty="0"/>
                        <a:t>CI/CD </a:t>
                      </a:r>
                      <a:r>
                        <a:rPr lang="ko-KR" altLang="en-US" sz="1400" dirty="0"/>
                        <a:t>환경에서 휴리스틱</a:t>
                      </a:r>
                      <a:r>
                        <a:rPr lang="en-US" altLang="ko-KR" sz="1400" dirty="0"/>
                        <a:t>, </a:t>
                      </a:r>
                      <a:r>
                        <a:rPr lang="ko-KR" altLang="en-US" sz="1400" dirty="0"/>
                        <a:t>머신</a:t>
                      </a:r>
                    </a:p>
                    <a:p>
                      <a:pPr latinLnBrk="1">
                        <a:spcBef>
                          <a:spcPts val="600"/>
                        </a:spcBef>
                      </a:pPr>
                      <a:r>
                        <a:rPr lang="ko-KR" altLang="en-US" sz="1400" dirty="0"/>
                        <a:t>러닝을 이용하여 소프트웨어 패키지를 자동으로 식별하고 공급망 위험을 분석한다</a:t>
                      </a:r>
                      <a:r>
                        <a:rPr lang="en-US" altLang="ko-KR" sz="1400" dirty="0"/>
                        <a:t>.</a:t>
                      </a:r>
                      <a:endParaRPr lang="ko-KR" altLang="en-US" sz="1400" dirty="0"/>
                    </a:p>
                  </a:txBody>
                  <a:tcPr/>
                </a:tc>
                <a:extLst>
                  <a:ext uri="{0D108BD9-81ED-4DB2-BD59-A6C34878D82A}">
                    <a16:rowId xmlns:a16="http://schemas.microsoft.com/office/drawing/2014/main" val="579437756"/>
                  </a:ext>
                </a:extLst>
              </a:tr>
              <a:tr h="370840">
                <a:tc>
                  <a:txBody>
                    <a:bodyPr/>
                    <a:lstStyle/>
                    <a:p>
                      <a:pPr latinLnBrk="1">
                        <a:spcBef>
                          <a:spcPts val="600"/>
                        </a:spcBef>
                      </a:pPr>
                      <a:r>
                        <a:rPr lang="en-US" altLang="ko-KR" sz="1400" dirty="0"/>
                        <a:t>Cyber Security Asset</a:t>
                      </a:r>
                    </a:p>
                    <a:p>
                      <a:pPr latinLnBrk="1">
                        <a:spcBef>
                          <a:spcPts val="600"/>
                        </a:spcBef>
                      </a:pPr>
                      <a:r>
                        <a:rPr lang="en-US" altLang="ko-KR" sz="1400" dirty="0"/>
                        <a:t>Management</a:t>
                      </a:r>
                      <a:endParaRPr lang="ko-KR" altLang="en-US" sz="1400" dirty="0"/>
                    </a:p>
                  </a:txBody>
                  <a:tcPr anchor="ctr"/>
                </a:tc>
                <a:tc>
                  <a:txBody>
                    <a:bodyPr/>
                    <a:lstStyle/>
                    <a:p>
                      <a:pPr latinLnBrk="1">
                        <a:spcBef>
                          <a:spcPts val="600"/>
                        </a:spcBef>
                      </a:pPr>
                      <a:r>
                        <a:rPr lang="en-US" altLang="ko-KR" sz="1400" dirty="0"/>
                        <a:t>Qualys</a:t>
                      </a:r>
                      <a:r>
                        <a:rPr lang="ko-KR" altLang="en-US" sz="1400" dirty="0"/>
                        <a:t>社가 개발한 </a:t>
                      </a:r>
                      <a:r>
                        <a:rPr lang="en-US" altLang="ko-KR" sz="1400" dirty="0"/>
                        <a:t>IT </a:t>
                      </a:r>
                      <a:r>
                        <a:rPr lang="ko-KR" altLang="en-US" sz="1400" dirty="0"/>
                        <a:t>자산 관리 솔루션으로 사이버 보안 태세를 지속해서 측정</a:t>
                      </a:r>
                      <a:r>
                        <a:rPr lang="en-US" altLang="ko-KR" sz="1400" dirty="0"/>
                        <a:t>, </a:t>
                      </a:r>
                      <a:r>
                        <a:rPr lang="ko-KR" altLang="en-US" sz="1400" dirty="0"/>
                        <a:t>분류</a:t>
                      </a:r>
                      <a:r>
                        <a:rPr lang="en-US" altLang="ko-KR" sz="1400" dirty="0"/>
                        <a:t>, </a:t>
                      </a:r>
                      <a:r>
                        <a:rPr lang="ko-KR" altLang="en-US" sz="1400" dirty="0"/>
                        <a:t>검색할 수 있도록 </a:t>
                      </a:r>
                      <a:endParaRPr lang="en-US" altLang="ko-KR" sz="1400" dirty="0"/>
                    </a:p>
                    <a:p>
                      <a:pPr latinLnBrk="1">
                        <a:spcBef>
                          <a:spcPts val="600"/>
                        </a:spcBef>
                      </a:pPr>
                      <a:r>
                        <a:rPr lang="ko-KR" altLang="en-US" sz="1400" dirty="0"/>
                        <a:t>고객의 내부 및 외부 </a:t>
                      </a:r>
                      <a:r>
                        <a:rPr lang="en-US" altLang="ko-KR" sz="1400" dirty="0"/>
                        <a:t>IT </a:t>
                      </a:r>
                      <a:r>
                        <a:rPr lang="ko-KR" altLang="en-US" sz="1400" dirty="0"/>
                        <a:t>자산을 관리할 수 있는 클라우드형 서비스이다</a:t>
                      </a:r>
                      <a:r>
                        <a:rPr lang="en-US" altLang="ko-KR" sz="1400" dirty="0"/>
                        <a:t>.</a:t>
                      </a:r>
                      <a:endParaRPr lang="ko-KR" altLang="en-US" sz="1400" dirty="0"/>
                    </a:p>
                  </a:txBody>
                  <a:tcPr/>
                </a:tc>
                <a:extLst>
                  <a:ext uri="{0D108BD9-81ED-4DB2-BD59-A6C34878D82A}">
                    <a16:rowId xmlns:a16="http://schemas.microsoft.com/office/drawing/2014/main" val="1909840221"/>
                  </a:ext>
                </a:extLst>
              </a:tr>
              <a:tr h="370840">
                <a:tc>
                  <a:txBody>
                    <a:bodyPr/>
                    <a:lstStyle/>
                    <a:p>
                      <a:pPr latinLnBrk="1">
                        <a:spcBef>
                          <a:spcPts val="600"/>
                        </a:spcBef>
                      </a:pPr>
                      <a:r>
                        <a:rPr lang="en-US" altLang="ko-KR" sz="1400" dirty="0"/>
                        <a:t>NextGen SCA</a:t>
                      </a:r>
                      <a:endParaRPr lang="ko-KR" altLang="en-US" sz="1400" dirty="0"/>
                    </a:p>
                  </a:txBody>
                  <a:tcPr anchor="ctr"/>
                </a:tc>
                <a:tc>
                  <a:txBody>
                    <a:bodyPr/>
                    <a:lstStyle/>
                    <a:p>
                      <a:pPr latinLnBrk="1">
                        <a:spcBef>
                          <a:spcPts val="600"/>
                        </a:spcBef>
                      </a:pPr>
                      <a:r>
                        <a:rPr lang="en-US" altLang="ko-KR" sz="1400" dirty="0" err="1"/>
                        <a:t>Cycode</a:t>
                      </a:r>
                      <a:r>
                        <a:rPr lang="ko-KR" altLang="en-US" sz="1400" dirty="0"/>
                        <a:t>社가 개발한 소프트웨어 구성요소의 종속성 관리 도구로</a:t>
                      </a:r>
                      <a:r>
                        <a:rPr lang="en-US" altLang="ko-KR" sz="1400" dirty="0"/>
                        <a:t>, </a:t>
                      </a:r>
                      <a:r>
                        <a:rPr lang="ko-KR" altLang="en-US" sz="1400" dirty="0"/>
                        <a:t>소프트웨어 개발 생명주기</a:t>
                      </a:r>
                      <a:r>
                        <a:rPr lang="en-US" altLang="ko-KR" sz="1400" dirty="0"/>
                        <a:t>(SDLC,</a:t>
                      </a:r>
                    </a:p>
                    <a:p>
                      <a:pPr latinLnBrk="1">
                        <a:spcBef>
                          <a:spcPts val="600"/>
                        </a:spcBef>
                      </a:pPr>
                      <a:r>
                        <a:rPr lang="en-US" altLang="ko-KR" sz="1400" dirty="0"/>
                        <a:t>Software Development Life Cycle)</a:t>
                      </a:r>
                      <a:r>
                        <a:rPr lang="ko-KR" altLang="en-US" sz="1400" dirty="0"/>
                        <a:t>의 파이프라인 구성 분석</a:t>
                      </a:r>
                      <a:r>
                        <a:rPr lang="en-US" altLang="ko-KR" sz="1400" dirty="0"/>
                        <a:t>(PCA, Pipeline Composition</a:t>
                      </a:r>
                    </a:p>
                    <a:p>
                      <a:pPr latinLnBrk="1">
                        <a:spcBef>
                          <a:spcPts val="600"/>
                        </a:spcBef>
                      </a:pPr>
                      <a:r>
                        <a:rPr lang="en-US" altLang="ko-KR" sz="1400" dirty="0"/>
                        <a:t>Analysis)</a:t>
                      </a:r>
                      <a:r>
                        <a:rPr lang="ko-KR" altLang="en-US" sz="1400" dirty="0"/>
                        <a:t>을 통해 포함된 구성요소와 종속성을 식별한다</a:t>
                      </a:r>
                    </a:p>
                  </a:txBody>
                  <a:tcPr/>
                </a:tc>
                <a:extLst>
                  <a:ext uri="{0D108BD9-81ED-4DB2-BD59-A6C34878D82A}">
                    <a16:rowId xmlns:a16="http://schemas.microsoft.com/office/drawing/2014/main" val="3651366623"/>
                  </a:ext>
                </a:extLst>
              </a:tr>
              <a:tr h="370840">
                <a:tc>
                  <a:txBody>
                    <a:bodyPr/>
                    <a:lstStyle/>
                    <a:p>
                      <a:pPr latinLnBrk="1">
                        <a:spcBef>
                          <a:spcPts val="600"/>
                        </a:spcBef>
                      </a:pPr>
                      <a:r>
                        <a:rPr lang="en-US" altLang="ko-KR" sz="1400" dirty="0"/>
                        <a:t>Software Composition</a:t>
                      </a:r>
                    </a:p>
                    <a:p>
                      <a:pPr latinLnBrk="1">
                        <a:spcBef>
                          <a:spcPts val="600"/>
                        </a:spcBef>
                      </a:pPr>
                      <a:r>
                        <a:rPr lang="en-US" altLang="ko-KR" sz="1400" dirty="0"/>
                        <a:t>Analysis</a:t>
                      </a:r>
                      <a:endParaRPr lang="ko-KR" altLang="en-US" sz="1400" dirty="0"/>
                    </a:p>
                  </a:txBody>
                  <a:tcPr anchor="ctr"/>
                </a:tc>
                <a:tc>
                  <a:txBody>
                    <a:bodyPr/>
                    <a:lstStyle/>
                    <a:p>
                      <a:pPr latinLnBrk="1">
                        <a:spcBef>
                          <a:spcPts val="600"/>
                        </a:spcBef>
                      </a:pPr>
                      <a:r>
                        <a:rPr lang="en-US" altLang="ko-KR" sz="1400" dirty="0"/>
                        <a:t>Veracode</a:t>
                      </a:r>
                      <a:r>
                        <a:rPr lang="ko-KR" altLang="en-US" sz="1400" dirty="0"/>
                        <a:t>社가 개발한 소프트웨어 구성 분석 솔루션으로</a:t>
                      </a:r>
                      <a:r>
                        <a:rPr lang="en-US" altLang="ko-KR" sz="1400" dirty="0"/>
                        <a:t>, </a:t>
                      </a:r>
                      <a:r>
                        <a:rPr lang="ko-KR" altLang="en-US" sz="1400" dirty="0"/>
                        <a:t>소프트웨어 공급망을 보호하기 위해 구성</a:t>
                      </a:r>
                    </a:p>
                    <a:p>
                      <a:pPr latinLnBrk="1">
                        <a:spcBef>
                          <a:spcPts val="600"/>
                        </a:spcBef>
                      </a:pPr>
                      <a:r>
                        <a:rPr lang="ko-KR" altLang="en-US" sz="1400" dirty="0"/>
                        <a:t>요소를 분석한 후 라이브러리 내의 취약점을 자동으로 식별한다</a:t>
                      </a:r>
                    </a:p>
                  </a:txBody>
                  <a:tcPr/>
                </a:tc>
                <a:extLst>
                  <a:ext uri="{0D108BD9-81ED-4DB2-BD59-A6C34878D82A}">
                    <a16:rowId xmlns:a16="http://schemas.microsoft.com/office/drawing/2014/main" val="3290569375"/>
                  </a:ext>
                </a:extLst>
              </a:tr>
              <a:tr h="370840">
                <a:tc>
                  <a:txBody>
                    <a:bodyPr/>
                    <a:lstStyle/>
                    <a:p>
                      <a:pPr latinLnBrk="1">
                        <a:spcBef>
                          <a:spcPts val="600"/>
                        </a:spcBef>
                      </a:pPr>
                      <a:r>
                        <a:rPr lang="en-US" altLang="ko-KR" sz="1400" dirty="0"/>
                        <a:t>Black Duck Software</a:t>
                      </a:r>
                    </a:p>
                    <a:p>
                      <a:pPr latinLnBrk="1">
                        <a:spcBef>
                          <a:spcPts val="600"/>
                        </a:spcBef>
                      </a:pPr>
                      <a:r>
                        <a:rPr lang="en-US" altLang="ko-KR" sz="1400" dirty="0"/>
                        <a:t>Composition Analysis</a:t>
                      </a:r>
                      <a:endParaRPr lang="ko-KR" altLang="en-US" sz="1400" dirty="0"/>
                    </a:p>
                  </a:txBody>
                  <a:tcPr anchor="ctr"/>
                </a:tc>
                <a:tc>
                  <a:txBody>
                    <a:bodyPr/>
                    <a:lstStyle/>
                    <a:p>
                      <a:pPr latinLnBrk="1">
                        <a:spcBef>
                          <a:spcPts val="600"/>
                        </a:spcBef>
                      </a:pPr>
                      <a:r>
                        <a:rPr lang="en-US" altLang="ko-KR" sz="1400" dirty="0"/>
                        <a:t>Synopsys</a:t>
                      </a:r>
                      <a:r>
                        <a:rPr lang="ko-KR" altLang="en-US" sz="1400" dirty="0"/>
                        <a:t>社가 개발한 소프트웨어 구성 분석 솔루션으로 애플리케이션 및 컨테이너에서 오픈소스 또는 </a:t>
                      </a:r>
                      <a:endParaRPr lang="en-US" altLang="ko-KR" sz="1400" dirty="0"/>
                    </a:p>
                    <a:p>
                      <a:pPr latinLnBrk="1">
                        <a:spcBef>
                          <a:spcPts val="600"/>
                        </a:spcBef>
                      </a:pPr>
                      <a:r>
                        <a:rPr lang="ko-KR" altLang="en-US" sz="1400" dirty="0"/>
                        <a:t>타사 코드 사용으로 인해 발생하는 보안</a:t>
                      </a:r>
                      <a:r>
                        <a:rPr lang="en-US" altLang="ko-KR" sz="1400" dirty="0"/>
                        <a:t>, </a:t>
                      </a:r>
                      <a:r>
                        <a:rPr lang="ko-KR" altLang="en-US" sz="1400" dirty="0"/>
                        <a:t>품질 및 라이센스 규정 준수 위험을 관리하는 기능을 제공</a:t>
                      </a:r>
                    </a:p>
                  </a:txBody>
                  <a:tcPr/>
                </a:tc>
                <a:extLst>
                  <a:ext uri="{0D108BD9-81ED-4DB2-BD59-A6C34878D82A}">
                    <a16:rowId xmlns:a16="http://schemas.microsoft.com/office/drawing/2014/main" val="2364790486"/>
                  </a:ext>
                </a:extLst>
              </a:tr>
              <a:tr h="370840">
                <a:tc>
                  <a:txBody>
                    <a:bodyPr/>
                    <a:lstStyle/>
                    <a:p>
                      <a:pPr latinLnBrk="1">
                        <a:spcBef>
                          <a:spcPts val="600"/>
                        </a:spcBef>
                      </a:pPr>
                      <a:r>
                        <a:rPr lang="en-US" altLang="ko-KR" sz="1400" dirty="0"/>
                        <a:t>Anchore</a:t>
                      </a:r>
                      <a:endParaRPr lang="ko-KR" altLang="en-US" sz="1400" dirty="0"/>
                    </a:p>
                  </a:txBody>
                  <a:tcPr anchor="ctr"/>
                </a:tc>
                <a:tc>
                  <a:txBody>
                    <a:bodyPr/>
                    <a:lstStyle/>
                    <a:p>
                      <a:pPr latinLnBrk="1">
                        <a:spcBef>
                          <a:spcPts val="600"/>
                        </a:spcBef>
                      </a:pPr>
                      <a:r>
                        <a:rPr lang="en-US" altLang="ko-KR" sz="1400" dirty="0"/>
                        <a:t>Anchore</a:t>
                      </a:r>
                      <a:r>
                        <a:rPr lang="ko-KR" altLang="en-US" sz="1400" dirty="0"/>
                        <a:t>社가 개발한 </a:t>
                      </a:r>
                      <a:r>
                        <a:rPr lang="en-US" altLang="ko-KR" sz="1400" dirty="0"/>
                        <a:t>SBOM </a:t>
                      </a:r>
                      <a:r>
                        <a:rPr lang="ko-KR" altLang="en-US" sz="1400" dirty="0"/>
                        <a:t>관리 솔루션으로 소프트웨어의 종속성을 포함한 모든 구성요소를 식별 및 관리</a:t>
                      </a:r>
                    </a:p>
                  </a:txBody>
                  <a:tcPr/>
                </a:tc>
                <a:extLst>
                  <a:ext uri="{0D108BD9-81ED-4DB2-BD59-A6C34878D82A}">
                    <a16:rowId xmlns:a16="http://schemas.microsoft.com/office/drawing/2014/main" val="1809114817"/>
                  </a:ext>
                </a:extLst>
              </a:tr>
            </a:tbl>
          </a:graphicData>
        </a:graphic>
      </p:graphicFrame>
    </p:spTree>
    <p:extLst>
      <p:ext uri="{BB962C8B-B14F-4D97-AF65-F5344CB8AC3E}">
        <p14:creationId xmlns:p14="http://schemas.microsoft.com/office/powerpoint/2010/main" val="3501574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도구 리스트</a:t>
            </a:r>
            <a:endParaRPr lang="en-US" altLang="ko-KR" sz="2000" b="1" dirty="0">
              <a:latin typeface="+mn-ea"/>
            </a:endParaRPr>
          </a:p>
        </p:txBody>
      </p:sp>
      <p:graphicFrame>
        <p:nvGraphicFramePr>
          <p:cNvPr id="7" name="표 6">
            <a:extLst>
              <a:ext uri="{FF2B5EF4-FFF2-40B4-BE49-F238E27FC236}">
                <a16:creationId xmlns:a16="http://schemas.microsoft.com/office/drawing/2014/main" id="{E5705771-DEC9-9BB3-EC5F-6036AE2933D7}"/>
              </a:ext>
            </a:extLst>
          </p:cNvPr>
          <p:cNvGraphicFramePr>
            <a:graphicFrameLocks noGrp="1"/>
          </p:cNvGraphicFramePr>
          <p:nvPr>
            <p:extLst>
              <p:ext uri="{D42A27DB-BD31-4B8C-83A1-F6EECF244321}">
                <p14:modId xmlns:p14="http://schemas.microsoft.com/office/powerpoint/2010/main" val="3994525264"/>
              </p:ext>
            </p:extLst>
          </p:nvPr>
        </p:nvGraphicFramePr>
        <p:xfrm>
          <a:off x="620605" y="1721614"/>
          <a:ext cx="11080083" cy="4287520"/>
        </p:xfrm>
        <a:graphic>
          <a:graphicData uri="http://schemas.openxmlformats.org/drawingml/2006/table">
            <a:tbl>
              <a:tblPr firstRow="1" bandRow="1">
                <a:tableStyleId>{5940675A-B579-460E-94D1-54222C63F5DA}</a:tableStyleId>
              </a:tblPr>
              <a:tblGrid>
                <a:gridCol w="2261216">
                  <a:extLst>
                    <a:ext uri="{9D8B030D-6E8A-4147-A177-3AD203B41FA5}">
                      <a16:colId xmlns:a16="http://schemas.microsoft.com/office/drawing/2014/main" val="572784159"/>
                    </a:ext>
                  </a:extLst>
                </a:gridCol>
                <a:gridCol w="8818867">
                  <a:extLst>
                    <a:ext uri="{9D8B030D-6E8A-4147-A177-3AD203B41FA5}">
                      <a16:colId xmlns:a16="http://schemas.microsoft.com/office/drawing/2014/main" val="2094250804"/>
                    </a:ext>
                  </a:extLst>
                </a:gridCol>
              </a:tblGrid>
              <a:tr h="370840">
                <a:tc>
                  <a:txBody>
                    <a:bodyPr/>
                    <a:lstStyle/>
                    <a:p>
                      <a:pPr algn="ctr" latinLnBrk="1"/>
                      <a:r>
                        <a:rPr lang="ko-KR" altLang="en-US" dirty="0" err="1"/>
                        <a:t>도구명</a:t>
                      </a:r>
                      <a:endParaRPr lang="ko-KR" altLang="en-US" dirty="0"/>
                    </a:p>
                  </a:txBody>
                  <a:tcPr>
                    <a:solidFill>
                      <a:schemeClr val="bg1">
                        <a:lumMod val="85000"/>
                      </a:schemeClr>
                    </a:solidFill>
                  </a:tcPr>
                </a:tc>
                <a:tc>
                  <a:txBody>
                    <a:bodyPr/>
                    <a:lstStyle/>
                    <a:p>
                      <a:pPr algn="ctr" latinLnBrk="1"/>
                      <a:r>
                        <a:rPr lang="ko-KR" altLang="en-US" dirty="0"/>
                        <a:t>설명</a:t>
                      </a:r>
                    </a:p>
                  </a:txBody>
                  <a:tcPr>
                    <a:solidFill>
                      <a:schemeClr val="bg1">
                        <a:lumMod val="85000"/>
                      </a:schemeClr>
                    </a:solidFill>
                  </a:tcPr>
                </a:tc>
                <a:extLst>
                  <a:ext uri="{0D108BD9-81ED-4DB2-BD59-A6C34878D82A}">
                    <a16:rowId xmlns:a16="http://schemas.microsoft.com/office/drawing/2014/main" val="1768917438"/>
                  </a:ext>
                </a:extLst>
              </a:tr>
              <a:tr h="370840">
                <a:tc>
                  <a:txBody>
                    <a:bodyPr/>
                    <a:lstStyle/>
                    <a:p>
                      <a:pPr latinLnBrk="1">
                        <a:spcBef>
                          <a:spcPts val="600"/>
                        </a:spcBef>
                      </a:pPr>
                      <a:r>
                        <a:rPr lang="en-US" altLang="ko-KR" sz="1400" dirty="0" err="1"/>
                        <a:t>CodeSentry</a:t>
                      </a:r>
                      <a:endParaRPr lang="ko-KR" altLang="en-US" sz="1400" dirty="0"/>
                    </a:p>
                  </a:txBody>
                  <a:tcPr anchor="ctr"/>
                </a:tc>
                <a:tc>
                  <a:txBody>
                    <a:bodyPr/>
                    <a:lstStyle/>
                    <a:p>
                      <a:pPr latinLnBrk="1">
                        <a:spcBef>
                          <a:spcPts val="600"/>
                        </a:spcBef>
                      </a:pPr>
                      <a:r>
                        <a:rPr lang="en-US" altLang="ko-KR" sz="1400" dirty="0" err="1"/>
                        <a:t>GrammaTech</a:t>
                      </a:r>
                      <a:r>
                        <a:rPr lang="ko-KR" altLang="en-US" sz="1400" dirty="0"/>
                        <a:t>社가 개발한 바이너리 소프트웨어 구성 분석 도구로 바이너리 분석을 통하여 </a:t>
                      </a:r>
                      <a:r>
                        <a:rPr lang="en-US" altLang="ko-KR" sz="1400" dirty="0"/>
                        <a:t>SBOM</a:t>
                      </a:r>
                    </a:p>
                    <a:p>
                      <a:pPr latinLnBrk="1">
                        <a:spcBef>
                          <a:spcPts val="600"/>
                        </a:spcBef>
                      </a:pPr>
                      <a:r>
                        <a:rPr lang="ko-KR" altLang="en-US" sz="1400" dirty="0"/>
                        <a:t>을 생성하고 종속성을 포함하여 탐지된 구성요소에서 알려진 취약점</a:t>
                      </a:r>
                      <a:r>
                        <a:rPr lang="en-US" altLang="ko-KR" sz="1400" dirty="0"/>
                        <a:t>(NVD, National  Vulnerabilities Database)</a:t>
                      </a:r>
                      <a:r>
                        <a:rPr lang="ko-KR" altLang="en-US" sz="1400" dirty="0"/>
                        <a:t>을 식별</a:t>
                      </a:r>
                    </a:p>
                  </a:txBody>
                  <a:tcPr/>
                </a:tc>
                <a:extLst>
                  <a:ext uri="{0D108BD9-81ED-4DB2-BD59-A6C34878D82A}">
                    <a16:rowId xmlns:a16="http://schemas.microsoft.com/office/drawing/2014/main" val="2709564184"/>
                  </a:ext>
                </a:extLst>
              </a:tr>
              <a:tr h="370840">
                <a:tc>
                  <a:txBody>
                    <a:bodyPr/>
                    <a:lstStyle/>
                    <a:p>
                      <a:pPr latinLnBrk="1">
                        <a:spcBef>
                          <a:spcPts val="600"/>
                        </a:spcBef>
                      </a:pPr>
                      <a:r>
                        <a:rPr lang="en-US" altLang="ko-KR" sz="1400" dirty="0"/>
                        <a:t>Nexus Lifecycle </a:t>
                      </a:r>
                      <a:endParaRPr lang="ko-KR" altLang="en-US" sz="1400" dirty="0"/>
                    </a:p>
                  </a:txBody>
                  <a:tcPr anchor="ctr"/>
                </a:tc>
                <a:tc>
                  <a:txBody>
                    <a:bodyPr/>
                    <a:lstStyle/>
                    <a:p>
                      <a:pPr latinLnBrk="1">
                        <a:spcBef>
                          <a:spcPts val="600"/>
                        </a:spcBef>
                      </a:pPr>
                      <a:r>
                        <a:rPr lang="en-US" altLang="ko-KR" sz="1400" dirty="0" err="1"/>
                        <a:t>Sonatype</a:t>
                      </a:r>
                      <a:r>
                        <a:rPr lang="ko-KR" altLang="en-US" sz="1400" dirty="0"/>
                        <a:t>社가 개발한 오픈소스 보안 및 종속성 관리 제품으로</a:t>
                      </a:r>
                      <a:r>
                        <a:rPr lang="en-US" altLang="ko-KR" sz="1400" dirty="0"/>
                        <a:t>, </a:t>
                      </a:r>
                      <a:r>
                        <a:rPr lang="ko-KR" altLang="en-US" sz="1400" dirty="0"/>
                        <a:t>소프트웨어 수명 주기 전반에서 오픈소스 </a:t>
                      </a:r>
                      <a:endParaRPr lang="en-US" altLang="ko-KR" sz="1400" dirty="0"/>
                    </a:p>
                    <a:p>
                      <a:pPr latinLnBrk="1">
                        <a:spcBef>
                          <a:spcPts val="600"/>
                        </a:spcBef>
                      </a:pPr>
                      <a:r>
                        <a:rPr lang="ko-KR" altLang="en-US" sz="1400" dirty="0"/>
                        <a:t>취약점을 자동으로 식별 및 수정하는 기능을 제공</a:t>
                      </a:r>
                    </a:p>
                  </a:txBody>
                  <a:tcPr/>
                </a:tc>
                <a:extLst>
                  <a:ext uri="{0D108BD9-81ED-4DB2-BD59-A6C34878D82A}">
                    <a16:rowId xmlns:a16="http://schemas.microsoft.com/office/drawing/2014/main" val="579437756"/>
                  </a:ext>
                </a:extLst>
              </a:tr>
              <a:tr h="370840">
                <a:tc>
                  <a:txBody>
                    <a:bodyPr/>
                    <a:lstStyle/>
                    <a:p>
                      <a:pPr latinLnBrk="1">
                        <a:spcBef>
                          <a:spcPts val="600"/>
                        </a:spcBef>
                      </a:pPr>
                      <a:r>
                        <a:rPr lang="en-US" altLang="ko-KR" sz="1400" dirty="0"/>
                        <a:t>RKVST</a:t>
                      </a:r>
                      <a:endParaRPr lang="ko-KR" altLang="en-US" sz="1400" dirty="0"/>
                    </a:p>
                  </a:txBody>
                  <a:tcPr anchor="ctr"/>
                </a:tc>
                <a:tc>
                  <a:txBody>
                    <a:bodyPr/>
                    <a:lstStyle/>
                    <a:p>
                      <a:pPr latinLnBrk="1">
                        <a:spcBef>
                          <a:spcPts val="600"/>
                        </a:spcBef>
                      </a:pPr>
                      <a:r>
                        <a:rPr lang="en-US" altLang="ko-KR" sz="1400" dirty="0"/>
                        <a:t>RKVST</a:t>
                      </a:r>
                      <a:r>
                        <a:rPr lang="ko-KR" altLang="en-US" sz="1400" dirty="0"/>
                        <a:t>社가 개발한 </a:t>
                      </a:r>
                      <a:r>
                        <a:rPr lang="en-US" altLang="ko-KR" sz="1400" dirty="0"/>
                        <a:t>SBOM </a:t>
                      </a:r>
                      <a:r>
                        <a:rPr lang="ko-KR" altLang="en-US" sz="1400" dirty="0"/>
                        <a:t>관리 플랫폼으로 자산 정보를 지속적으로 증명하기 위해 블록체인 기반의 데이터 교환 및 보증기술을 사용한다</a:t>
                      </a:r>
                    </a:p>
                  </a:txBody>
                  <a:tcPr/>
                </a:tc>
                <a:extLst>
                  <a:ext uri="{0D108BD9-81ED-4DB2-BD59-A6C34878D82A}">
                    <a16:rowId xmlns:a16="http://schemas.microsoft.com/office/drawing/2014/main" val="1909840221"/>
                  </a:ext>
                </a:extLst>
              </a:tr>
              <a:tr h="370840">
                <a:tc>
                  <a:txBody>
                    <a:bodyPr/>
                    <a:lstStyle/>
                    <a:p>
                      <a:pPr latinLnBrk="1">
                        <a:spcBef>
                          <a:spcPts val="600"/>
                        </a:spcBef>
                      </a:pPr>
                      <a:r>
                        <a:rPr lang="en-US" altLang="ko-KR" sz="1400" dirty="0" err="1"/>
                        <a:t>NowSecure</a:t>
                      </a:r>
                      <a:r>
                        <a:rPr lang="en-US" altLang="ko-KR" sz="1400" dirty="0"/>
                        <a:t> Platform SBOM</a:t>
                      </a:r>
                      <a:endParaRPr lang="ko-KR" altLang="en-US" sz="1400" dirty="0"/>
                    </a:p>
                  </a:txBody>
                  <a:tcPr anchor="ctr"/>
                </a:tc>
                <a:tc>
                  <a:txBody>
                    <a:bodyPr/>
                    <a:lstStyle/>
                    <a:p>
                      <a:pPr latinLnBrk="1">
                        <a:spcBef>
                          <a:spcPts val="600"/>
                        </a:spcBef>
                      </a:pPr>
                      <a:r>
                        <a:rPr lang="en-US" altLang="ko-KR" sz="1400" dirty="0" err="1"/>
                        <a:t>NowSecure</a:t>
                      </a:r>
                      <a:r>
                        <a:rPr lang="ko-KR" altLang="en-US" sz="1400" dirty="0"/>
                        <a:t>社가 개발한 모바일 </a:t>
                      </a:r>
                      <a:r>
                        <a:rPr lang="en-US" altLang="ko-KR" sz="1400" dirty="0"/>
                        <a:t>SBOM </a:t>
                      </a:r>
                      <a:r>
                        <a:rPr lang="ko-KR" altLang="en-US" sz="1400" dirty="0"/>
                        <a:t>보안 솔루션으로 </a:t>
                      </a:r>
                      <a:r>
                        <a:rPr lang="en-US" altLang="ko-KR" sz="1400" dirty="0"/>
                        <a:t>iOS(.</a:t>
                      </a:r>
                      <a:r>
                        <a:rPr lang="en-US" altLang="ko-KR" sz="1400" dirty="0" err="1"/>
                        <a:t>ipa</a:t>
                      </a:r>
                      <a:r>
                        <a:rPr lang="en-US" altLang="ko-KR" sz="1400" dirty="0"/>
                        <a:t>) </a:t>
                      </a:r>
                      <a:r>
                        <a:rPr lang="ko-KR" altLang="en-US" sz="1400" dirty="0"/>
                        <a:t>및 </a:t>
                      </a:r>
                      <a:r>
                        <a:rPr lang="en-US" altLang="ko-KR" sz="1400" dirty="0"/>
                        <a:t>Android(.</a:t>
                      </a:r>
                      <a:r>
                        <a:rPr lang="en-US" altLang="ko-KR" sz="1400" dirty="0" err="1"/>
                        <a:t>apk</a:t>
                      </a:r>
                      <a:r>
                        <a:rPr lang="en-US" altLang="ko-KR" sz="1400" dirty="0"/>
                        <a:t>) </a:t>
                      </a:r>
                      <a:r>
                        <a:rPr lang="ko-KR" altLang="en-US" sz="1400" dirty="0"/>
                        <a:t>장치에서 실행되는 </a:t>
                      </a:r>
                      <a:endParaRPr lang="en-US" altLang="ko-KR" sz="1400" dirty="0"/>
                    </a:p>
                    <a:p>
                      <a:pPr latinLnBrk="1">
                        <a:spcBef>
                          <a:spcPts val="600"/>
                        </a:spcBef>
                      </a:pPr>
                      <a:r>
                        <a:rPr lang="ko-KR" altLang="en-US" sz="1400" dirty="0"/>
                        <a:t>모바일 앱 바이너리를 정적</a:t>
                      </a:r>
                      <a:r>
                        <a:rPr lang="en-US" altLang="ko-KR" sz="1400" dirty="0"/>
                        <a:t>/</a:t>
                      </a:r>
                      <a:r>
                        <a:rPr lang="ko-KR" altLang="en-US" sz="1400" dirty="0"/>
                        <a:t>동적 분석하여 라이브러리</a:t>
                      </a:r>
                      <a:r>
                        <a:rPr lang="en-US" altLang="ko-KR" sz="1400" dirty="0"/>
                        <a:t>, </a:t>
                      </a:r>
                      <a:r>
                        <a:rPr lang="ko-KR" altLang="en-US" sz="1400" dirty="0"/>
                        <a:t>프레임워크</a:t>
                      </a:r>
                      <a:r>
                        <a:rPr lang="en-US" altLang="ko-KR" sz="1400" dirty="0"/>
                        <a:t>, API </a:t>
                      </a:r>
                      <a:r>
                        <a:rPr lang="ko-KR" altLang="en-US" sz="1400" dirty="0"/>
                        <a:t>정보</a:t>
                      </a:r>
                      <a:r>
                        <a:rPr lang="en-US" altLang="ko-KR" sz="1400" dirty="0"/>
                        <a:t>, </a:t>
                      </a:r>
                      <a:r>
                        <a:rPr lang="ko-KR" altLang="en-US" sz="1400" dirty="0"/>
                        <a:t>네트워크 통신지 및 취약성 </a:t>
                      </a:r>
                      <a:endParaRPr lang="en-US" altLang="ko-KR" sz="1400" dirty="0"/>
                    </a:p>
                    <a:p>
                      <a:pPr latinLnBrk="1">
                        <a:spcBef>
                          <a:spcPts val="600"/>
                        </a:spcBef>
                      </a:pPr>
                      <a:r>
                        <a:rPr lang="ko-KR" altLang="en-US" sz="1400" dirty="0"/>
                        <a:t>정보 등에 대한 정보를 생성</a:t>
                      </a:r>
                    </a:p>
                  </a:txBody>
                  <a:tcPr/>
                </a:tc>
                <a:extLst>
                  <a:ext uri="{0D108BD9-81ED-4DB2-BD59-A6C34878D82A}">
                    <a16:rowId xmlns:a16="http://schemas.microsoft.com/office/drawing/2014/main" val="3651366623"/>
                  </a:ext>
                </a:extLst>
              </a:tr>
              <a:tr h="370840">
                <a:tc>
                  <a:txBody>
                    <a:bodyPr/>
                    <a:lstStyle/>
                    <a:p>
                      <a:pPr latinLnBrk="1">
                        <a:spcBef>
                          <a:spcPts val="600"/>
                        </a:spcBef>
                      </a:pPr>
                      <a:r>
                        <a:rPr lang="en-US" altLang="ko-KR" sz="1400" dirty="0"/>
                        <a:t>Application Security Posture Management</a:t>
                      </a:r>
                      <a:endParaRPr lang="ko-KR" altLang="en-US" sz="1400" dirty="0"/>
                    </a:p>
                  </a:txBody>
                  <a:tcPr anchor="ctr"/>
                </a:tc>
                <a:tc>
                  <a:txBody>
                    <a:bodyPr/>
                    <a:lstStyle/>
                    <a:p>
                      <a:pPr latinLnBrk="1">
                        <a:spcBef>
                          <a:spcPts val="600"/>
                        </a:spcBef>
                      </a:pPr>
                      <a:r>
                        <a:rPr lang="en-US" altLang="ko-KR" sz="1400" dirty="0"/>
                        <a:t>Bionic</a:t>
                      </a:r>
                      <a:r>
                        <a:rPr lang="ko-KR" altLang="en-US" sz="1400" dirty="0"/>
                        <a:t>社가 개발한 프로덕션 애플리케이션의 보안성 향상을 위한 통합 보안 관리 솔루션</a:t>
                      </a:r>
                    </a:p>
                  </a:txBody>
                  <a:tcPr/>
                </a:tc>
                <a:extLst>
                  <a:ext uri="{0D108BD9-81ED-4DB2-BD59-A6C34878D82A}">
                    <a16:rowId xmlns:a16="http://schemas.microsoft.com/office/drawing/2014/main" val="3290569375"/>
                  </a:ext>
                </a:extLst>
              </a:tr>
              <a:tr h="370840">
                <a:tc>
                  <a:txBody>
                    <a:bodyPr/>
                    <a:lstStyle/>
                    <a:p>
                      <a:pPr latinLnBrk="1">
                        <a:spcBef>
                          <a:spcPts val="600"/>
                        </a:spcBef>
                      </a:pPr>
                      <a:r>
                        <a:rPr lang="en-US" altLang="ko-KR" sz="1400" dirty="0" err="1"/>
                        <a:t>CycloneDX</a:t>
                      </a:r>
                      <a:r>
                        <a:rPr lang="en-US" altLang="ko-KR" sz="1400" dirty="0"/>
                        <a:t>-CLI </a:t>
                      </a:r>
                      <a:endParaRPr lang="ko-KR" altLang="en-US" sz="1400" dirty="0"/>
                    </a:p>
                  </a:txBody>
                  <a:tcPr anchor="ctr"/>
                </a:tc>
                <a:tc>
                  <a:txBody>
                    <a:bodyPr/>
                    <a:lstStyle/>
                    <a:p>
                      <a:pPr latinLnBrk="1">
                        <a:spcBef>
                          <a:spcPts val="600"/>
                        </a:spcBef>
                      </a:pPr>
                      <a:r>
                        <a:rPr lang="ko-KR" altLang="en-US" sz="1400" dirty="0"/>
                        <a:t>기계가 읽을 수 있는 형식과 </a:t>
                      </a:r>
                      <a:r>
                        <a:rPr lang="en-US" altLang="ko-KR" sz="1400" dirty="0"/>
                        <a:t>SBOM</a:t>
                      </a:r>
                      <a:r>
                        <a:rPr lang="ko-KR" altLang="en-US" sz="1400" dirty="0"/>
                        <a:t>을 취약점</a:t>
                      </a:r>
                      <a:r>
                        <a:rPr lang="en-US" altLang="ko-KR" sz="1400" dirty="0"/>
                        <a:t>, </a:t>
                      </a:r>
                      <a:r>
                        <a:rPr lang="ko-KR" altLang="en-US" sz="1400" dirty="0"/>
                        <a:t>종속성 그래프 및 </a:t>
                      </a:r>
                      <a:r>
                        <a:rPr lang="en-US" altLang="ko-KR" sz="1400" dirty="0"/>
                        <a:t>BOM </a:t>
                      </a:r>
                      <a:r>
                        <a:rPr lang="ko-KR" altLang="en-US" sz="1400" dirty="0"/>
                        <a:t>설명자를 염두에 둔 추가</a:t>
                      </a:r>
                    </a:p>
                    <a:p>
                      <a:pPr latinLnBrk="1">
                        <a:spcBef>
                          <a:spcPts val="600"/>
                        </a:spcBef>
                      </a:pPr>
                      <a:r>
                        <a:rPr lang="ko-KR" altLang="en-US" sz="1400" dirty="0"/>
                        <a:t>기능과 공유하는 방법을 제공</a:t>
                      </a:r>
                    </a:p>
                  </a:txBody>
                  <a:tcPr/>
                </a:tc>
                <a:extLst>
                  <a:ext uri="{0D108BD9-81ED-4DB2-BD59-A6C34878D82A}">
                    <a16:rowId xmlns:a16="http://schemas.microsoft.com/office/drawing/2014/main" val="2364790486"/>
                  </a:ext>
                </a:extLst>
              </a:tr>
            </a:tbl>
          </a:graphicData>
        </a:graphic>
      </p:graphicFrame>
    </p:spTree>
    <p:extLst>
      <p:ext uri="{BB962C8B-B14F-4D97-AF65-F5344CB8AC3E}">
        <p14:creationId xmlns:p14="http://schemas.microsoft.com/office/powerpoint/2010/main" val="1337921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도구 리스트</a:t>
            </a:r>
            <a:endParaRPr lang="en-US" altLang="ko-KR" sz="2000" b="1" dirty="0">
              <a:latin typeface="+mn-ea"/>
            </a:endParaRPr>
          </a:p>
        </p:txBody>
      </p:sp>
      <p:graphicFrame>
        <p:nvGraphicFramePr>
          <p:cNvPr id="7" name="표 6">
            <a:extLst>
              <a:ext uri="{FF2B5EF4-FFF2-40B4-BE49-F238E27FC236}">
                <a16:creationId xmlns:a16="http://schemas.microsoft.com/office/drawing/2014/main" id="{E5705771-DEC9-9BB3-EC5F-6036AE2933D7}"/>
              </a:ext>
            </a:extLst>
          </p:cNvPr>
          <p:cNvGraphicFramePr>
            <a:graphicFrameLocks noGrp="1"/>
          </p:cNvGraphicFramePr>
          <p:nvPr>
            <p:extLst>
              <p:ext uri="{D42A27DB-BD31-4B8C-83A1-F6EECF244321}">
                <p14:modId xmlns:p14="http://schemas.microsoft.com/office/powerpoint/2010/main" val="2358813945"/>
              </p:ext>
            </p:extLst>
          </p:nvPr>
        </p:nvGraphicFramePr>
        <p:xfrm>
          <a:off x="620605" y="1721614"/>
          <a:ext cx="11080083" cy="4597400"/>
        </p:xfrm>
        <a:graphic>
          <a:graphicData uri="http://schemas.openxmlformats.org/drawingml/2006/table">
            <a:tbl>
              <a:tblPr firstRow="1" bandRow="1">
                <a:tableStyleId>{5940675A-B579-460E-94D1-54222C63F5DA}</a:tableStyleId>
              </a:tblPr>
              <a:tblGrid>
                <a:gridCol w="2261216">
                  <a:extLst>
                    <a:ext uri="{9D8B030D-6E8A-4147-A177-3AD203B41FA5}">
                      <a16:colId xmlns:a16="http://schemas.microsoft.com/office/drawing/2014/main" val="572784159"/>
                    </a:ext>
                  </a:extLst>
                </a:gridCol>
                <a:gridCol w="8818867">
                  <a:extLst>
                    <a:ext uri="{9D8B030D-6E8A-4147-A177-3AD203B41FA5}">
                      <a16:colId xmlns:a16="http://schemas.microsoft.com/office/drawing/2014/main" val="2094250804"/>
                    </a:ext>
                  </a:extLst>
                </a:gridCol>
              </a:tblGrid>
              <a:tr h="370840">
                <a:tc>
                  <a:txBody>
                    <a:bodyPr/>
                    <a:lstStyle/>
                    <a:p>
                      <a:pPr algn="ctr" latinLnBrk="1"/>
                      <a:r>
                        <a:rPr lang="ko-KR" altLang="en-US" dirty="0" err="1"/>
                        <a:t>도구명</a:t>
                      </a:r>
                      <a:endParaRPr lang="ko-KR" altLang="en-US" dirty="0"/>
                    </a:p>
                  </a:txBody>
                  <a:tcPr>
                    <a:solidFill>
                      <a:schemeClr val="bg1">
                        <a:lumMod val="85000"/>
                      </a:schemeClr>
                    </a:solidFill>
                  </a:tcPr>
                </a:tc>
                <a:tc>
                  <a:txBody>
                    <a:bodyPr/>
                    <a:lstStyle/>
                    <a:p>
                      <a:pPr algn="ctr" latinLnBrk="1"/>
                      <a:r>
                        <a:rPr lang="ko-KR" altLang="en-US" dirty="0"/>
                        <a:t>설명</a:t>
                      </a:r>
                    </a:p>
                  </a:txBody>
                  <a:tcPr>
                    <a:solidFill>
                      <a:schemeClr val="bg1">
                        <a:lumMod val="85000"/>
                      </a:schemeClr>
                    </a:solidFill>
                  </a:tcPr>
                </a:tc>
                <a:extLst>
                  <a:ext uri="{0D108BD9-81ED-4DB2-BD59-A6C34878D82A}">
                    <a16:rowId xmlns:a16="http://schemas.microsoft.com/office/drawing/2014/main" val="1768917438"/>
                  </a:ext>
                </a:extLst>
              </a:tr>
              <a:tr h="370840">
                <a:tc>
                  <a:txBody>
                    <a:bodyPr/>
                    <a:lstStyle/>
                    <a:p>
                      <a:pPr latinLnBrk="1">
                        <a:spcBef>
                          <a:spcPts val="600"/>
                        </a:spcBef>
                      </a:pPr>
                      <a:r>
                        <a:rPr lang="en-US" altLang="ko-KR" sz="1400" dirty="0" err="1"/>
                        <a:t>FOSSology</a:t>
                      </a:r>
                      <a:r>
                        <a:rPr lang="en-US" altLang="ko-KR" sz="1400" dirty="0"/>
                        <a:t> </a:t>
                      </a:r>
                      <a:endParaRPr lang="ko-KR" altLang="en-US" sz="1400" dirty="0"/>
                    </a:p>
                  </a:txBody>
                  <a:tcPr anchor="ctr"/>
                </a:tc>
                <a:tc>
                  <a:txBody>
                    <a:bodyPr/>
                    <a:lstStyle/>
                    <a:p>
                      <a:pPr latinLnBrk="1">
                        <a:spcBef>
                          <a:spcPts val="600"/>
                        </a:spcBef>
                      </a:pPr>
                      <a:r>
                        <a:rPr lang="en-US" altLang="ko-KR" sz="1400" dirty="0" err="1"/>
                        <a:t>FOSSology</a:t>
                      </a:r>
                      <a:r>
                        <a:rPr lang="ko-KR" altLang="en-US" sz="1400" dirty="0"/>
                        <a:t>는 오픈소스 라이선스 컴플라이언스 소프트웨어 시스템 및 도구로</a:t>
                      </a:r>
                      <a:r>
                        <a:rPr lang="en-US" altLang="ko-KR" sz="1400" dirty="0"/>
                        <a:t>, </a:t>
                      </a:r>
                      <a:r>
                        <a:rPr lang="ko-KR" altLang="en-US" sz="1400" dirty="0"/>
                        <a:t>소프트웨어를 검색하</a:t>
                      </a:r>
                    </a:p>
                    <a:p>
                      <a:pPr latinLnBrk="1">
                        <a:spcBef>
                          <a:spcPts val="600"/>
                        </a:spcBef>
                      </a:pPr>
                      <a:r>
                        <a:rPr lang="ko-KR" altLang="en-US" sz="1400" dirty="0"/>
                        <a:t>는 여러 가지 방법을 제공한다</a:t>
                      </a:r>
                    </a:p>
                  </a:txBody>
                  <a:tcPr/>
                </a:tc>
                <a:extLst>
                  <a:ext uri="{0D108BD9-81ED-4DB2-BD59-A6C34878D82A}">
                    <a16:rowId xmlns:a16="http://schemas.microsoft.com/office/drawing/2014/main" val="2709564184"/>
                  </a:ext>
                </a:extLst>
              </a:tr>
              <a:tr h="370840">
                <a:tc>
                  <a:txBody>
                    <a:bodyPr/>
                    <a:lstStyle/>
                    <a:p>
                      <a:pPr latinLnBrk="1">
                        <a:spcBef>
                          <a:spcPts val="600"/>
                        </a:spcBef>
                      </a:pPr>
                      <a:r>
                        <a:rPr lang="en-US" altLang="ko-KR" sz="1400" dirty="0"/>
                        <a:t>Tern</a:t>
                      </a:r>
                      <a:endParaRPr lang="ko-KR" altLang="en-US" sz="1400" dirty="0"/>
                    </a:p>
                  </a:txBody>
                  <a:tcPr anchor="ctr"/>
                </a:tc>
                <a:tc>
                  <a:txBody>
                    <a:bodyPr/>
                    <a:lstStyle/>
                    <a:p>
                      <a:pPr latinLnBrk="1">
                        <a:spcBef>
                          <a:spcPts val="600"/>
                        </a:spcBef>
                      </a:pPr>
                      <a:r>
                        <a:rPr lang="en-US" altLang="ko-KR" sz="1400" dirty="0"/>
                        <a:t>Tern</a:t>
                      </a:r>
                      <a:r>
                        <a:rPr lang="ko-KR" altLang="en-US" sz="1400" dirty="0"/>
                        <a:t>은 컨테이너 이미지에 설치된 패키지의 메타 데이터를 찾기 위한 검사 도구이다</a:t>
                      </a:r>
                      <a:r>
                        <a:rPr lang="en-US" altLang="ko-KR" sz="1400" dirty="0"/>
                        <a:t>. </a:t>
                      </a:r>
                      <a:r>
                        <a:rPr lang="ko-KR" altLang="en-US" sz="1400" dirty="0"/>
                        <a:t>패키지 라이</a:t>
                      </a:r>
                    </a:p>
                    <a:p>
                      <a:pPr latinLnBrk="1">
                        <a:spcBef>
                          <a:spcPts val="600"/>
                        </a:spcBef>
                      </a:pPr>
                      <a:r>
                        <a:rPr lang="ko-KR" altLang="en-US" sz="1400" dirty="0" err="1"/>
                        <a:t>선스를</a:t>
                      </a:r>
                      <a:r>
                        <a:rPr lang="ko-KR" altLang="en-US" sz="1400" dirty="0"/>
                        <a:t> 위해 컨테이너와 이미지 계층을 스캔하는 것을 전문으로 한다</a:t>
                      </a:r>
                      <a:r>
                        <a:rPr lang="en-US" altLang="ko-KR" sz="1400" dirty="0"/>
                        <a:t>.</a:t>
                      </a:r>
                      <a:endParaRPr lang="ko-KR" altLang="en-US" sz="1400" dirty="0"/>
                    </a:p>
                  </a:txBody>
                  <a:tcPr/>
                </a:tc>
                <a:extLst>
                  <a:ext uri="{0D108BD9-81ED-4DB2-BD59-A6C34878D82A}">
                    <a16:rowId xmlns:a16="http://schemas.microsoft.com/office/drawing/2014/main" val="579437756"/>
                  </a:ext>
                </a:extLst>
              </a:tr>
              <a:tr h="370840">
                <a:tc>
                  <a:txBody>
                    <a:bodyPr/>
                    <a:lstStyle/>
                    <a:p>
                      <a:pPr latinLnBrk="1">
                        <a:spcBef>
                          <a:spcPts val="600"/>
                        </a:spcBef>
                      </a:pPr>
                      <a:r>
                        <a:rPr lang="en-US" altLang="ko-KR" sz="1400" dirty="0" err="1"/>
                        <a:t>ScanCode</a:t>
                      </a:r>
                      <a:r>
                        <a:rPr lang="en-US" altLang="ko-KR" sz="1400" dirty="0"/>
                        <a:t> toolkit </a:t>
                      </a:r>
                      <a:endParaRPr lang="ko-KR" altLang="en-US" sz="1400" dirty="0"/>
                    </a:p>
                  </a:txBody>
                  <a:tcPr anchor="ctr"/>
                </a:tc>
                <a:tc>
                  <a:txBody>
                    <a:bodyPr/>
                    <a:lstStyle/>
                    <a:p>
                      <a:pPr latinLnBrk="1">
                        <a:spcBef>
                          <a:spcPts val="600"/>
                        </a:spcBef>
                      </a:pPr>
                      <a:r>
                        <a:rPr lang="en-US" altLang="ko-KR" sz="1400" dirty="0" err="1"/>
                        <a:t>Scancode</a:t>
                      </a:r>
                      <a:r>
                        <a:rPr lang="en-US" altLang="ko-KR" sz="1400" dirty="0"/>
                        <a:t> toolkit</a:t>
                      </a:r>
                      <a:r>
                        <a:rPr lang="ko-KR" altLang="en-US" sz="1400" dirty="0"/>
                        <a:t>은 쉽게 찾을 수 없는 라이선스 및 원본 패키지 데이터들을 검색하고 정규화 한다</a:t>
                      </a:r>
                    </a:p>
                  </a:txBody>
                  <a:tcPr/>
                </a:tc>
                <a:extLst>
                  <a:ext uri="{0D108BD9-81ED-4DB2-BD59-A6C34878D82A}">
                    <a16:rowId xmlns:a16="http://schemas.microsoft.com/office/drawing/2014/main" val="1909840221"/>
                  </a:ext>
                </a:extLst>
              </a:tr>
              <a:tr h="370840">
                <a:tc>
                  <a:txBody>
                    <a:bodyPr/>
                    <a:lstStyle/>
                    <a:p>
                      <a:pPr latinLnBrk="1">
                        <a:spcBef>
                          <a:spcPts val="600"/>
                        </a:spcBef>
                      </a:pPr>
                      <a:r>
                        <a:rPr lang="en-US" altLang="ko-KR" sz="1400" dirty="0"/>
                        <a:t>SBOM Operator </a:t>
                      </a:r>
                      <a:endParaRPr lang="ko-KR" altLang="en-US" sz="1400" dirty="0"/>
                    </a:p>
                  </a:txBody>
                  <a:tcPr anchor="ctr"/>
                </a:tc>
                <a:tc>
                  <a:txBody>
                    <a:bodyPr/>
                    <a:lstStyle/>
                    <a:p>
                      <a:pPr latinLnBrk="1">
                        <a:spcBef>
                          <a:spcPts val="600"/>
                        </a:spcBef>
                      </a:pPr>
                      <a:r>
                        <a:rPr lang="en-US" altLang="ko-KR" sz="1400" dirty="0" err="1"/>
                        <a:t>Codenotary</a:t>
                      </a:r>
                      <a:r>
                        <a:rPr lang="en-US" altLang="ko-KR" sz="1400" dirty="0"/>
                        <a:t> </a:t>
                      </a:r>
                      <a:r>
                        <a:rPr lang="ko-KR" altLang="en-US" sz="1400" dirty="0"/>
                        <a:t>社가 개발한 </a:t>
                      </a:r>
                      <a:r>
                        <a:rPr lang="en-US" altLang="ko-KR" sz="1400" dirty="0"/>
                        <a:t>SBOM </a:t>
                      </a:r>
                      <a:r>
                        <a:rPr lang="ko-KR" altLang="en-US" sz="1400" dirty="0"/>
                        <a:t>오퍼레이터는 </a:t>
                      </a:r>
                      <a:r>
                        <a:rPr lang="ko-KR" altLang="en-US" sz="1400" dirty="0" err="1"/>
                        <a:t>쿠버네티스로</a:t>
                      </a:r>
                      <a:r>
                        <a:rPr lang="ko-KR" altLang="en-US" sz="1400" dirty="0"/>
                        <a:t> 실행되는 모든 소프트웨어와 소프트</a:t>
                      </a:r>
                    </a:p>
                    <a:p>
                      <a:pPr latinLnBrk="1">
                        <a:spcBef>
                          <a:spcPts val="600"/>
                        </a:spcBef>
                      </a:pPr>
                      <a:r>
                        <a:rPr lang="ko-KR" altLang="en-US" sz="1400" dirty="0" err="1"/>
                        <a:t>웨어</a:t>
                      </a:r>
                      <a:r>
                        <a:rPr lang="ko-KR" altLang="en-US" sz="1400" dirty="0"/>
                        <a:t> 종속성을 </a:t>
                      </a:r>
                      <a:r>
                        <a:rPr lang="ko-KR" altLang="en-US" sz="1400" dirty="0" err="1"/>
                        <a:t>트래킹하여</a:t>
                      </a:r>
                      <a:r>
                        <a:rPr lang="ko-KR" altLang="en-US" sz="1400" dirty="0"/>
                        <a:t> 소프트웨어 공급 체인 공격의 리스크를 줄인다</a:t>
                      </a:r>
                    </a:p>
                  </a:txBody>
                  <a:tcPr/>
                </a:tc>
                <a:extLst>
                  <a:ext uri="{0D108BD9-81ED-4DB2-BD59-A6C34878D82A}">
                    <a16:rowId xmlns:a16="http://schemas.microsoft.com/office/drawing/2014/main" val="3651366623"/>
                  </a:ext>
                </a:extLst>
              </a:tr>
              <a:tr h="370840">
                <a:tc>
                  <a:txBody>
                    <a:bodyPr/>
                    <a:lstStyle/>
                    <a:p>
                      <a:pPr latinLnBrk="1">
                        <a:spcBef>
                          <a:spcPts val="600"/>
                        </a:spcBef>
                      </a:pPr>
                      <a:r>
                        <a:rPr lang="en-US" altLang="ko-KR" sz="1400" dirty="0"/>
                        <a:t>SBOM Generator</a:t>
                      </a:r>
                      <a:endParaRPr lang="ko-KR" altLang="en-US" sz="1400" dirty="0"/>
                    </a:p>
                  </a:txBody>
                  <a:tcPr anchor="ctr"/>
                </a:tc>
                <a:tc>
                  <a:txBody>
                    <a:bodyPr/>
                    <a:lstStyle/>
                    <a:p>
                      <a:pPr latinLnBrk="1">
                        <a:spcBef>
                          <a:spcPts val="600"/>
                        </a:spcBef>
                      </a:pPr>
                      <a:r>
                        <a:rPr lang="ko-KR" altLang="en-US" sz="1400" dirty="0"/>
                        <a:t>마이크로소프트 社가 사용하는 </a:t>
                      </a:r>
                      <a:r>
                        <a:rPr lang="en-US" altLang="ko-KR" sz="1400" dirty="0"/>
                        <a:t>SBOM </a:t>
                      </a:r>
                      <a:r>
                        <a:rPr lang="ko-KR" altLang="en-US" sz="1400" dirty="0"/>
                        <a:t>도구는 오픈소스이며</a:t>
                      </a:r>
                      <a:r>
                        <a:rPr lang="en-US" altLang="ko-KR" sz="1400" dirty="0"/>
                        <a:t>, </a:t>
                      </a:r>
                      <a:r>
                        <a:rPr lang="ko-KR" altLang="en-US" sz="1400" dirty="0"/>
                        <a:t>최신 버전의 마이크로소프트 </a:t>
                      </a:r>
                      <a:r>
                        <a:rPr lang="en-US" altLang="ko-KR" sz="1400" dirty="0"/>
                        <a:t>SBOM</a:t>
                      </a:r>
                    </a:p>
                    <a:p>
                      <a:pPr latinLnBrk="1">
                        <a:spcBef>
                          <a:spcPts val="600"/>
                        </a:spcBef>
                      </a:pPr>
                      <a:r>
                        <a:rPr lang="ko-KR" altLang="en-US" sz="1400" dirty="0"/>
                        <a:t>도구는 커맨드라인 기반 애플리케이션이다</a:t>
                      </a:r>
                      <a:r>
                        <a:rPr lang="en-US" altLang="ko-KR" sz="1400" dirty="0"/>
                        <a:t>. </a:t>
                      </a:r>
                      <a:r>
                        <a:rPr lang="ko-KR" altLang="en-US" sz="1400" dirty="0"/>
                        <a:t>핵심 구성요소 중 하나는 </a:t>
                      </a:r>
                      <a:r>
                        <a:rPr lang="en-US" altLang="ko-KR" sz="1400" dirty="0"/>
                        <a:t>CD(Component Detection)</a:t>
                      </a:r>
                    </a:p>
                    <a:p>
                      <a:pPr latinLnBrk="1">
                        <a:spcBef>
                          <a:spcPts val="600"/>
                        </a:spcBef>
                      </a:pPr>
                      <a:r>
                        <a:rPr lang="ko-KR" altLang="en-US" sz="1400" dirty="0"/>
                        <a:t>로 일반적인 소프트웨어 기술을 거의 다 지원한다</a:t>
                      </a:r>
                    </a:p>
                  </a:txBody>
                  <a:tcPr/>
                </a:tc>
                <a:extLst>
                  <a:ext uri="{0D108BD9-81ED-4DB2-BD59-A6C34878D82A}">
                    <a16:rowId xmlns:a16="http://schemas.microsoft.com/office/drawing/2014/main" val="3290569375"/>
                  </a:ext>
                </a:extLst>
              </a:tr>
              <a:tr h="370840">
                <a:tc>
                  <a:txBody>
                    <a:bodyPr/>
                    <a:lstStyle/>
                    <a:p>
                      <a:pPr latinLnBrk="1">
                        <a:spcBef>
                          <a:spcPts val="600"/>
                        </a:spcBef>
                      </a:pPr>
                      <a:r>
                        <a:rPr lang="en-US" altLang="ko-KR" sz="1400" dirty="0"/>
                        <a:t>Clarity </a:t>
                      </a:r>
                      <a:endParaRPr lang="ko-KR" altLang="en-US" sz="1400" dirty="0"/>
                    </a:p>
                  </a:txBody>
                  <a:tcPr anchor="ctr"/>
                </a:tc>
                <a:tc>
                  <a:txBody>
                    <a:bodyPr/>
                    <a:lstStyle/>
                    <a:p>
                      <a:pPr latinLnBrk="1">
                        <a:spcBef>
                          <a:spcPts val="600"/>
                        </a:spcBef>
                      </a:pPr>
                      <a:r>
                        <a:rPr lang="en-US" altLang="ko-KR" sz="1400" dirty="0" err="1"/>
                        <a:t>Insignary</a:t>
                      </a:r>
                      <a:r>
                        <a:rPr lang="en-US" altLang="ko-KR" sz="1400" dirty="0"/>
                        <a:t> </a:t>
                      </a:r>
                      <a:r>
                        <a:rPr lang="ko-KR" altLang="en-US" sz="1400" dirty="0"/>
                        <a:t>社의 </a:t>
                      </a:r>
                      <a:r>
                        <a:rPr lang="en-US" altLang="ko-KR" sz="1400" dirty="0"/>
                        <a:t>Clarity</a:t>
                      </a:r>
                      <a:r>
                        <a:rPr lang="ko-KR" altLang="en-US" sz="1400" dirty="0"/>
                        <a:t>는 소프트웨어 공급망에서 타사 코드의 보안 및 라이선스 준수 문제를 관리</a:t>
                      </a:r>
                    </a:p>
                    <a:p>
                      <a:pPr latinLnBrk="1">
                        <a:spcBef>
                          <a:spcPts val="600"/>
                        </a:spcBef>
                      </a:pPr>
                      <a:r>
                        <a:rPr lang="ko-KR" altLang="en-US" sz="1400" dirty="0"/>
                        <a:t>할 수 있는 상용 소프트웨어 구성 분석 도구이다</a:t>
                      </a:r>
                    </a:p>
                  </a:txBody>
                  <a:tcPr/>
                </a:tc>
                <a:extLst>
                  <a:ext uri="{0D108BD9-81ED-4DB2-BD59-A6C34878D82A}">
                    <a16:rowId xmlns:a16="http://schemas.microsoft.com/office/drawing/2014/main" val="2364790486"/>
                  </a:ext>
                </a:extLst>
              </a:tr>
              <a:tr h="370840">
                <a:tc>
                  <a:txBody>
                    <a:bodyPr/>
                    <a:lstStyle/>
                    <a:p>
                      <a:pPr latinLnBrk="1">
                        <a:spcBef>
                          <a:spcPts val="600"/>
                        </a:spcBef>
                      </a:pPr>
                      <a:r>
                        <a:rPr lang="en-US" altLang="ko-KR" sz="1400" dirty="0" err="1"/>
                        <a:t>Snyk</a:t>
                      </a:r>
                      <a:r>
                        <a:rPr lang="en-US" altLang="ko-KR" sz="1400" dirty="0"/>
                        <a:t> </a:t>
                      </a:r>
                      <a:endParaRPr lang="ko-KR" altLang="en-US" sz="1400" dirty="0"/>
                    </a:p>
                  </a:txBody>
                  <a:tcPr anchor="ctr"/>
                </a:tc>
                <a:tc>
                  <a:txBody>
                    <a:bodyPr/>
                    <a:lstStyle/>
                    <a:p>
                      <a:pPr latinLnBrk="1">
                        <a:spcBef>
                          <a:spcPts val="600"/>
                        </a:spcBef>
                      </a:pPr>
                      <a:r>
                        <a:rPr lang="en-US" altLang="ko-KR" sz="1400" dirty="0"/>
                        <a:t>SW</a:t>
                      </a:r>
                      <a:r>
                        <a:rPr lang="ko-KR" altLang="en-US" sz="1400" dirty="0"/>
                        <a:t>개발 </a:t>
                      </a:r>
                      <a:r>
                        <a:rPr lang="en-US" altLang="ko-KR" sz="1400" dirty="0"/>
                        <a:t>tool chain</a:t>
                      </a:r>
                      <a:r>
                        <a:rPr lang="ko-KR" altLang="en-US" sz="1400" dirty="0"/>
                        <a:t>에 연동하여</a:t>
                      </a:r>
                      <a:r>
                        <a:rPr lang="en-US" altLang="ko-KR" sz="1400" dirty="0"/>
                        <a:t>, commit</a:t>
                      </a:r>
                      <a:r>
                        <a:rPr lang="ko-KR" altLang="en-US" sz="1400" dirty="0"/>
                        <a:t>이나 </a:t>
                      </a:r>
                      <a:r>
                        <a:rPr lang="en-US" altLang="ko-KR" sz="1400" dirty="0"/>
                        <a:t>build, CI/CD </a:t>
                      </a:r>
                      <a:r>
                        <a:rPr lang="ko-KR" altLang="en-US" sz="1400" dirty="0"/>
                        <a:t>시 프로젝트의 의존성을 검사해서 보</a:t>
                      </a:r>
                    </a:p>
                    <a:p>
                      <a:pPr latinLnBrk="1">
                        <a:spcBef>
                          <a:spcPts val="600"/>
                        </a:spcBef>
                      </a:pPr>
                      <a:r>
                        <a:rPr lang="ko-KR" altLang="en-US" sz="1400" dirty="0"/>
                        <a:t>안 취약점이 있는 외부 </a:t>
                      </a:r>
                      <a:r>
                        <a:rPr lang="en-US" altLang="ko-KR" sz="1400" dirty="0"/>
                        <a:t>open source </a:t>
                      </a:r>
                      <a:r>
                        <a:rPr lang="ko-KR" altLang="en-US" sz="1400" dirty="0"/>
                        <a:t>사용여부를 알려주는 보안 도구</a:t>
                      </a:r>
                    </a:p>
                  </a:txBody>
                  <a:tcPr/>
                </a:tc>
                <a:extLst>
                  <a:ext uri="{0D108BD9-81ED-4DB2-BD59-A6C34878D82A}">
                    <a16:rowId xmlns:a16="http://schemas.microsoft.com/office/drawing/2014/main" val="331643020"/>
                  </a:ext>
                </a:extLst>
              </a:tr>
            </a:tbl>
          </a:graphicData>
        </a:graphic>
      </p:graphicFrame>
    </p:spTree>
    <p:extLst>
      <p:ext uri="{BB962C8B-B14F-4D97-AF65-F5344CB8AC3E}">
        <p14:creationId xmlns:p14="http://schemas.microsoft.com/office/powerpoint/2010/main" val="3434638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도구 리스트</a:t>
            </a:r>
            <a:endParaRPr lang="en-US" altLang="ko-KR" sz="2000" b="1" dirty="0">
              <a:latin typeface="+mn-ea"/>
            </a:endParaRPr>
          </a:p>
        </p:txBody>
      </p:sp>
      <p:graphicFrame>
        <p:nvGraphicFramePr>
          <p:cNvPr id="7" name="표 6">
            <a:extLst>
              <a:ext uri="{FF2B5EF4-FFF2-40B4-BE49-F238E27FC236}">
                <a16:creationId xmlns:a16="http://schemas.microsoft.com/office/drawing/2014/main" id="{E5705771-DEC9-9BB3-EC5F-6036AE2933D7}"/>
              </a:ext>
            </a:extLst>
          </p:cNvPr>
          <p:cNvGraphicFramePr>
            <a:graphicFrameLocks noGrp="1"/>
          </p:cNvGraphicFramePr>
          <p:nvPr>
            <p:extLst>
              <p:ext uri="{D42A27DB-BD31-4B8C-83A1-F6EECF244321}">
                <p14:modId xmlns:p14="http://schemas.microsoft.com/office/powerpoint/2010/main" val="1240573519"/>
              </p:ext>
            </p:extLst>
          </p:nvPr>
        </p:nvGraphicFramePr>
        <p:xfrm>
          <a:off x="620605" y="1721614"/>
          <a:ext cx="11080083" cy="2443480"/>
        </p:xfrm>
        <a:graphic>
          <a:graphicData uri="http://schemas.openxmlformats.org/drawingml/2006/table">
            <a:tbl>
              <a:tblPr firstRow="1" bandRow="1">
                <a:tableStyleId>{5940675A-B579-460E-94D1-54222C63F5DA}</a:tableStyleId>
              </a:tblPr>
              <a:tblGrid>
                <a:gridCol w="2261216">
                  <a:extLst>
                    <a:ext uri="{9D8B030D-6E8A-4147-A177-3AD203B41FA5}">
                      <a16:colId xmlns:a16="http://schemas.microsoft.com/office/drawing/2014/main" val="572784159"/>
                    </a:ext>
                  </a:extLst>
                </a:gridCol>
                <a:gridCol w="8818867">
                  <a:extLst>
                    <a:ext uri="{9D8B030D-6E8A-4147-A177-3AD203B41FA5}">
                      <a16:colId xmlns:a16="http://schemas.microsoft.com/office/drawing/2014/main" val="2094250804"/>
                    </a:ext>
                  </a:extLst>
                </a:gridCol>
              </a:tblGrid>
              <a:tr h="370840">
                <a:tc>
                  <a:txBody>
                    <a:bodyPr/>
                    <a:lstStyle/>
                    <a:p>
                      <a:pPr algn="ctr" latinLnBrk="1"/>
                      <a:r>
                        <a:rPr lang="ko-KR" altLang="en-US" dirty="0" err="1"/>
                        <a:t>도구명</a:t>
                      </a:r>
                      <a:endParaRPr lang="ko-KR" altLang="en-US" dirty="0"/>
                    </a:p>
                  </a:txBody>
                  <a:tcPr>
                    <a:solidFill>
                      <a:schemeClr val="bg1">
                        <a:lumMod val="85000"/>
                      </a:schemeClr>
                    </a:solidFill>
                  </a:tcPr>
                </a:tc>
                <a:tc>
                  <a:txBody>
                    <a:bodyPr/>
                    <a:lstStyle/>
                    <a:p>
                      <a:pPr algn="ctr" latinLnBrk="1"/>
                      <a:r>
                        <a:rPr lang="ko-KR" altLang="en-US" dirty="0"/>
                        <a:t>설명</a:t>
                      </a:r>
                    </a:p>
                  </a:txBody>
                  <a:tcPr>
                    <a:solidFill>
                      <a:schemeClr val="bg1">
                        <a:lumMod val="85000"/>
                      </a:schemeClr>
                    </a:solidFill>
                  </a:tcPr>
                </a:tc>
                <a:extLst>
                  <a:ext uri="{0D108BD9-81ED-4DB2-BD59-A6C34878D82A}">
                    <a16:rowId xmlns:a16="http://schemas.microsoft.com/office/drawing/2014/main" val="1768917438"/>
                  </a:ext>
                </a:extLst>
              </a:tr>
              <a:tr h="370840">
                <a:tc>
                  <a:txBody>
                    <a:bodyPr/>
                    <a:lstStyle/>
                    <a:p>
                      <a:pPr latinLnBrk="1">
                        <a:spcBef>
                          <a:spcPts val="600"/>
                        </a:spcBef>
                      </a:pPr>
                      <a:r>
                        <a:rPr lang="en-US" altLang="ko-KR" sz="1400" dirty="0"/>
                        <a:t>Mend </a:t>
                      </a:r>
                      <a:endParaRPr lang="ko-KR" altLang="en-US" sz="1400" dirty="0"/>
                    </a:p>
                  </a:txBody>
                  <a:tcPr anchor="ctr"/>
                </a:tc>
                <a:tc>
                  <a:txBody>
                    <a:bodyPr/>
                    <a:lstStyle/>
                    <a:p>
                      <a:pPr latinLnBrk="1">
                        <a:spcBef>
                          <a:spcPts val="600"/>
                        </a:spcBef>
                      </a:pPr>
                      <a:r>
                        <a:rPr lang="ko-KR" altLang="en-US" sz="1400" dirty="0"/>
                        <a:t>오픈소스 취약점 분석 솔루션으로</a:t>
                      </a:r>
                      <a:r>
                        <a:rPr lang="en-US" altLang="ko-KR" sz="1400" dirty="0"/>
                        <a:t>, </a:t>
                      </a:r>
                      <a:r>
                        <a:rPr lang="ko-KR" altLang="en-US" sz="1400" dirty="0"/>
                        <a:t>오픈 소스 품질 이슈와 라이선스 관련 모든 정보를 하나의 </a:t>
                      </a:r>
                      <a:r>
                        <a:rPr lang="ko-KR" altLang="en-US" sz="1400" dirty="0" err="1"/>
                        <a:t>솔루</a:t>
                      </a:r>
                      <a:endParaRPr lang="ko-KR" altLang="en-US" sz="1400" dirty="0"/>
                    </a:p>
                    <a:p>
                      <a:pPr latinLnBrk="1">
                        <a:spcBef>
                          <a:spcPts val="600"/>
                        </a:spcBef>
                      </a:pPr>
                      <a:r>
                        <a:rPr lang="ko-KR" altLang="en-US" sz="1400" dirty="0" err="1"/>
                        <a:t>션에서</a:t>
                      </a:r>
                      <a:r>
                        <a:rPr lang="ko-KR" altLang="en-US" sz="1400" dirty="0"/>
                        <a:t> 확인할 수 있으며</a:t>
                      </a:r>
                      <a:r>
                        <a:rPr lang="en-US" altLang="ko-KR" sz="1400" dirty="0"/>
                        <a:t>, </a:t>
                      </a:r>
                      <a:r>
                        <a:rPr lang="ko-KR" altLang="en-US" sz="1400" dirty="0"/>
                        <a:t>간편한 보고서 형태로 결과까지 제공하는 제품</a:t>
                      </a:r>
                    </a:p>
                  </a:txBody>
                  <a:tcPr/>
                </a:tc>
                <a:extLst>
                  <a:ext uri="{0D108BD9-81ED-4DB2-BD59-A6C34878D82A}">
                    <a16:rowId xmlns:a16="http://schemas.microsoft.com/office/drawing/2014/main" val="2709564184"/>
                  </a:ext>
                </a:extLst>
              </a:tr>
              <a:tr h="370840">
                <a:tc>
                  <a:txBody>
                    <a:bodyPr/>
                    <a:lstStyle/>
                    <a:p>
                      <a:pPr latinLnBrk="1">
                        <a:spcBef>
                          <a:spcPts val="600"/>
                        </a:spcBef>
                      </a:pPr>
                      <a:r>
                        <a:rPr lang="en-US" altLang="ko-KR" sz="1400" dirty="0"/>
                        <a:t>Labrador</a:t>
                      </a:r>
                      <a:endParaRPr lang="ko-KR" altLang="en-US" sz="1400" dirty="0"/>
                    </a:p>
                  </a:txBody>
                  <a:tcPr anchor="ctr"/>
                </a:tc>
                <a:tc>
                  <a:txBody>
                    <a:bodyPr/>
                    <a:lstStyle/>
                    <a:p>
                      <a:pPr latinLnBrk="1">
                        <a:spcBef>
                          <a:spcPts val="600"/>
                        </a:spcBef>
                      </a:pPr>
                      <a:r>
                        <a:rPr lang="ko-KR" altLang="en-US" sz="1400" dirty="0"/>
                        <a:t>국내 보안업체인 아이오티큐브社에서 개발한 제품으로</a:t>
                      </a:r>
                      <a:r>
                        <a:rPr lang="en-US" altLang="ko-KR" sz="1400" dirty="0"/>
                        <a:t>, </a:t>
                      </a:r>
                      <a:r>
                        <a:rPr lang="ko-KR" altLang="en-US" sz="1400" dirty="0"/>
                        <a:t>오픈소스 컴포넌트를 분석하여 취약점 및 라</a:t>
                      </a:r>
                    </a:p>
                    <a:p>
                      <a:pPr latinLnBrk="1">
                        <a:spcBef>
                          <a:spcPts val="600"/>
                        </a:spcBef>
                      </a:pPr>
                      <a:r>
                        <a:rPr lang="ko-KR" altLang="en-US" sz="1400" dirty="0" err="1"/>
                        <a:t>이선스</a:t>
                      </a:r>
                      <a:r>
                        <a:rPr lang="ko-KR" altLang="en-US" sz="1400" dirty="0"/>
                        <a:t> 리스크를 자동으로 도출하며</a:t>
                      </a:r>
                      <a:r>
                        <a:rPr lang="en-US" altLang="ko-KR" sz="1400" dirty="0"/>
                        <a:t>, </a:t>
                      </a:r>
                      <a:r>
                        <a:rPr lang="ko-KR" altLang="en-US" sz="1400" dirty="0"/>
                        <a:t>소스코드에 대한 오류</a:t>
                      </a:r>
                      <a:r>
                        <a:rPr lang="en-US" altLang="ko-KR" sz="1400" dirty="0"/>
                        <a:t>, </a:t>
                      </a:r>
                      <a:r>
                        <a:rPr lang="ko-KR" altLang="en-US" sz="1400" dirty="0"/>
                        <a:t>무선통신 프로토콜의 취약점 분석</a:t>
                      </a:r>
                      <a:r>
                        <a:rPr lang="en-US" altLang="ko-KR" sz="1400" dirty="0"/>
                        <a:t>, </a:t>
                      </a:r>
                      <a:r>
                        <a:rPr lang="ko-KR" altLang="en-US" sz="1400" dirty="0"/>
                        <a:t>바이</a:t>
                      </a:r>
                    </a:p>
                    <a:p>
                      <a:pPr latinLnBrk="1">
                        <a:spcBef>
                          <a:spcPts val="600"/>
                        </a:spcBef>
                      </a:pPr>
                      <a:r>
                        <a:rPr lang="ko-KR" altLang="en-US" sz="1400" dirty="0"/>
                        <a:t>너리 취약점 분석 등 다양한 보안 취약점 분석 기능을 제공하는 국산 플랫폼 분석 서비스</a:t>
                      </a:r>
                      <a:r>
                        <a:rPr lang="en-US" altLang="ko-KR" sz="1400" dirty="0"/>
                        <a:t>.</a:t>
                      </a:r>
                      <a:endParaRPr lang="ko-KR" altLang="en-US" sz="1400" dirty="0"/>
                    </a:p>
                  </a:txBody>
                  <a:tcPr/>
                </a:tc>
                <a:extLst>
                  <a:ext uri="{0D108BD9-81ED-4DB2-BD59-A6C34878D82A}">
                    <a16:rowId xmlns:a16="http://schemas.microsoft.com/office/drawing/2014/main" val="579437756"/>
                  </a:ext>
                </a:extLst>
              </a:tr>
              <a:tr h="370840">
                <a:tc>
                  <a:txBody>
                    <a:bodyPr/>
                    <a:lstStyle/>
                    <a:p>
                      <a:pPr latinLnBrk="1">
                        <a:spcBef>
                          <a:spcPts val="600"/>
                        </a:spcBef>
                      </a:pPr>
                      <a:r>
                        <a:rPr lang="en-US" altLang="ko-KR" sz="1400" dirty="0"/>
                        <a:t>Sparrow SCA </a:t>
                      </a:r>
                      <a:endParaRPr lang="ko-KR" altLang="en-US" sz="1400" dirty="0"/>
                    </a:p>
                  </a:txBody>
                  <a:tcPr anchor="ctr"/>
                </a:tc>
                <a:tc>
                  <a:txBody>
                    <a:bodyPr/>
                    <a:lstStyle/>
                    <a:p>
                      <a:pPr latinLnBrk="1">
                        <a:spcBef>
                          <a:spcPts val="600"/>
                        </a:spcBef>
                      </a:pPr>
                      <a:r>
                        <a:rPr lang="ko-KR" altLang="en-US" sz="1400" dirty="0"/>
                        <a:t>국내 보안업체인 스패로우社에서 개발한 제품으로</a:t>
                      </a:r>
                      <a:r>
                        <a:rPr lang="en-US" altLang="ko-KR" sz="1400" dirty="0"/>
                        <a:t>, </a:t>
                      </a:r>
                      <a:r>
                        <a:rPr lang="ko-KR" altLang="en-US" sz="1400" dirty="0"/>
                        <a:t>효율적인 소프트웨어 공급망 관리를 위해</a:t>
                      </a:r>
                      <a:r>
                        <a:rPr lang="en-US" altLang="ko-KR" sz="1400" dirty="0"/>
                        <a:t>, </a:t>
                      </a:r>
                      <a:r>
                        <a:rPr lang="ko-KR" altLang="en-US" sz="1400" dirty="0"/>
                        <a:t>오픈</a:t>
                      </a:r>
                    </a:p>
                    <a:p>
                      <a:pPr latinLnBrk="1">
                        <a:spcBef>
                          <a:spcPts val="600"/>
                        </a:spcBef>
                      </a:pPr>
                      <a:r>
                        <a:rPr lang="ko-KR" altLang="en-US" sz="1400" dirty="0"/>
                        <a:t>소스 소프트웨어 라이선스 식별 및 보안 취약점을 진단 서비스 제공</a:t>
                      </a:r>
                    </a:p>
                  </a:txBody>
                  <a:tcPr/>
                </a:tc>
                <a:extLst>
                  <a:ext uri="{0D108BD9-81ED-4DB2-BD59-A6C34878D82A}">
                    <a16:rowId xmlns:a16="http://schemas.microsoft.com/office/drawing/2014/main" val="1909840221"/>
                  </a:ext>
                </a:extLst>
              </a:tr>
            </a:tbl>
          </a:graphicData>
        </a:graphic>
      </p:graphicFrame>
    </p:spTree>
    <p:extLst>
      <p:ext uri="{BB962C8B-B14F-4D97-AF65-F5344CB8AC3E}">
        <p14:creationId xmlns:p14="http://schemas.microsoft.com/office/powerpoint/2010/main" val="26099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오픈소스</a:t>
            </a:r>
            <a:endParaRPr lang="en-US" altLang="ko-KR" sz="2000" b="1" dirty="0">
              <a:latin typeface="+mn-ea"/>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620606" y="1569523"/>
            <a:ext cx="11080083" cy="3778278"/>
          </a:xfrm>
          <a:prstGeom prst="rect">
            <a:avLst/>
          </a:prstGeom>
          <a:noFill/>
        </p:spPr>
        <p:txBody>
          <a:bodyPr wrap="square">
            <a:spAutoFit/>
          </a:bodyPr>
          <a:lstStyle/>
          <a:p>
            <a:pPr>
              <a:lnSpc>
                <a:spcPct val="150000"/>
              </a:lnSpc>
            </a:pPr>
            <a:r>
              <a:rPr lang="en-US" altLang="ko-KR" b="1" dirty="0">
                <a:latin typeface="+mn-ea"/>
              </a:rPr>
              <a:t>1) </a:t>
            </a:r>
            <a:r>
              <a:rPr lang="ko-KR" altLang="en-US" b="1" dirty="0">
                <a:latin typeface="+mn-ea"/>
              </a:rPr>
              <a:t>앵커</a:t>
            </a:r>
            <a:r>
              <a:rPr lang="en-US" altLang="ko-KR" b="1" dirty="0">
                <a:latin typeface="+mn-ea"/>
              </a:rPr>
              <a:t>(https://anchore.com/sbom/)</a:t>
            </a:r>
            <a:endParaRPr lang="ko-KR" altLang="en-US" b="1" dirty="0">
              <a:latin typeface="+mn-ea"/>
            </a:endParaRPr>
          </a:p>
          <a:p>
            <a:pPr>
              <a:lnSpc>
                <a:spcPct val="150000"/>
              </a:lnSpc>
            </a:pPr>
            <a:r>
              <a:rPr lang="en-US" altLang="ko-KR" dirty="0">
                <a:latin typeface="+mn-ea"/>
              </a:rPr>
              <a:t>- 2</a:t>
            </a:r>
            <a:r>
              <a:rPr lang="ko-KR" altLang="en-US" dirty="0">
                <a:latin typeface="+mn-ea"/>
              </a:rPr>
              <a:t>개의 오픈소스 프로젝트를 기반으로 구축</a:t>
            </a:r>
            <a:endParaRPr lang="en-US" altLang="ko-KR" dirty="0">
              <a:latin typeface="+mn-ea"/>
            </a:endParaRPr>
          </a:p>
          <a:p>
            <a:pPr>
              <a:lnSpc>
                <a:spcPct val="150000"/>
              </a:lnSpc>
            </a:pPr>
            <a:r>
              <a:rPr lang="en-US" altLang="ko-KR" dirty="0">
                <a:latin typeface="+mn-ea"/>
              </a:rPr>
              <a:t>- </a:t>
            </a:r>
            <a:r>
              <a:rPr lang="ko-KR" altLang="en-US" dirty="0">
                <a:latin typeface="+mn-ea"/>
              </a:rPr>
              <a:t>컨테이너 이미지 및 파일 시스템에서 </a:t>
            </a:r>
            <a:r>
              <a:rPr lang="en-US" altLang="ko-KR" dirty="0">
                <a:latin typeface="+mn-ea"/>
              </a:rPr>
              <a:t>SBOM</a:t>
            </a:r>
            <a:r>
              <a:rPr lang="ko-KR" altLang="en-US" dirty="0">
                <a:latin typeface="+mn-ea"/>
              </a:rPr>
              <a:t>을 생성하기 위한 </a:t>
            </a:r>
            <a:r>
              <a:rPr lang="ko-KR" altLang="en-US" dirty="0" err="1">
                <a:latin typeface="+mn-ea"/>
              </a:rPr>
              <a:t>명령줄</a:t>
            </a:r>
            <a:r>
              <a:rPr lang="ko-KR" altLang="en-US" dirty="0">
                <a:latin typeface="+mn-ea"/>
              </a:rPr>
              <a:t> 인터페이스</a:t>
            </a:r>
            <a:r>
              <a:rPr lang="en-US" altLang="ko-KR" dirty="0">
                <a:latin typeface="+mn-ea"/>
              </a:rPr>
              <a:t>(command line interface, CLI) </a:t>
            </a:r>
            <a:r>
              <a:rPr lang="ko-KR" altLang="en-US" dirty="0">
                <a:latin typeface="+mn-ea"/>
              </a:rPr>
              <a:t>도구 및 라이브러리인 </a:t>
            </a:r>
            <a:r>
              <a:rPr lang="ko-KR" altLang="en-US" b="1" dirty="0">
                <a:latin typeface="+mn-ea"/>
              </a:rPr>
              <a:t>시프트</a:t>
            </a:r>
            <a:r>
              <a:rPr lang="en-US" altLang="ko-KR" b="1" dirty="0">
                <a:latin typeface="+mn-ea"/>
              </a:rPr>
              <a:t>(</a:t>
            </a:r>
            <a:r>
              <a:rPr lang="en-US" altLang="ko-KR" b="1" dirty="0" err="1">
                <a:latin typeface="+mn-ea"/>
              </a:rPr>
              <a:t>Syft</a:t>
            </a:r>
            <a:r>
              <a:rPr lang="en-US" altLang="ko-KR" b="1" dirty="0">
                <a:latin typeface="+mn-ea"/>
              </a:rPr>
              <a:t>)</a:t>
            </a:r>
            <a:r>
              <a:rPr lang="ko-KR" altLang="en-US" dirty="0">
                <a:latin typeface="+mn-ea"/>
              </a:rPr>
              <a:t>와 컨테이너 이미지 및 파일 시스템을 위한 통합하기 </a:t>
            </a:r>
            <a:endParaRPr lang="en-US" altLang="ko-KR" dirty="0">
              <a:latin typeface="+mn-ea"/>
            </a:endParaRPr>
          </a:p>
          <a:p>
            <a:pPr>
              <a:lnSpc>
                <a:spcPct val="150000"/>
              </a:lnSpc>
            </a:pPr>
            <a:r>
              <a:rPr lang="ko-KR" altLang="en-US" dirty="0">
                <a:latin typeface="+mn-ea"/>
              </a:rPr>
              <a:t>쉬운 취약성 검색 도구인 </a:t>
            </a:r>
            <a:r>
              <a:rPr lang="ko-KR" altLang="en-US" b="1" dirty="0" err="1">
                <a:latin typeface="+mn-ea"/>
              </a:rPr>
              <a:t>그리프</a:t>
            </a:r>
            <a:r>
              <a:rPr lang="en-US" altLang="ko-KR" b="1" dirty="0">
                <a:latin typeface="+mn-ea"/>
              </a:rPr>
              <a:t>(</a:t>
            </a:r>
            <a:r>
              <a:rPr lang="en-US" altLang="ko-KR" b="1" dirty="0" err="1">
                <a:latin typeface="+mn-ea"/>
              </a:rPr>
              <a:t>Grype</a:t>
            </a:r>
            <a:r>
              <a:rPr lang="en-US" altLang="ko-KR" b="1" dirty="0">
                <a:latin typeface="+mn-ea"/>
              </a:rPr>
              <a:t>)</a:t>
            </a:r>
            <a:r>
              <a:rPr lang="ko-KR" altLang="en-US" dirty="0">
                <a:latin typeface="+mn-ea"/>
              </a:rPr>
              <a:t>를 제공</a:t>
            </a:r>
            <a:endParaRPr lang="en-US" altLang="ko-KR" dirty="0">
              <a:latin typeface="+mn-ea"/>
            </a:endParaRPr>
          </a:p>
          <a:p>
            <a:pPr>
              <a:lnSpc>
                <a:spcPct val="150000"/>
              </a:lnSpc>
            </a:pPr>
            <a:r>
              <a:rPr lang="en-US" altLang="ko-KR" dirty="0">
                <a:latin typeface="+mn-ea"/>
              </a:rPr>
              <a:t>- </a:t>
            </a:r>
            <a:r>
              <a:rPr lang="ko-KR" altLang="en-US" dirty="0">
                <a:latin typeface="+mn-ea"/>
              </a:rPr>
              <a:t>시프트와 </a:t>
            </a:r>
            <a:r>
              <a:rPr lang="ko-KR" altLang="en-US" dirty="0" err="1">
                <a:latin typeface="+mn-ea"/>
              </a:rPr>
              <a:t>그리프를</a:t>
            </a:r>
            <a:r>
              <a:rPr lang="ko-KR" altLang="en-US" dirty="0">
                <a:latin typeface="+mn-ea"/>
              </a:rPr>
              <a:t> 함께 사용하면 소스 코드 </a:t>
            </a:r>
            <a:r>
              <a:rPr lang="ko-KR" altLang="en-US" dirty="0" err="1">
                <a:latin typeface="+mn-ea"/>
              </a:rPr>
              <a:t>리포지토리</a:t>
            </a:r>
            <a:r>
              <a:rPr lang="ko-KR" altLang="en-US" dirty="0">
                <a:latin typeface="+mn-ea"/>
              </a:rPr>
              <a:t> 및 </a:t>
            </a:r>
            <a:r>
              <a:rPr lang="en-US" altLang="ko-KR" dirty="0">
                <a:latin typeface="+mn-ea"/>
              </a:rPr>
              <a:t>CI/CD </a:t>
            </a:r>
            <a:r>
              <a:rPr lang="ko-KR" altLang="en-US" dirty="0">
                <a:latin typeface="+mn-ea"/>
              </a:rPr>
              <a:t>파이프라인에서 컨테이너 레지스트리 및 런타임에 이르기까지 개발 프로세스의 각 단계에서 </a:t>
            </a:r>
            <a:r>
              <a:rPr lang="en-US" altLang="ko-KR" dirty="0">
                <a:latin typeface="+mn-ea"/>
              </a:rPr>
              <a:t>SBOM</a:t>
            </a:r>
            <a:r>
              <a:rPr lang="ko-KR" altLang="en-US" dirty="0">
                <a:latin typeface="+mn-ea"/>
              </a:rPr>
              <a:t>을 생성 가능</a:t>
            </a:r>
            <a:endParaRPr lang="en-US" altLang="ko-KR" dirty="0">
              <a:latin typeface="+mn-ea"/>
            </a:endParaRPr>
          </a:p>
          <a:p>
            <a:pPr>
              <a:lnSpc>
                <a:spcPct val="150000"/>
              </a:lnSpc>
            </a:pPr>
            <a:r>
              <a:rPr lang="en-US" altLang="ko-KR" dirty="0">
                <a:latin typeface="+mn-ea"/>
              </a:rPr>
              <a:t>- </a:t>
            </a:r>
            <a:r>
              <a:rPr lang="ko-KR" altLang="en-US" dirty="0">
                <a:latin typeface="+mn-ea"/>
              </a:rPr>
              <a:t>이렇게 생성한 </a:t>
            </a:r>
            <a:r>
              <a:rPr lang="en-US" altLang="ko-KR" dirty="0">
                <a:latin typeface="+mn-ea"/>
              </a:rPr>
              <a:t>SBOM</a:t>
            </a:r>
            <a:r>
              <a:rPr lang="ko-KR" altLang="en-US" dirty="0">
                <a:latin typeface="+mn-ea"/>
              </a:rPr>
              <a:t>은 배포 후 완벽한 가시성과 지속적인 모니터링을 위해 중앙 저장소에 보관</a:t>
            </a:r>
            <a:endParaRPr lang="en-US" altLang="ko-KR" dirty="0">
              <a:latin typeface="+mn-ea"/>
            </a:endParaRPr>
          </a:p>
          <a:p>
            <a:pPr>
              <a:lnSpc>
                <a:spcPct val="150000"/>
              </a:lnSpc>
            </a:pPr>
            <a:r>
              <a:rPr lang="en-US" altLang="ko-KR" dirty="0">
                <a:latin typeface="+mn-ea"/>
              </a:rPr>
              <a:t>- </a:t>
            </a:r>
            <a:r>
              <a:rPr lang="ko-KR" altLang="en-US" dirty="0">
                <a:latin typeface="+mn-ea"/>
              </a:rPr>
              <a:t>사이클론</a:t>
            </a:r>
            <a:r>
              <a:rPr lang="en-US" altLang="ko-KR" dirty="0">
                <a:latin typeface="+mn-ea"/>
              </a:rPr>
              <a:t>DX, SPDX </a:t>
            </a:r>
            <a:r>
              <a:rPr lang="ko-KR" altLang="en-US" dirty="0">
                <a:latin typeface="+mn-ea"/>
              </a:rPr>
              <a:t>및 시프트의 자체 형식을 지원</a:t>
            </a:r>
          </a:p>
        </p:txBody>
      </p:sp>
    </p:spTree>
    <p:extLst>
      <p:ext uri="{BB962C8B-B14F-4D97-AF65-F5344CB8AC3E}">
        <p14:creationId xmlns:p14="http://schemas.microsoft.com/office/powerpoint/2010/main" val="2334573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오픈소스</a:t>
            </a:r>
            <a:endParaRPr lang="en-US" altLang="ko-KR" sz="2000" b="1" dirty="0">
              <a:latin typeface="+mn-ea"/>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620606" y="1569523"/>
            <a:ext cx="11080083" cy="1285288"/>
          </a:xfrm>
          <a:prstGeom prst="rect">
            <a:avLst/>
          </a:prstGeom>
          <a:noFill/>
        </p:spPr>
        <p:txBody>
          <a:bodyPr wrap="square">
            <a:spAutoFit/>
          </a:bodyPr>
          <a:lstStyle/>
          <a:p>
            <a:pPr marL="342900" indent="-342900">
              <a:lnSpc>
                <a:spcPct val="150000"/>
              </a:lnSpc>
              <a:buAutoNum type="arabicParenR"/>
            </a:pPr>
            <a:r>
              <a:rPr lang="ko-KR" altLang="en-US" b="1" dirty="0">
                <a:latin typeface="+mn-ea"/>
              </a:rPr>
              <a:t>앵커</a:t>
            </a:r>
            <a:r>
              <a:rPr lang="en-US" altLang="ko-KR" b="1" dirty="0">
                <a:latin typeface="+mn-ea"/>
              </a:rPr>
              <a:t>(https://anchore.com/sbom/)</a:t>
            </a:r>
            <a:r>
              <a:rPr lang="ko-KR" altLang="en-US" b="1" dirty="0">
                <a:latin typeface="+mn-ea"/>
              </a:rPr>
              <a:t> </a:t>
            </a:r>
            <a:r>
              <a:rPr lang="en-US" altLang="ko-KR" b="1" dirty="0">
                <a:latin typeface="+mn-ea"/>
              </a:rPr>
              <a:t>- </a:t>
            </a:r>
            <a:r>
              <a:rPr lang="ko-KR" altLang="en-US" b="1" dirty="0">
                <a:latin typeface="+mn-ea"/>
              </a:rPr>
              <a:t>시프트</a:t>
            </a:r>
            <a:r>
              <a:rPr lang="en-US" altLang="ko-KR" b="1" dirty="0">
                <a:latin typeface="+mn-ea"/>
              </a:rPr>
              <a:t>(</a:t>
            </a:r>
            <a:r>
              <a:rPr lang="en-US" altLang="ko-KR" b="1" dirty="0" err="1">
                <a:latin typeface="+mn-ea"/>
              </a:rPr>
              <a:t>Syft</a:t>
            </a:r>
            <a:r>
              <a:rPr lang="en-US" altLang="ko-KR" b="1" dirty="0">
                <a:latin typeface="+mn-ea"/>
              </a:rPr>
              <a:t>)/</a:t>
            </a:r>
            <a:r>
              <a:rPr lang="ko-KR" altLang="en-US" b="1" dirty="0" err="1">
                <a:latin typeface="+mn-ea"/>
              </a:rPr>
              <a:t>그리프</a:t>
            </a:r>
            <a:r>
              <a:rPr lang="en-US" altLang="ko-KR" b="1" dirty="0">
                <a:latin typeface="+mn-ea"/>
              </a:rPr>
              <a:t>(</a:t>
            </a:r>
            <a:r>
              <a:rPr lang="en-US" altLang="ko-KR" b="1" dirty="0" err="1">
                <a:latin typeface="+mn-ea"/>
              </a:rPr>
              <a:t>Grype</a:t>
            </a:r>
            <a:r>
              <a:rPr lang="en-US" altLang="ko-KR" b="1" dirty="0">
                <a:latin typeface="+mn-ea"/>
              </a:rPr>
              <a:t>)</a:t>
            </a:r>
          </a:p>
          <a:p>
            <a:pPr>
              <a:lnSpc>
                <a:spcPct val="150000"/>
              </a:lnSpc>
            </a:pPr>
            <a:r>
              <a:rPr lang="en-US" altLang="ko-KR" dirty="0">
                <a:latin typeface="+mn-ea"/>
              </a:rPr>
              <a:t>https://github.com/anchore/syft/</a:t>
            </a:r>
            <a:endParaRPr lang="en-US" altLang="ko-KR" b="1" dirty="0">
              <a:latin typeface="+mn-ea"/>
            </a:endParaRPr>
          </a:p>
          <a:p>
            <a:pPr>
              <a:lnSpc>
                <a:spcPct val="150000"/>
              </a:lnSpc>
            </a:pPr>
            <a:r>
              <a:rPr lang="en-US" altLang="ko-KR" dirty="0">
                <a:latin typeface="+mn-ea"/>
              </a:rPr>
              <a:t>https://github.com/anchore/grype</a:t>
            </a:r>
            <a:endParaRPr lang="ko-KR" altLang="en-US" dirty="0">
              <a:latin typeface="+mn-ea"/>
            </a:endParaRPr>
          </a:p>
        </p:txBody>
      </p:sp>
      <p:sp>
        <p:nvSpPr>
          <p:cNvPr id="8" name="TextBox 7">
            <a:extLst>
              <a:ext uri="{FF2B5EF4-FFF2-40B4-BE49-F238E27FC236}">
                <a16:creationId xmlns:a16="http://schemas.microsoft.com/office/drawing/2014/main" id="{F1EFEFB3-EF4A-C4A6-C29E-4C190D090AC0}"/>
              </a:ext>
            </a:extLst>
          </p:cNvPr>
          <p:cNvSpPr txBox="1"/>
          <p:nvPr/>
        </p:nvSpPr>
        <p:spPr>
          <a:xfrm>
            <a:off x="1185573" y="3244416"/>
            <a:ext cx="9820854" cy="2893100"/>
          </a:xfrm>
          <a:prstGeom prst="rect">
            <a:avLst/>
          </a:prstGeom>
          <a:noFill/>
          <a:ln>
            <a:solidFill>
              <a:schemeClr val="tx1"/>
            </a:solidFill>
          </a:ln>
        </p:spPr>
        <p:txBody>
          <a:bodyPr wrap="square">
            <a:spAutoFit/>
          </a:bodyPr>
          <a:lstStyle/>
          <a:p>
            <a:r>
              <a:rPr lang="ko-KR" altLang="en-US" sz="1400" dirty="0"/>
              <a:t>$ </a:t>
            </a:r>
            <a:r>
              <a:rPr lang="ko-KR" altLang="en-US" sz="1400" b="1" dirty="0" err="1"/>
              <a:t>grype</a:t>
            </a:r>
            <a:r>
              <a:rPr lang="ko-KR" altLang="en-US" sz="1400" b="1" dirty="0"/>
              <a:t> </a:t>
            </a:r>
            <a:r>
              <a:rPr lang="ko-KR" altLang="en-US" sz="1400" b="1" dirty="0" err="1"/>
              <a:t>sbom:ubuntu_latest.sbom.cdx.json</a:t>
            </a:r>
            <a:endParaRPr lang="ko-KR" altLang="en-US" sz="1400" b="1" dirty="0"/>
          </a:p>
          <a:p>
            <a:r>
              <a:rPr lang="ko-KR" altLang="en-US" sz="1400" dirty="0"/>
              <a:t> ✔ </a:t>
            </a:r>
            <a:r>
              <a:rPr lang="ko-KR" altLang="en-US" sz="1400" dirty="0" err="1"/>
              <a:t>Vulnerability</a:t>
            </a:r>
            <a:r>
              <a:rPr lang="ko-KR" altLang="en-US" sz="1400" dirty="0"/>
              <a:t> DB    	[</a:t>
            </a:r>
            <a:r>
              <a:rPr lang="ko-KR" altLang="en-US" sz="1400" dirty="0" err="1"/>
              <a:t>no</a:t>
            </a:r>
            <a:r>
              <a:rPr lang="ko-KR" altLang="en-US" sz="1400" dirty="0"/>
              <a:t> </a:t>
            </a:r>
            <a:r>
              <a:rPr lang="ko-KR" altLang="en-US" sz="1400" dirty="0" err="1"/>
              <a:t>update</a:t>
            </a:r>
            <a:r>
              <a:rPr lang="ko-KR" altLang="en-US" sz="1400" dirty="0"/>
              <a:t> </a:t>
            </a:r>
            <a:r>
              <a:rPr lang="ko-KR" altLang="en-US" sz="1400" dirty="0" err="1"/>
              <a:t>available</a:t>
            </a:r>
            <a:r>
              <a:rPr lang="ko-KR" altLang="en-US" sz="1400" dirty="0"/>
              <a:t>]</a:t>
            </a:r>
          </a:p>
          <a:p>
            <a:r>
              <a:rPr lang="ko-KR" altLang="en-US" sz="1400" dirty="0"/>
              <a:t> ✔ </a:t>
            </a:r>
            <a:r>
              <a:rPr lang="ko-KR" altLang="en-US" sz="1400" dirty="0" err="1"/>
              <a:t>Scanned</a:t>
            </a:r>
            <a:r>
              <a:rPr lang="ko-KR" altLang="en-US" sz="1400" dirty="0"/>
              <a:t> </a:t>
            </a:r>
            <a:r>
              <a:rPr lang="ko-KR" altLang="en-US" sz="1400" dirty="0" err="1"/>
              <a:t>image</a:t>
            </a:r>
            <a:r>
              <a:rPr lang="ko-KR" altLang="en-US" sz="1400" dirty="0"/>
              <a:t>       	[26 </a:t>
            </a:r>
            <a:r>
              <a:rPr lang="ko-KR" altLang="en-US" sz="1400" dirty="0" err="1"/>
              <a:t>vulnerabilities</a:t>
            </a:r>
            <a:r>
              <a:rPr lang="ko-KR" altLang="en-US" sz="1400" dirty="0"/>
              <a:t>]</a:t>
            </a:r>
          </a:p>
          <a:p>
            <a:r>
              <a:rPr lang="ko-KR" altLang="en-US" sz="1400" dirty="0"/>
              <a:t>NAME         	INSTALLED             	FIXED-IN       	TYPE  VULNERABILITY   SEVERITY</a:t>
            </a:r>
          </a:p>
          <a:p>
            <a:r>
              <a:rPr lang="ko-KR" altLang="en-US" sz="1400" dirty="0" err="1"/>
              <a:t>coreutils</a:t>
            </a:r>
            <a:r>
              <a:rPr lang="ko-KR" altLang="en-US" sz="1400" dirty="0"/>
              <a:t>    	8.32-4.1ubuntu1                          	</a:t>
            </a:r>
            <a:r>
              <a:rPr lang="ko-KR" altLang="en-US" sz="1400" dirty="0" err="1"/>
              <a:t>deb</a:t>
            </a:r>
            <a:r>
              <a:rPr lang="ko-KR" altLang="en-US" sz="1400" dirty="0"/>
              <a:t>   CVE-2016-2781   </a:t>
            </a:r>
            <a:r>
              <a:rPr lang="ko-KR" altLang="en-US" sz="1400" dirty="0" err="1"/>
              <a:t>Low</a:t>
            </a:r>
            <a:endParaRPr lang="ko-KR" altLang="en-US" sz="1400" dirty="0"/>
          </a:p>
          <a:p>
            <a:r>
              <a:rPr lang="ko-KR" altLang="en-US" sz="1400" dirty="0"/>
              <a:t>e2fsprogs    	1.46.5-2ubuntu1       	1.46.5-2ubuntu1.1      </a:t>
            </a:r>
            <a:r>
              <a:rPr lang="ko-KR" altLang="en-US" sz="1400" dirty="0" err="1"/>
              <a:t>deb</a:t>
            </a:r>
            <a:r>
              <a:rPr lang="ko-KR" altLang="en-US" sz="1400" dirty="0"/>
              <a:t>   CVE-2022-1304   </a:t>
            </a:r>
            <a:r>
              <a:rPr lang="ko-KR" altLang="en-US" sz="1400" dirty="0" err="1"/>
              <a:t>Medium</a:t>
            </a:r>
            <a:endParaRPr lang="ko-KR" altLang="en-US" sz="1400" dirty="0"/>
          </a:p>
          <a:p>
            <a:r>
              <a:rPr lang="ko-KR" altLang="en-US" sz="1400" dirty="0" err="1"/>
              <a:t>gpgv</a:t>
            </a:r>
            <a:r>
              <a:rPr lang="ko-KR" altLang="en-US" sz="1400" dirty="0"/>
              <a:t>         	2.2.27-3ubuntu2       	2.2.27-3ubuntu2.1      </a:t>
            </a:r>
            <a:r>
              <a:rPr lang="ko-KR" altLang="en-US" sz="1400" dirty="0" err="1"/>
              <a:t>deb</a:t>
            </a:r>
            <a:r>
              <a:rPr lang="ko-KR" altLang="en-US" sz="1400" dirty="0"/>
              <a:t>   CVE-2022-34903  </a:t>
            </a:r>
            <a:r>
              <a:rPr lang="ko-KR" altLang="en-US" sz="1400" dirty="0" err="1"/>
              <a:t>Medium</a:t>
            </a:r>
            <a:endParaRPr lang="ko-KR" altLang="en-US" sz="1400" dirty="0"/>
          </a:p>
          <a:p>
            <a:r>
              <a:rPr lang="ko-KR" altLang="en-US" sz="1400" dirty="0" err="1"/>
              <a:t>libc-bin</a:t>
            </a:r>
            <a:r>
              <a:rPr lang="ko-KR" altLang="en-US" sz="1400" dirty="0"/>
              <a:t>     	2.35-0ubuntu3                            	</a:t>
            </a:r>
            <a:r>
              <a:rPr lang="ko-KR" altLang="en-US" sz="1400" dirty="0" err="1"/>
              <a:t>deb</a:t>
            </a:r>
            <a:r>
              <a:rPr lang="ko-KR" altLang="en-US" sz="1400" dirty="0"/>
              <a:t>   CVE-2016-20013  </a:t>
            </a:r>
            <a:r>
              <a:rPr lang="ko-KR" altLang="en-US" sz="1400" dirty="0" err="1"/>
              <a:t>Negligible</a:t>
            </a:r>
            <a:endParaRPr lang="ko-KR" altLang="en-US" sz="1400" dirty="0"/>
          </a:p>
          <a:p>
            <a:r>
              <a:rPr lang="ko-KR" altLang="en-US" sz="1400" dirty="0"/>
              <a:t>libc6        	2.35-0ubuntu3                            	               </a:t>
            </a:r>
            <a:r>
              <a:rPr lang="ko-KR" altLang="en-US" sz="1400" dirty="0" err="1"/>
              <a:t>deb</a:t>
            </a:r>
            <a:r>
              <a:rPr lang="ko-KR" altLang="en-US" sz="1400" dirty="0"/>
              <a:t>   CVE-2016-20013  </a:t>
            </a:r>
            <a:r>
              <a:rPr lang="ko-KR" altLang="en-US" sz="1400" dirty="0" err="1"/>
              <a:t>Negligible</a:t>
            </a:r>
            <a:endParaRPr lang="ko-KR" altLang="en-US" sz="1400" dirty="0"/>
          </a:p>
          <a:p>
            <a:r>
              <a:rPr lang="ko-KR" altLang="en-US" sz="1400" dirty="0"/>
              <a:t>libcom-err2  	1.46.5-2ubuntu1       	1.46.5-2ubuntu1.1      </a:t>
            </a:r>
            <a:r>
              <a:rPr lang="ko-KR" altLang="en-US" sz="1400" dirty="0" err="1"/>
              <a:t>deb</a:t>
            </a:r>
            <a:r>
              <a:rPr lang="ko-KR" altLang="en-US" sz="1400" dirty="0"/>
              <a:t>   CVE-2022-1304   </a:t>
            </a:r>
            <a:r>
              <a:rPr lang="ko-KR" altLang="en-US" sz="1400" dirty="0" err="1"/>
              <a:t>Medium</a:t>
            </a:r>
            <a:endParaRPr lang="ko-KR" altLang="en-US" sz="1400" dirty="0"/>
          </a:p>
          <a:p>
            <a:r>
              <a:rPr lang="ko-KR" altLang="en-US" sz="1400" dirty="0"/>
              <a:t>libext2fs2   	1.46.5-2ubuntu1       	1.46.5-2ubuntu1.1      </a:t>
            </a:r>
            <a:r>
              <a:rPr lang="ko-KR" altLang="en-US" sz="1400" dirty="0" err="1"/>
              <a:t>deb</a:t>
            </a:r>
            <a:r>
              <a:rPr lang="ko-KR" altLang="en-US" sz="1400" dirty="0"/>
              <a:t>   CVE-2022-1304   </a:t>
            </a:r>
            <a:r>
              <a:rPr lang="ko-KR" altLang="en-US" sz="1400" dirty="0" err="1"/>
              <a:t>Medium</a:t>
            </a:r>
            <a:endParaRPr lang="ko-KR" altLang="en-US" sz="1400" dirty="0"/>
          </a:p>
          <a:p>
            <a:r>
              <a:rPr lang="ko-KR" altLang="en-US" sz="1400" dirty="0"/>
              <a:t>libgmp10     	2:6.2.1+dfsg-3ubuntu1                    	</a:t>
            </a:r>
            <a:r>
              <a:rPr lang="ko-KR" altLang="en-US" sz="1400" dirty="0" err="1"/>
              <a:t>deb</a:t>
            </a:r>
            <a:r>
              <a:rPr lang="ko-KR" altLang="en-US" sz="1400" dirty="0"/>
              <a:t>   CVE-2021-43618  </a:t>
            </a:r>
            <a:r>
              <a:rPr lang="ko-KR" altLang="en-US" sz="1400" dirty="0" err="1"/>
              <a:t>Low</a:t>
            </a:r>
            <a:endParaRPr lang="ko-KR" altLang="en-US" sz="1400" dirty="0"/>
          </a:p>
          <a:p>
            <a:r>
              <a:rPr lang="ko-KR" altLang="en-US" sz="1400" dirty="0"/>
              <a:t>...</a:t>
            </a:r>
          </a:p>
        </p:txBody>
      </p:sp>
    </p:spTree>
    <p:extLst>
      <p:ext uri="{BB962C8B-B14F-4D97-AF65-F5344CB8AC3E}">
        <p14:creationId xmlns:p14="http://schemas.microsoft.com/office/powerpoint/2010/main" val="389048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8" name="TextBox 7">
            <a:extLst>
              <a:ext uri="{FF2B5EF4-FFF2-40B4-BE49-F238E27FC236}">
                <a16:creationId xmlns:a16="http://schemas.microsoft.com/office/drawing/2014/main" id="{39DCAE8F-CD6F-FC2F-A6A9-6FDECC8DE512}"/>
              </a:ext>
            </a:extLst>
          </p:cNvPr>
          <p:cNvSpPr txBox="1"/>
          <p:nvPr/>
        </p:nvSpPr>
        <p:spPr>
          <a:xfrm>
            <a:off x="620605" y="1092864"/>
            <a:ext cx="11153383" cy="90794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정보</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r>
              <a:rPr lang="en-US" altLang="ko-KR" b="0" i="0" dirty="0">
                <a:solidFill>
                  <a:srgbClr val="000000"/>
                </a:solidFill>
                <a:effectLst/>
                <a:latin typeface="Outfit"/>
              </a:rPr>
              <a:t>-  SBOM</a:t>
            </a:r>
            <a:r>
              <a:rPr lang="ko-KR" altLang="en-US" b="0" i="0" dirty="0">
                <a:solidFill>
                  <a:srgbClr val="000000"/>
                </a:solidFill>
                <a:effectLst/>
                <a:latin typeface="Outfit"/>
              </a:rPr>
              <a:t>은 </a:t>
            </a:r>
            <a:r>
              <a:rPr lang="en-US" altLang="ko-KR" b="0" i="0" dirty="0">
                <a:solidFill>
                  <a:srgbClr val="000000"/>
                </a:solidFill>
                <a:effectLst/>
                <a:latin typeface="Outfit"/>
              </a:rPr>
              <a:t>SW</a:t>
            </a:r>
            <a:r>
              <a:rPr lang="ko-KR" altLang="en-US" b="0" i="0" dirty="0">
                <a:solidFill>
                  <a:srgbClr val="000000"/>
                </a:solidFill>
                <a:effectLst/>
                <a:latin typeface="Outfit"/>
              </a:rPr>
              <a:t>를 이루는 구성요소의 세부 정보와 의존관계에 대한 정형화된 기술한 목록을 의미</a:t>
            </a:r>
            <a:r>
              <a:rPr lang="en-US" altLang="ko-KR" b="0" i="0" dirty="0">
                <a:solidFill>
                  <a:srgbClr val="000000"/>
                </a:solidFill>
                <a:effectLst/>
                <a:latin typeface="Outfit"/>
              </a:rPr>
              <a:t>.</a:t>
            </a:r>
            <a:endParaRPr lang="ko-KR" altLang="en-US" dirty="0"/>
          </a:p>
        </p:txBody>
      </p:sp>
      <p:pic>
        <p:nvPicPr>
          <p:cNvPr id="9218" name="Picture 2">
            <a:extLst>
              <a:ext uri="{FF2B5EF4-FFF2-40B4-BE49-F238E27FC236}">
                <a16:creationId xmlns:a16="http://schemas.microsoft.com/office/drawing/2014/main" id="{52B9C53C-14C6-0B8F-AF86-51B0B36E7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17" y="4199574"/>
            <a:ext cx="10505872" cy="20726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F36929B-8F17-2381-C074-83F6B336B3BC}"/>
              </a:ext>
            </a:extLst>
          </p:cNvPr>
          <p:cNvSpPr txBox="1"/>
          <p:nvPr/>
        </p:nvSpPr>
        <p:spPr>
          <a:xfrm>
            <a:off x="4255711" y="6272198"/>
            <a:ext cx="5053659" cy="276999"/>
          </a:xfrm>
          <a:prstGeom prst="rect">
            <a:avLst/>
          </a:prstGeom>
          <a:noFill/>
        </p:spPr>
        <p:txBody>
          <a:bodyPr wrap="square">
            <a:spAutoFit/>
          </a:bodyPr>
          <a:lstStyle/>
          <a:p>
            <a:r>
              <a:rPr lang="en-US" altLang="ko-KR" sz="1200" b="0" i="0" dirty="0">
                <a:solidFill>
                  <a:srgbClr val="000000"/>
                </a:solidFill>
                <a:effectLst/>
                <a:latin typeface="Outfit"/>
              </a:rPr>
              <a:t> </a:t>
            </a:r>
            <a:r>
              <a:rPr lang="ko-KR" altLang="en-US" sz="1200" b="0" i="0" dirty="0">
                <a:solidFill>
                  <a:srgbClr val="000000"/>
                </a:solidFill>
                <a:effectLst/>
                <a:latin typeface="Outfit"/>
              </a:rPr>
              <a:t>소프트웨어 개발 주기에 따른 </a:t>
            </a:r>
            <a:r>
              <a:rPr lang="en-US" altLang="ko-KR" sz="1200" b="0" i="0" dirty="0">
                <a:solidFill>
                  <a:srgbClr val="000000"/>
                </a:solidFill>
                <a:effectLst/>
                <a:latin typeface="Outfit"/>
              </a:rPr>
              <a:t>SBOM </a:t>
            </a:r>
            <a:r>
              <a:rPr lang="ko-KR" altLang="en-US" sz="1200" b="0" i="0" dirty="0">
                <a:solidFill>
                  <a:srgbClr val="000000"/>
                </a:solidFill>
                <a:effectLst/>
                <a:latin typeface="Outfit"/>
              </a:rPr>
              <a:t>정보 </a:t>
            </a:r>
            <a:r>
              <a:rPr lang="en-US" altLang="ko-KR" sz="1200" b="0" i="0" dirty="0">
                <a:solidFill>
                  <a:srgbClr val="000000"/>
                </a:solidFill>
                <a:effectLst/>
                <a:latin typeface="Outfit"/>
              </a:rPr>
              <a:t>(</a:t>
            </a:r>
            <a:r>
              <a:rPr lang="ko-KR" altLang="en-US" sz="1200" b="0" i="0" dirty="0">
                <a:solidFill>
                  <a:srgbClr val="000000"/>
                </a:solidFill>
                <a:effectLst/>
                <a:latin typeface="Outfit"/>
              </a:rPr>
              <a:t>출처 </a:t>
            </a:r>
            <a:r>
              <a:rPr lang="en-US" altLang="ko-KR" sz="1200" b="0" i="0" dirty="0">
                <a:solidFill>
                  <a:srgbClr val="000000"/>
                </a:solidFill>
                <a:effectLst/>
                <a:latin typeface="Outfit"/>
              </a:rPr>
              <a:t>: </a:t>
            </a:r>
            <a:r>
              <a:rPr lang="ko-KR" altLang="en-US" sz="1200" b="0" i="0" dirty="0">
                <a:solidFill>
                  <a:srgbClr val="000000"/>
                </a:solidFill>
                <a:effectLst/>
                <a:latin typeface="Outfit"/>
              </a:rPr>
              <a:t>한국인터넷진흥원</a:t>
            </a:r>
            <a:r>
              <a:rPr lang="en-US" altLang="ko-KR" sz="1200" b="0" i="0" dirty="0">
                <a:solidFill>
                  <a:srgbClr val="000000"/>
                </a:solidFill>
                <a:effectLst/>
                <a:latin typeface="Outfit"/>
              </a:rPr>
              <a:t>)</a:t>
            </a:r>
            <a:endParaRPr lang="ko-KR" altLang="en-US" sz="1200" dirty="0"/>
          </a:p>
        </p:txBody>
      </p:sp>
      <p:graphicFrame>
        <p:nvGraphicFramePr>
          <p:cNvPr id="4" name="표 3">
            <a:extLst>
              <a:ext uri="{FF2B5EF4-FFF2-40B4-BE49-F238E27FC236}">
                <a16:creationId xmlns:a16="http://schemas.microsoft.com/office/drawing/2014/main" id="{19D65C30-F877-083F-025B-1E68658B6DDD}"/>
              </a:ext>
            </a:extLst>
          </p:cNvPr>
          <p:cNvGraphicFramePr>
            <a:graphicFrameLocks noGrp="1"/>
          </p:cNvGraphicFramePr>
          <p:nvPr>
            <p:extLst>
              <p:ext uri="{D42A27DB-BD31-4B8C-83A1-F6EECF244321}">
                <p14:modId xmlns:p14="http://schemas.microsoft.com/office/powerpoint/2010/main" val="4220476701"/>
              </p:ext>
            </p:extLst>
          </p:nvPr>
        </p:nvGraphicFramePr>
        <p:xfrm>
          <a:off x="672217" y="1974715"/>
          <a:ext cx="10609094" cy="2224859"/>
        </p:xfrm>
        <a:graphic>
          <a:graphicData uri="http://schemas.openxmlformats.org/drawingml/2006/table">
            <a:tbl>
              <a:tblPr firstRow="1" bandRow="1">
                <a:tableStyleId>{5940675A-B579-460E-94D1-54222C63F5DA}</a:tableStyleId>
              </a:tblPr>
              <a:tblGrid>
                <a:gridCol w="1708285">
                  <a:extLst>
                    <a:ext uri="{9D8B030D-6E8A-4147-A177-3AD203B41FA5}">
                      <a16:colId xmlns:a16="http://schemas.microsoft.com/office/drawing/2014/main" val="4010911736"/>
                    </a:ext>
                  </a:extLst>
                </a:gridCol>
                <a:gridCol w="8900809">
                  <a:extLst>
                    <a:ext uri="{9D8B030D-6E8A-4147-A177-3AD203B41FA5}">
                      <a16:colId xmlns:a16="http://schemas.microsoft.com/office/drawing/2014/main" val="247524692"/>
                    </a:ext>
                  </a:extLst>
                </a:gridCol>
              </a:tblGrid>
              <a:tr h="370659">
                <a:tc>
                  <a:txBody>
                    <a:bodyPr/>
                    <a:lstStyle/>
                    <a:p>
                      <a:pPr algn="ctr" latinLnBrk="1"/>
                      <a:r>
                        <a:rPr lang="ko-KR" altLang="en-US" sz="1600" dirty="0"/>
                        <a:t>최소요소</a:t>
                      </a:r>
                    </a:p>
                  </a:txBody>
                  <a:tcPr>
                    <a:solidFill>
                      <a:schemeClr val="bg1">
                        <a:lumMod val="85000"/>
                      </a:schemeClr>
                    </a:solidFill>
                  </a:tcPr>
                </a:tc>
                <a:tc>
                  <a:txBody>
                    <a:bodyPr/>
                    <a:lstStyle/>
                    <a:p>
                      <a:pPr algn="ctr" latinLnBrk="1"/>
                      <a:r>
                        <a:rPr lang="ko-KR" altLang="en-US" sz="1600" dirty="0"/>
                        <a:t>설명</a:t>
                      </a:r>
                    </a:p>
                  </a:txBody>
                  <a:tcPr>
                    <a:solidFill>
                      <a:schemeClr val="bg1">
                        <a:lumMod val="85000"/>
                      </a:schemeClr>
                    </a:solidFill>
                  </a:tcPr>
                </a:tc>
                <a:extLst>
                  <a:ext uri="{0D108BD9-81ED-4DB2-BD59-A6C34878D82A}">
                    <a16:rowId xmlns:a16="http://schemas.microsoft.com/office/drawing/2014/main" val="1718689182"/>
                  </a:ext>
                </a:extLst>
              </a:tr>
              <a:tr h="370840">
                <a:tc>
                  <a:txBody>
                    <a:bodyPr/>
                    <a:lstStyle/>
                    <a:p>
                      <a:pPr latinLnBrk="1"/>
                      <a:r>
                        <a:rPr lang="ko-KR" altLang="en-US" sz="1600" dirty="0"/>
                        <a:t>요구사항분석</a:t>
                      </a:r>
                    </a:p>
                  </a:txBody>
                  <a:tcPr/>
                </a:tc>
                <a:tc>
                  <a:txBody>
                    <a:bodyPr/>
                    <a:lstStyle/>
                    <a:p>
                      <a:pPr latinLnBrk="1"/>
                      <a:r>
                        <a:rPr lang="en-US" altLang="ko-KR" sz="1600" dirty="0"/>
                        <a:t>SBOM </a:t>
                      </a:r>
                      <a:r>
                        <a:rPr lang="ko-KR" altLang="en-US" sz="1600" dirty="0"/>
                        <a:t>제출 명시</a:t>
                      </a:r>
                    </a:p>
                  </a:txBody>
                  <a:tcPr/>
                </a:tc>
                <a:extLst>
                  <a:ext uri="{0D108BD9-81ED-4DB2-BD59-A6C34878D82A}">
                    <a16:rowId xmlns:a16="http://schemas.microsoft.com/office/drawing/2014/main" val="3903757605"/>
                  </a:ext>
                </a:extLst>
              </a:tr>
              <a:tr h="370840">
                <a:tc>
                  <a:txBody>
                    <a:bodyPr/>
                    <a:lstStyle/>
                    <a:p>
                      <a:pPr latinLnBrk="1"/>
                      <a:r>
                        <a:rPr lang="ko-KR" altLang="en-US" sz="1600" dirty="0"/>
                        <a:t>설계</a:t>
                      </a:r>
                    </a:p>
                  </a:txBody>
                  <a:tcPr/>
                </a:tc>
                <a:tc>
                  <a:txBody>
                    <a:bodyPr/>
                    <a:lstStyle/>
                    <a:p>
                      <a:pPr latinLnBrk="1"/>
                      <a:r>
                        <a:rPr lang="en-US" altLang="ko-KR" sz="1600" dirty="0"/>
                        <a:t>SBOM </a:t>
                      </a:r>
                      <a:r>
                        <a:rPr lang="ko-KR" altLang="en-US" sz="1600" dirty="0"/>
                        <a:t>검토 및 추가 요구사항 반영</a:t>
                      </a:r>
                    </a:p>
                  </a:txBody>
                  <a:tcPr/>
                </a:tc>
                <a:extLst>
                  <a:ext uri="{0D108BD9-81ED-4DB2-BD59-A6C34878D82A}">
                    <a16:rowId xmlns:a16="http://schemas.microsoft.com/office/drawing/2014/main" val="3288190232"/>
                  </a:ext>
                </a:extLst>
              </a:tr>
              <a:tr h="370840">
                <a:tc>
                  <a:txBody>
                    <a:bodyPr/>
                    <a:lstStyle/>
                    <a:p>
                      <a:pPr latinLnBrk="1"/>
                      <a:r>
                        <a:rPr lang="ko-KR" altLang="en-US" sz="1600" dirty="0"/>
                        <a:t>구현</a:t>
                      </a:r>
                    </a:p>
                  </a:txBody>
                  <a:tcPr/>
                </a:tc>
                <a:tc>
                  <a:txBody>
                    <a:bodyPr/>
                    <a:lstStyle/>
                    <a:p>
                      <a:pPr latinLnBrk="1"/>
                      <a:r>
                        <a:rPr lang="ko-KR" altLang="en-US" sz="1600" dirty="0"/>
                        <a:t>소스코드의 </a:t>
                      </a:r>
                      <a:r>
                        <a:rPr lang="en-US" altLang="ko-KR" sz="1600" dirty="0"/>
                        <a:t>SBOM</a:t>
                      </a:r>
                      <a:r>
                        <a:rPr lang="ko-KR" altLang="en-US" sz="1600" dirty="0"/>
                        <a:t>검증을 통해 취약점 사전 파악 및 통제</a:t>
                      </a:r>
                    </a:p>
                  </a:txBody>
                  <a:tcPr/>
                </a:tc>
                <a:extLst>
                  <a:ext uri="{0D108BD9-81ED-4DB2-BD59-A6C34878D82A}">
                    <a16:rowId xmlns:a16="http://schemas.microsoft.com/office/drawing/2014/main" val="2132877716"/>
                  </a:ext>
                </a:extLst>
              </a:tr>
              <a:tr h="370840">
                <a:tc>
                  <a:txBody>
                    <a:bodyPr/>
                    <a:lstStyle/>
                    <a:p>
                      <a:pPr latinLnBrk="1"/>
                      <a:r>
                        <a:rPr lang="ko-KR" altLang="en-US" sz="1600" dirty="0"/>
                        <a:t>테스트</a:t>
                      </a:r>
                    </a:p>
                  </a:txBody>
                  <a:tcPr/>
                </a:tc>
                <a:tc>
                  <a:txBody>
                    <a:bodyPr/>
                    <a:lstStyle/>
                    <a:p>
                      <a:pPr latinLnBrk="1"/>
                      <a:r>
                        <a:rPr lang="en-US" altLang="ko-KR" sz="1600" dirty="0"/>
                        <a:t>SBOM</a:t>
                      </a:r>
                      <a:r>
                        <a:rPr lang="ko-KR" altLang="en-US" sz="1600" dirty="0"/>
                        <a:t>과 연계하여 업데이트된 취약점 추가 확인</a:t>
                      </a:r>
                    </a:p>
                  </a:txBody>
                  <a:tcPr/>
                </a:tc>
                <a:extLst>
                  <a:ext uri="{0D108BD9-81ED-4DB2-BD59-A6C34878D82A}">
                    <a16:rowId xmlns:a16="http://schemas.microsoft.com/office/drawing/2014/main" val="1314638620"/>
                  </a:ext>
                </a:extLst>
              </a:tr>
              <a:tr h="370840">
                <a:tc>
                  <a:txBody>
                    <a:bodyPr/>
                    <a:lstStyle/>
                    <a:p>
                      <a:pPr latinLnBrk="1"/>
                      <a:r>
                        <a:rPr lang="ko-KR" altLang="en-US" sz="1600" dirty="0"/>
                        <a:t>유지보수</a:t>
                      </a:r>
                    </a:p>
                  </a:txBody>
                  <a:tcPr/>
                </a:tc>
                <a:tc>
                  <a:txBody>
                    <a:bodyPr/>
                    <a:lstStyle/>
                    <a:p>
                      <a:pPr latinLnBrk="1"/>
                      <a:r>
                        <a:rPr lang="en-US" altLang="ko-KR" sz="1600" dirty="0"/>
                        <a:t>SBOM</a:t>
                      </a:r>
                      <a:r>
                        <a:rPr lang="ko-KR" altLang="en-US" sz="1600" dirty="0"/>
                        <a:t>을 활용한 지속적인 모니터링을 유지하고 취약점 및 유지보수 정보 업데이트</a:t>
                      </a:r>
                    </a:p>
                  </a:txBody>
                  <a:tcPr/>
                </a:tc>
                <a:extLst>
                  <a:ext uri="{0D108BD9-81ED-4DB2-BD59-A6C34878D82A}">
                    <a16:rowId xmlns:a16="http://schemas.microsoft.com/office/drawing/2014/main" val="1574403842"/>
                  </a:ext>
                </a:extLst>
              </a:tr>
            </a:tbl>
          </a:graphicData>
        </a:graphic>
      </p:graphicFrame>
    </p:spTree>
    <p:extLst>
      <p:ext uri="{BB962C8B-B14F-4D97-AF65-F5344CB8AC3E}">
        <p14:creationId xmlns:p14="http://schemas.microsoft.com/office/powerpoint/2010/main" val="824291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오픈소스</a:t>
            </a:r>
            <a:endParaRPr lang="en-US" altLang="ko-KR" sz="2000" b="1" dirty="0">
              <a:latin typeface="+mn-ea"/>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620606" y="1569523"/>
            <a:ext cx="11080083" cy="2531783"/>
          </a:xfrm>
          <a:prstGeom prst="rect">
            <a:avLst/>
          </a:prstGeom>
          <a:noFill/>
        </p:spPr>
        <p:txBody>
          <a:bodyPr wrap="square">
            <a:spAutoFit/>
          </a:bodyPr>
          <a:lstStyle/>
          <a:p>
            <a:pPr>
              <a:lnSpc>
                <a:spcPct val="150000"/>
              </a:lnSpc>
            </a:pPr>
            <a:r>
              <a:rPr lang="en-US" altLang="ko-KR" b="1" dirty="0">
                <a:latin typeface="+mn-ea"/>
              </a:rPr>
              <a:t>2) SPDX SBOM </a:t>
            </a:r>
            <a:r>
              <a:rPr lang="ko-KR" altLang="en-US" b="1" dirty="0" err="1">
                <a:latin typeface="+mn-ea"/>
              </a:rPr>
              <a:t>제너레이터</a:t>
            </a:r>
            <a:r>
              <a:rPr lang="en-US" altLang="ko-KR" b="1" dirty="0">
                <a:latin typeface="+mn-ea"/>
              </a:rPr>
              <a:t>(https://github.com/opensbom-generator/spdx-sbom-generator)</a:t>
            </a:r>
            <a:endParaRPr lang="ko-KR" altLang="en-US" b="1" dirty="0">
              <a:latin typeface="+mn-ea"/>
            </a:endParaRPr>
          </a:p>
          <a:p>
            <a:pPr>
              <a:lnSpc>
                <a:spcPct val="150000"/>
              </a:lnSpc>
            </a:pPr>
            <a:r>
              <a:rPr lang="en-US" altLang="ko-KR" dirty="0">
                <a:latin typeface="+mn-ea"/>
              </a:rPr>
              <a:t>- </a:t>
            </a:r>
            <a:r>
              <a:rPr lang="ko-KR" altLang="en-US" dirty="0">
                <a:latin typeface="+mn-ea"/>
              </a:rPr>
              <a:t>독립형 오픈소스 도구인 </a:t>
            </a:r>
            <a:r>
              <a:rPr lang="en-US" altLang="ko-KR" dirty="0">
                <a:latin typeface="+mn-ea"/>
              </a:rPr>
              <a:t>SPDX SBOM </a:t>
            </a:r>
            <a:r>
              <a:rPr lang="ko-KR" altLang="en-US" dirty="0" err="1">
                <a:latin typeface="+mn-ea"/>
              </a:rPr>
              <a:t>제너레이터</a:t>
            </a:r>
            <a:r>
              <a:rPr lang="en-US" altLang="ko-KR" dirty="0">
                <a:latin typeface="+mn-ea"/>
              </a:rPr>
              <a:t>(SPDX SBOM Generator)</a:t>
            </a:r>
            <a:r>
              <a:rPr lang="ko-KR" altLang="en-US" dirty="0">
                <a:latin typeface="+mn-ea"/>
              </a:rPr>
              <a:t>는 이름 그대로</a:t>
            </a:r>
            <a:r>
              <a:rPr lang="en-US" altLang="ko-KR" dirty="0">
                <a:latin typeface="+mn-ea"/>
              </a:rPr>
              <a:t>, </a:t>
            </a:r>
            <a:r>
              <a:rPr lang="ko-KR" altLang="en-US" dirty="0">
                <a:latin typeface="+mn-ea"/>
              </a:rPr>
              <a:t>현재 패키지 관리자 또는 빌드 시스템에서 </a:t>
            </a:r>
            <a:r>
              <a:rPr lang="en-US" altLang="ko-KR" dirty="0">
                <a:latin typeface="+mn-ea"/>
              </a:rPr>
              <a:t>SPDX SBOM </a:t>
            </a:r>
            <a:r>
              <a:rPr lang="ko-KR" altLang="en-US" dirty="0">
                <a:latin typeface="+mn-ea"/>
              </a:rPr>
              <a:t>생성</a:t>
            </a:r>
            <a:endParaRPr lang="en-US" altLang="ko-KR" dirty="0">
              <a:latin typeface="+mn-ea"/>
            </a:endParaRPr>
          </a:p>
          <a:p>
            <a:pPr>
              <a:lnSpc>
                <a:spcPct val="150000"/>
              </a:lnSpc>
            </a:pPr>
            <a:r>
              <a:rPr lang="en-US" altLang="ko-KR" dirty="0">
                <a:latin typeface="+mn-ea"/>
              </a:rPr>
              <a:t>- </a:t>
            </a:r>
            <a:r>
              <a:rPr lang="ko-KR" altLang="en-US" dirty="0">
                <a:latin typeface="+mn-ea"/>
              </a:rPr>
              <a:t>자체 </a:t>
            </a:r>
            <a:r>
              <a:rPr lang="en-US" altLang="ko-KR" dirty="0">
                <a:latin typeface="+mn-ea"/>
              </a:rPr>
              <a:t>CLI</a:t>
            </a:r>
            <a:r>
              <a:rPr lang="ko-KR" altLang="en-US" dirty="0">
                <a:latin typeface="+mn-ea"/>
              </a:rPr>
              <a:t>를 사용하여 코드에서 </a:t>
            </a:r>
            <a:r>
              <a:rPr lang="en-US" altLang="ko-KR" dirty="0">
                <a:latin typeface="+mn-ea"/>
              </a:rPr>
              <a:t>SBOM </a:t>
            </a:r>
            <a:r>
              <a:rPr lang="ko-KR" altLang="en-US" dirty="0">
                <a:latin typeface="+mn-ea"/>
              </a:rPr>
              <a:t>데이터를 생성  가능</a:t>
            </a:r>
            <a:endParaRPr lang="en-US" altLang="ko-KR" dirty="0">
              <a:latin typeface="+mn-ea"/>
            </a:endParaRPr>
          </a:p>
          <a:p>
            <a:pPr>
              <a:lnSpc>
                <a:spcPct val="150000"/>
              </a:lnSpc>
            </a:pPr>
            <a:r>
              <a:rPr lang="en-US" altLang="ko-KR" dirty="0">
                <a:latin typeface="+mn-ea"/>
              </a:rPr>
              <a:t>- </a:t>
            </a:r>
            <a:r>
              <a:rPr lang="ko-KR" altLang="en-US" dirty="0">
                <a:latin typeface="+mn-ea"/>
              </a:rPr>
              <a:t>코드의 구성요소</a:t>
            </a:r>
            <a:r>
              <a:rPr lang="en-US" altLang="ko-KR" dirty="0">
                <a:latin typeface="+mn-ea"/>
              </a:rPr>
              <a:t>, </a:t>
            </a:r>
            <a:r>
              <a:rPr lang="ko-KR" altLang="en-US" dirty="0">
                <a:latin typeface="+mn-ea"/>
              </a:rPr>
              <a:t>라이선스</a:t>
            </a:r>
            <a:r>
              <a:rPr lang="en-US" altLang="ko-KR" dirty="0">
                <a:latin typeface="+mn-ea"/>
              </a:rPr>
              <a:t>, </a:t>
            </a:r>
            <a:r>
              <a:rPr lang="ko-KR" altLang="en-US" dirty="0">
                <a:latin typeface="+mn-ea"/>
              </a:rPr>
              <a:t>저작권 및 보안 참조 사항을 기록하며</a:t>
            </a:r>
            <a:r>
              <a:rPr lang="en-US" altLang="ko-KR" dirty="0">
                <a:latin typeface="+mn-ea"/>
              </a:rPr>
              <a:t>, </a:t>
            </a:r>
            <a:r>
              <a:rPr lang="ko-KR" altLang="en-US" dirty="0">
                <a:latin typeface="+mn-ea"/>
              </a:rPr>
              <a:t>데이터를 </a:t>
            </a:r>
            <a:r>
              <a:rPr lang="en-US" altLang="ko-KR" dirty="0">
                <a:latin typeface="+mn-ea"/>
              </a:rPr>
              <a:t>SPDX v2.2 </a:t>
            </a:r>
            <a:r>
              <a:rPr lang="ko-KR" altLang="en-US" dirty="0">
                <a:latin typeface="+mn-ea"/>
              </a:rPr>
              <a:t>사양으로 출력</a:t>
            </a:r>
            <a:endParaRPr lang="en-US" altLang="ko-KR" dirty="0">
              <a:latin typeface="+mn-ea"/>
            </a:endParaRPr>
          </a:p>
          <a:p>
            <a:pPr>
              <a:lnSpc>
                <a:spcPct val="150000"/>
              </a:lnSpc>
            </a:pPr>
            <a:r>
              <a:rPr lang="en-US" altLang="ko-KR" dirty="0">
                <a:latin typeface="+mn-ea"/>
              </a:rPr>
              <a:t>- </a:t>
            </a:r>
            <a:r>
              <a:rPr lang="ko-KR" altLang="en-US" dirty="0">
                <a:latin typeface="+mn-ea"/>
              </a:rPr>
              <a:t>기본적인 기능만 필요로 한다면 </a:t>
            </a:r>
            <a:r>
              <a:rPr lang="en-US" altLang="ko-KR" dirty="0">
                <a:latin typeface="+mn-ea"/>
              </a:rPr>
              <a:t>SPDX SBOM </a:t>
            </a:r>
            <a:r>
              <a:rPr lang="ko-KR" altLang="en-US" dirty="0" err="1">
                <a:latin typeface="+mn-ea"/>
              </a:rPr>
              <a:t>제너레이터로도</a:t>
            </a:r>
            <a:r>
              <a:rPr lang="ko-KR" altLang="en-US" dirty="0">
                <a:latin typeface="+mn-ea"/>
              </a:rPr>
              <a:t> 충분</a:t>
            </a:r>
            <a:r>
              <a:rPr lang="en-US" altLang="ko-KR" dirty="0">
                <a:latin typeface="+mn-ea"/>
              </a:rPr>
              <a:t>.</a:t>
            </a:r>
          </a:p>
        </p:txBody>
      </p:sp>
    </p:spTree>
    <p:extLst>
      <p:ext uri="{BB962C8B-B14F-4D97-AF65-F5344CB8AC3E}">
        <p14:creationId xmlns:p14="http://schemas.microsoft.com/office/powerpoint/2010/main" val="1175136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4</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도구</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오픈소스</a:t>
            </a:r>
            <a:endParaRPr lang="en-US" altLang="ko-KR" sz="2000" b="1" dirty="0">
              <a:latin typeface="+mn-ea"/>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620606" y="1569523"/>
            <a:ext cx="11080083" cy="2116285"/>
          </a:xfrm>
          <a:prstGeom prst="rect">
            <a:avLst/>
          </a:prstGeom>
          <a:noFill/>
        </p:spPr>
        <p:txBody>
          <a:bodyPr wrap="square">
            <a:spAutoFit/>
          </a:bodyPr>
          <a:lstStyle/>
          <a:p>
            <a:pPr>
              <a:lnSpc>
                <a:spcPct val="150000"/>
              </a:lnSpc>
            </a:pPr>
            <a:r>
              <a:rPr lang="en-US" altLang="ko-KR" b="1" dirty="0">
                <a:latin typeface="+mn-ea"/>
              </a:rPr>
              <a:t>3) </a:t>
            </a:r>
            <a:r>
              <a:rPr lang="ko-KR" altLang="en-US" b="1" dirty="0">
                <a:latin typeface="+mn-ea"/>
              </a:rPr>
              <a:t>턴 프로젝트</a:t>
            </a:r>
            <a:r>
              <a:rPr lang="en-US" altLang="ko-KR" b="1" dirty="0">
                <a:latin typeface="+mn-ea"/>
              </a:rPr>
              <a:t>(https://github.com/tern-tools/tern)</a:t>
            </a:r>
            <a:endParaRPr lang="ko-KR" altLang="en-US" b="1" dirty="0">
              <a:latin typeface="+mn-ea"/>
            </a:endParaRPr>
          </a:p>
          <a:p>
            <a:pPr>
              <a:lnSpc>
                <a:spcPct val="150000"/>
              </a:lnSpc>
            </a:pPr>
            <a:r>
              <a:rPr lang="en-US" altLang="ko-KR" dirty="0">
                <a:latin typeface="+mn-ea"/>
              </a:rPr>
              <a:t>- </a:t>
            </a:r>
            <a:r>
              <a:rPr lang="ko-KR" altLang="en-US" dirty="0">
                <a:latin typeface="+mn-ea"/>
              </a:rPr>
              <a:t>오픈소스 </a:t>
            </a:r>
            <a:r>
              <a:rPr lang="en-US" altLang="ko-KR" dirty="0">
                <a:latin typeface="+mn-ea"/>
              </a:rPr>
              <a:t>SBOM </a:t>
            </a:r>
            <a:r>
              <a:rPr lang="ko-KR" altLang="en-US" dirty="0">
                <a:latin typeface="+mn-ea"/>
              </a:rPr>
              <a:t>프로젝트인 턴</a:t>
            </a:r>
            <a:r>
              <a:rPr lang="en-US" altLang="ko-KR" dirty="0">
                <a:latin typeface="+mn-ea"/>
              </a:rPr>
              <a:t>(Tern)</a:t>
            </a:r>
            <a:r>
              <a:rPr lang="ko-KR" altLang="en-US" dirty="0">
                <a:latin typeface="+mn-ea"/>
              </a:rPr>
              <a:t>은 </a:t>
            </a:r>
            <a:r>
              <a:rPr lang="en-US" altLang="ko-KR" dirty="0">
                <a:latin typeface="+mn-ea"/>
              </a:rPr>
              <a:t>SPDX SBOM </a:t>
            </a:r>
            <a:r>
              <a:rPr lang="ko-KR" altLang="en-US" dirty="0" err="1">
                <a:latin typeface="+mn-ea"/>
              </a:rPr>
              <a:t>제너레이터와</a:t>
            </a:r>
            <a:r>
              <a:rPr lang="ko-KR" altLang="en-US" dirty="0">
                <a:latin typeface="+mn-ea"/>
              </a:rPr>
              <a:t> 잘 어울림</a:t>
            </a:r>
            <a:endParaRPr lang="en-US" altLang="ko-KR" dirty="0">
              <a:latin typeface="+mn-ea"/>
            </a:endParaRPr>
          </a:p>
          <a:p>
            <a:pPr>
              <a:lnSpc>
                <a:spcPct val="150000"/>
              </a:lnSpc>
            </a:pPr>
            <a:r>
              <a:rPr lang="en-US" altLang="ko-KR" dirty="0">
                <a:latin typeface="+mn-ea"/>
              </a:rPr>
              <a:t>- </a:t>
            </a:r>
            <a:r>
              <a:rPr lang="ko-KR" altLang="en-US" dirty="0">
                <a:latin typeface="+mn-ea"/>
              </a:rPr>
              <a:t>이 </a:t>
            </a:r>
            <a:r>
              <a:rPr lang="en-US" altLang="ko-KR" dirty="0">
                <a:latin typeface="+mn-ea"/>
              </a:rPr>
              <a:t>SCA </a:t>
            </a:r>
            <a:r>
              <a:rPr lang="ko-KR" altLang="en-US" dirty="0">
                <a:latin typeface="+mn-ea"/>
              </a:rPr>
              <a:t>도구 및 파이썬 라이브러리는 패키지 관리자 또는 빌드 시스템으로 작업하는 대신 컨테이너 이미지 및 </a:t>
            </a:r>
            <a:r>
              <a:rPr lang="ko-KR" altLang="en-US" dirty="0" err="1">
                <a:latin typeface="+mn-ea"/>
              </a:rPr>
              <a:t>도커파일에</a:t>
            </a:r>
            <a:r>
              <a:rPr lang="ko-KR" altLang="en-US" dirty="0">
                <a:latin typeface="+mn-ea"/>
              </a:rPr>
              <a:t> 대한 </a:t>
            </a:r>
            <a:r>
              <a:rPr lang="en-US" altLang="ko-KR" dirty="0">
                <a:latin typeface="+mn-ea"/>
              </a:rPr>
              <a:t>SBOM</a:t>
            </a:r>
            <a:r>
              <a:rPr lang="ko-KR" altLang="en-US" dirty="0">
                <a:latin typeface="+mn-ea"/>
              </a:rPr>
              <a:t>을 생성</a:t>
            </a:r>
            <a:endParaRPr lang="en-US" altLang="ko-KR" dirty="0">
              <a:latin typeface="+mn-ea"/>
            </a:endParaRPr>
          </a:p>
          <a:p>
            <a:pPr>
              <a:lnSpc>
                <a:spcPct val="150000"/>
              </a:lnSpc>
            </a:pPr>
            <a:r>
              <a:rPr lang="en-US" altLang="ko-KR" dirty="0">
                <a:latin typeface="+mn-ea"/>
              </a:rPr>
              <a:t>- SPDX </a:t>
            </a:r>
            <a:r>
              <a:rPr lang="ko-KR" altLang="en-US" dirty="0">
                <a:latin typeface="+mn-ea"/>
              </a:rPr>
              <a:t>형식으로 </a:t>
            </a:r>
            <a:r>
              <a:rPr lang="en-US" altLang="ko-KR" dirty="0">
                <a:latin typeface="+mn-ea"/>
              </a:rPr>
              <a:t>SBOM</a:t>
            </a:r>
            <a:r>
              <a:rPr lang="ko-KR" altLang="en-US" dirty="0">
                <a:latin typeface="+mn-ea"/>
              </a:rPr>
              <a:t>을 생성</a:t>
            </a:r>
            <a:endParaRPr lang="en-US" altLang="ko-KR" dirty="0">
              <a:latin typeface="+mn-ea"/>
            </a:endParaRPr>
          </a:p>
        </p:txBody>
      </p:sp>
    </p:spTree>
    <p:extLst>
      <p:ext uri="{BB962C8B-B14F-4D97-AF65-F5344CB8AC3E}">
        <p14:creationId xmlns:p14="http://schemas.microsoft.com/office/powerpoint/2010/main" val="2938707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5</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실습</a:t>
            </a:r>
            <a:endParaRPr lang="en-US" altLang="ko-KR" sz="2800" b="1" dirty="0">
              <a:latin typeface="나눔고딕" pitchFamily="50" charset="-127"/>
              <a:ea typeface="나눔고딕" pitchFamily="50" charset="-127"/>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555958" y="1102596"/>
            <a:ext cx="11080083" cy="1408399"/>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en-US" altLang="ko-KR" sz="2000" b="1"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Grype</a:t>
            </a: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2000" b="1"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그리프</a:t>
            </a: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설치</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nSpc>
                <a:spcPct val="150000"/>
              </a:lnSpc>
            </a:pPr>
            <a:r>
              <a:rPr lang="en-US" altLang="ko-KR" dirty="0">
                <a:latin typeface="+mn-ea"/>
              </a:rPr>
              <a:t>- https://github.com/anchore/grype</a:t>
            </a:r>
          </a:p>
          <a:p>
            <a:pPr>
              <a:lnSpc>
                <a:spcPct val="150000"/>
              </a:lnSpc>
            </a:pPr>
            <a:r>
              <a:rPr lang="en-US" altLang="ko-KR" dirty="0">
                <a:latin typeface="+mn-ea"/>
              </a:rPr>
              <a:t>- </a:t>
            </a:r>
            <a:r>
              <a:rPr lang="en-US" altLang="ko-KR" dirty="0" err="1">
                <a:latin typeface="+mn-ea"/>
              </a:rPr>
              <a:t>Grype</a:t>
            </a:r>
            <a:r>
              <a:rPr lang="ko-KR" altLang="en-US" dirty="0">
                <a:latin typeface="+mn-ea"/>
              </a:rPr>
              <a:t>는 </a:t>
            </a:r>
            <a:r>
              <a:rPr lang="en-US" altLang="ko-KR" dirty="0">
                <a:latin typeface="+mn-ea"/>
              </a:rPr>
              <a:t>deb, rpm, Linux </a:t>
            </a:r>
            <a:r>
              <a:rPr lang="ko-KR" altLang="en-US" dirty="0">
                <a:latin typeface="+mn-ea"/>
              </a:rPr>
              <a:t>소스 및 </a:t>
            </a:r>
            <a:r>
              <a:rPr lang="en-US" altLang="ko-KR" dirty="0">
                <a:latin typeface="+mn-ea"/>
              </a:rPr>
              <a:t>Mac </a:t>
            </a:r>
            <a:r>
              <a:rPr lang="ko-KR" altLang="en-US" dirty="0">
                <a:latin typeface="+mn-ea"/>
              </a:rPr>
              <a:t>형식의 미리 컴파일 된 바이너리로 배포</a:t>
            </a:r>
            <a:endParaRPr lang="en-US" altLang="ko-KR" dirty="0">
              <a:latin typeface="+mn-ea"/>
            </a:endParaRPr>
          </a:p>
        </p:txBody>
      </p:sp>
      <p:graphicFrame>
        <p:nvGraphicFramePr>
          <p:cNvPr id="4" name="표 3">
            <a:extLst>
              <a:ext uri="{FF2B5EF4-FFF2-40B4-BE49-F238E27FC236}">
                <a16:creationId xmlns:a16="http://schemas.microsoft.com/office/drawing/2014/main" id="{BFF0471F-738A-CB4B-B103-772F23817C33}"/>
              </a:ext>
            </a:extLst>
          </p:cNvPr>
          <p:cNvGraphicFramePr>
            <a:graphicFrameLocks noGrp="1"/>
          </p:cNvGraphicFramePr>
          <p:nvPr>
            <p:extLst>
              <p:ext uri="{D42A27DB-BD31-4B8C-83A1-F6EECF244321}">
                <p14:modId xmlns:p14="http://schemas.microsoft.com/office/powerpoint/2010/main" val="2752404514"/>
              </p:ext>
            </p:extLst>
          </p:nvPr>
        </p:nvGraphicFramePr>
        <p:xfrm>
          <a:off x="466648" y="2684653"/>
          <a:ext cx="11080083" cy="3718560"/>
        </p:xfrm>
        <a:graphic>
          <a:graphicData uri="http://schemas.openxmlformats.org/drawingml/2006/table">
            <a:tbl>
              <a:tblPr firstRow="1" bandRow="1">
                <a:tableStyleId>{5940675A-B579-460E-94D1-54222C63F5DA}</a:tableStyleId>
              </a:tblPr>
              <a:tblGrid>
                <a:gridCol w="11080083">
                  <a:extLst>
                    <a:ext uri="{9D8B030D-6E8A-4147-A177-3AD203B41FA5}">
                      <a16:colId xmlns:a16="http://schemas.microsoft.com/office/drawing/2014/main" val="2660539128"/>
                    </a:ext>
                  </a:extLst>
                </a:gridCol>
              </a:tblGrid>
              <a:tr h="370840">
                <a:tc>
                  <a:txBody>
                    <a:bodyPr/>
                    <a:lstStyle/>
                    <a:p>
                      <a:pPr>
                        <a:lnSpc>
                          <a:spcPct val="150000"/>
                        </a:lnSpc>
                      </a:pPr>
                      <a:r>
                        <a:rPr lang="en-US" altLang="ko-KR" sz="1400" dirty="0">
                          <a:latin typeface="+mn-ea"/>
                        </a:rPr>
                        <a:t>$</a:t>
                      </a:r>
                      <a:r>
                        <a:rPr lang="en-US" altLang="ko-KR" sz="1400" dirty="0" err="1">
                          <a:latin typeface="+mn-ea"/>
                        </a:rPr>
                        <a:t>wget</a:t>
                      </a:r>
                      <a:r>
                        <a:rPr lang="en-US" altLang="ko-KR" sz="1400" dirty="0">
                          <a:latin typeface="+mn-ea"/>
                        </a:rPr>
                        <a:t> -</a:t>
                      </a:r>
                      <a:r>
                        <a:rPr lang="en-US" altLang="ko-KR" sz="1400" dirty="0" err="1">
                          <a:latin typeface="+mn-ea"/>
                        </a:rPr>
                        <a:t>qO</a:t>
                      </a:r>
                      <a:r>
                        <a:rPr lang="en-US" altLang="ko-KR" sz="1400" dirty="0">
                          <a:latin typeface="+mn-ea"/>
                        </a:rPr>
                        <a:t> - https://raw.githubusercontent.com/anchore/grype/main/install.sh | </a:t>
                      </a:r>
                      <a:r>
                        <a:rPr lang="en-US" altLang="ko-KR" sz="1400" dirty="0" err="1">
                          <a:latin typeface="+mn-ea"/>
                        </a:rPr>
                        <a:t>sudo</a:t>
                      </a:r>
                      <a:r>
                        <a:rPr lang="en-US" altLang="ko-KR" sz="1400" dirty="0">
                          <a:latin typeface="+mn-ea"/>
                        </a:rPr>
                        <a:t> bash -s -- -b /</a:t>
                      </a:r>
                      <a:r>
                        <a:rPr lang="en-US" altLang="ko-KR" sz="1400" dirty="0" err="1">
                          <a:latin typeface="+mn-ea"/>
                        </a:rPr>
                        <a:t>usr</a:t>
                      </a:r>
                      <a:r>
                        <a:rPr lang="en-US" altLang="ko-KR" sz="1400" dirty="0">
                          <a:latin typeface="+mn-ea"/>
                        </a:rPr>
                        <a:t>/local/bin</a:t>
                      </a:r>
                    </a:p>
                    <a:p>
                      <a:pPr>
                        <a:lnSpc>
                          <a:spcPct val="150000"/>
                        </a:lnSpc>
                      </a:pPr>
                      <a:r>
                        <a:rPr lang="ko-KR" altLang="en-US" sz="1400" dirty="0">
                          <a:latin typeface="+mn-ea"/>
                        </a:rPr>
                        <a:t>또는 </a:t>
                      </a:r>
                      <a:endParaRPr lang="en-US" altLang="ko-KR" sz="1400" dirty="0">
                        <a:latin typeface="+mn-ea"/>
                      </a:endParaRPr>
                    </a:p>
                    <a:p>
                      <a:pPr>
                        <a:lnSpc>
                          <a:spcPct val="150000"/>
                        </a:lnSpc>
                      </a:pPr>
                      <a:r>
                        <a:rPr lang="en-US" altLang="ko-KR" sz="1400" dirty="0">
                          <a:latin typeface="+mn-ea"/>
                        </a:rPr>
                        <a:t>$curl -</a:t>
                      </a:r>
                      <a:r>
                        <a:rPr lang="en-US" altLang="ko-KR" sz="1400" dirty="0" err="1">
                          <a:latin typeface="+mn-ea"/>
                        </a:rPr>
                        <a:t>sSfL</a:t>
                      </a:r>
                      <a:r>
                        <a:rPr lang="en-US" altLang="ko-KR" sz="1400" dirty="0">
                          <a:latin typeface="+mn-ea"/>
                        </a:rPr>
                        <a:t> https://raw.githubusercontent.com/anchore/grype/main/install.sh | </a:t>
                      </a:r>
                      <a:r>
                        <a:rPr lang="en-US" altLang="ko-KR" sz="1400" dirty="0" err="1">
                          <a:latin typeface="+mn-ea"/>
                        </a:rPr>
                        <a:t>sh</a:t>
                      </a:r>
                      <a:r>
                        <a:rPr lang="en-US" altLang="ko-KR" sz="1400" dirty="0">
                          <a:latin typeface="+mn-ea"/>
                        </a:rPr>
                        <a:t> -s -- -b /</a:t>
                      </a:r>
                      <a:r>
                        <a:rPr lang="en-US" altLang="ko-KR" sz="1400" dirty="0" err="1">
                          <a:latin typeface="+mn-ea"/>
                        </a:rPr>
                        <a:t>usr</a:t>
                      </a:r>
                      <a:r>
                        <a:rPr lang="en-US" altLang="ko-KR" sz="1400" dirty="0">
                          <a:latin typeface="+mn-ea"/>
                        </a:rPr>
                        <a:t>/local/bin</a:t>
                      </a:r>
                    </a:p>
                    <a:p>
                      <a:pPr>
                        <a:lnSpc>
                          <a:spcPct val="150000"/>
                        </a:lnSpc>
                      </a:pPr>
                      <a:r>
                        <a:rPr lang="en-US" altLang="ko-KR" sz="1400" dirty="0">
                          <a:latin typeface="+mn-ea"/>
                        </a:rPr>
                        <a:t>$</a:t>
                      </a:r>
                      <a:r>
                        <a:rPr lang="en-US" altLang="ko-KR" sz="1400" dirty="0" err="1">
                          <a:latin typeface="+mn-ea"/>
                        </a:rPr>
                        <a:t>grype</a:t>
                      </a:r>
                      <a:r>
                        <a:rPr lang="en-US" altLang="ko-KR" sz="1400" dirty="0">
                          <a:latin typeface="+mn-ea"/>
                        </a:rPr>
                        <a:t> version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1) Docker</a:t>
                      </a:r>
                      <a:r>
                        <a:rPr lang="ko-KR" altLang="en-US" sz="1400" dirty="0"/>
                        <a:t>에서 내보낸 이미지 아카이브를 스캔</a:t>
                      </a:r>
                      <a:endParaRPr lang="en-US" altLang="ko-KR" sz="1400" dirty="0"/>
                    </a:p>
                    <a:p>
                      <a:pPr latinLnBrk="1"/>
                      <a:r>
                        <a:rPr lang="en-US" altLang="ko-KR" sz="1400" dirty="0"/>
                        <a:t>$</a:t>
                      </a:r>
                      <a:r>
                        <a:rPr lang="en-US" altLang="ko-KR" sz="1400" dirty="0" err="1"/>
                        <a:t>grype</a:t>
                      </a:r>
                      <a:r>
                        <a:rPr lang="en-US" altLang="ko-KR" sz="1400" dirty="0"/>
                        <a:t> </a:t>
                      </a:r>
                      <a:r>
                        <a:rPr lang="en-US" altLang="ko-KR" sz="1400" dirty="0" err="1"/>
                        <a:t>ubuntu:latest</a:t>
                      </a:r>
                      <a:endParaRPr lang="en-US" altLang="ko-KR" sz="1400" dirty="0"/>
                    </a:p>
                    <a:p>
                      <a:pPr latinLnBrk="1"/>
                      <a:endParaRPr lang="en-US" altLang="ko-KR" sz="14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2) </a:t>
                      </a:r>
                      <a:r>
                        <a:rPr lang="ko-KR" altLang="en-US" sz="1400" dirty="0"/>
                        <a:t>파일 시스템 스캔</a:t>
                      </a:r>
                    </a:p>
                    <a:p>
                      <a:pPr latinLnBrk="1"/>
                      <a:r>
                        <a:rPr lang="en-US" altLang="ko-KR" sz="1400" dirty="0"/>
                        <a:t>$</a:t>
                      </a:r>
                      <a:r>
                        <a:rPr lang="en-US" altLang="ko-KR" sz="1400" dirty="0" err="1"/>
                        <a:t>grype</a:t>
                      </a:r>
                      <a:r>
                        <a:rPr lang="en-US" altLang="ko-KR" sz="1400" dirty="0"/>
                        <a:t> saved-image.tar</a:t>
                      </a:r>
                    </a:p>
                    <a:p>
                      <a:pPr latinLnBrk="1"/>
                      <a:r>
                        <a:rPr lang="en-US" altLang="ko-KR" sz="1400" dirty="0"/>
                        <a:t>- </a:t>
                      </a:r>
                      <a:r>
                        <a:rPr lang="ko-KR" altLang="en-US" sz="1400" dirty="0"/>
                        <a:t>이미지를 빌드하기 전에 소스 코드 </a:t>
                      </a:r>
                      <a:r>
                        <a:rPr lang="ko-KR" altLang="en-US" sz="1400" dirty="0" err="1"/>
                        <a:t>리포지토리의</a:t>
                      </a:r>
                      <a:r>
                        <a:rPr lang="ko-KR" altLang="en-US" sz="1400" dirty="0"/>
                        <a:t> 취약성을 발견</a:t>
                      </a:r>
                      <a:endParaRPr lang="en-US" altLang="ko-KR" sz="1400" dirty="0"/>
                    </a:p>
                    <a:p>
                      <a:pPr latinLnBrk="1"/>
                      <a:r>
                        <a:rPr lang="en-US" altLang="ko-KR" sz="1400" dirty="0"/>
                        <a:t>$</a:t>
                      </a:r>
                      <a:r>
                        <a:rPr lang="en-US" altLang="ko-KR" sz="1400" dirty="0" err="1"/>
                        <a:t>grype</a:t>
                      </a:r>
                      <a:r>
                        <a:rPr lang="en-US" altLang="ko-KR" sz="1400" dirty="0"/>
                        <a:t> </a:t>
                      </a:r>
                      <a:r>
                        <a:rPr lang="en-US" altLang="ko-KR" sz="1400" dirty="0" err="1"/>
                        <a:t>dir</a:t>
                      </a:r>
                      <a:r>
                        <a:rPr lang="en-US" altLang="ko-KR" sz="1400" dirty="0"/>
                        <a:t>:/example-</a:t>
                      </a:r>
                      <a:r>
                        <a:rPr lang="en-US" altLang="ko-KR" sz="1400" dirty="0" err="1"/>
                        <a:t>dir</a:t>
                      </a:r>
                      <a:endParaRPr lang="en-US" altLang="ko-KR" sz="1400" dirty="0"/>
                    </a:p>
                    <a:p>
                      <a:pPr latinLnBrk="1"/>
                      <a:endParaRPr lang="en-US" altLang="ko-KR" sz="1400" dirty="0"/>
                    </a:p>
                    <a:p>
                      <a:pPr latinLnBrk="1"/>
                      <a:r>
                        <a:rPr lang="en-US" altLang="ko-KR" sz="1400" dirty="0"/>
                        <a:t>3)Uninstall </a:t>
                      </a:r>
                      <a:r>
                        <a:rPr lang="en-US" altLang="ko-KR" sz="1400" dirty="0" err="1"/>
                        <a:t>Grype</a:t>
                      </a:r>
                      <a:endParaRPr lang="en-US" altLang="ko-KR" sz="1400" dirty="0"/>
                    </a:p>
                    <a:p>
                      <a:pPr latinLnBrk="1"/>
                      <a:r>
                        <a:rPr lang="en-US" altLang="ko-KR" sz="1400" dirty="0"/>
                        <a:t>$</a:t>
                      </a:r>
                      <a:r>
                        <a:rPr lang="en-US" altLang="ko-KR" sz="1400" dirty="0" err="1"/>
                        <a:t>sudo</a:t>
                      </a:r>
                      <a:r>
                        <a:rPr lang="en-US" altLang="ko-KR" sz="1400" dirty="0"/>
                        <a:t> rm -rf /</a:t>
                      </a:r>
                      <a:r>
                        <a:rPr lang="en-US" altLang="ko-KR" sz="1400" dirty="0" err="1"/>
                        <a:t>usr</a:t>
                      </a:r>
                      <a:r>
                        <a:rPr lang="en-US" altLang="ko-KR" sz="1400" dirty="0"/>
                        <a:t>/local/bin/</a:t>
                      </a:r>
                      <a:r>
                        <a:rPr lang="en-US" altLang="ko-KR" sz="1400" dirty="0" err="1"/>
                        <a:t>grype</a:t>
                      </a:r>
                      <a:endParaRPr lang="en-US" altLang="ko-KR" sz="1400" dirty="0"/>
                    </a:p>
                    <a:p>
                      <a:pPr latinLnBrk="1"/>
                      <a:r>
                        <a:rPr lang="en-US" altLang="ko-KR" sz="1400" dirty="0"/>
                        <a:t>$rm -rf ~/.cache/</a:t>
                      </a:r>
                      <a:r>
                        <a:rPr lang="en-US" altLang="ko-KR" sz="1400" dirty="0" err="1"/>
                        <a:t>grype</a:t>
                      </a:r>
                      <a:endParaRPr lang="ko-KR" altLang="en-US" sz="1400" dirty="0"/>
                    </a:p>
                  </a:txBody>
                  <a:tcPr/>
                </a:tc>
                <a:extLst>
                  <a:ext uri="{0D108BD9-81ED-4DB2-BD59-A6C34878D82A}">
                    <a16:rowId xmlns:a16="http://schemas.microsoft.com/office/drawing/2014/main" val="1983833428"/>
                  </a:ext>
                </a:extLst>
              </a:tr>
            </a:tbl>
          </a:graphicData>
        </a:graphic>
      </p:graphicFrame>
    </p:spTree>
    <p:extLst>
      <p:ext uri="{BB962C8B-B14F-4D97-AF65-F5344CB8AC3E}">
        <p14:creationId xmlns:p14="http://schemas.microsoft.com/office/powerpoint/2010/main" val="32387081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5</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실습</a:t>
            </a:r>
            <a:endParaRPr lang="en-US" altLang="ko-KR" sz="2800" b="1" dirty="0">
              <a:latin typeface="나눔고딕" pitchFamily="50" charset="-127"/>
              <a:ea typeface="나눔고딕" pitchFamily="50" charset="-127"/>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555958" y="1102596"/>
            <a:ext cx="11080083" cy="431688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en-US" altLang="ko-KR" sz="2000" b="1"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Grype</a:t>
            </a: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2000" b="1"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그리프</a:t>
            </a: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설치</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nSpc>
                <a:spcPct val="150000"/>
              </a:lnSpc>
            </a:pPr>
            <a:r>
              <a:rPr lang="en-US" altLang="ko-KR" dirty="0">
                <a:latin typeface="+mn-ea"/>
              </a:rPr>
              <a:t>- </a:t>
            </a:r>
            <a:r>
              <a:rPr lang="en-US" altLang="ko-KR" dirty="0" err="1">
                <a:latin typeface="+mn-ea"/>
              </a:rPr>
              <a:t>Grype</a:t>
            </a:r>
            <a:r>
              <a:rPr lang="ko-KR" altLang="en-US" dirty="0">
                <a:latin typeface="+mn-ea"/>
              </a:rPr>
              <a:t>는 </a:t>
            </a:r>
            <a:r>
              <a:rPr lang="en-US" altLang="ko-KR" dirty="0">
                <a:latin typeface="+mn-ea"/>
              </a:rPr>
              <a:t>-o CLI </a:t>
            </a:r>
            <a:r>
              <a:rPr lang="ko-KR" altLang="en-US" dirty="0">
                <a:latin typeface="+mn-ea"/>
              </a:rPr>
              <a:t>플래그를 사용하여 전환할 수 있는 네 가지 출력 포맷터를 제공</a:t>
            </a:r>
            <a:endParaRPr lang="en-US" altLang="ko-KR" dirty="0">
              <a:latin typeface="+mn-ea"/>
            </a:endParaRPr>
          </a:p>
          <a:p>
            <a:pPr>
              <a:lnSpc>
                <a:spcPct val="150000"/>
              </a:lnSpc>
            </a:pPr>
            <a:r>
              <a:rPr lang="en-US" altLang="ko-KR" dirty="0">
                <a:latin typeface="+mn-ea"/>
              </a:rPr>
              <a:t>table – </a:t>
            </a:r>
            <a:r>
              <a:rPr lang="ko-KR" altLang="en-US" dirty="0">
                <a:latin typeface="+mn-ea"/>
              </a:rPr>
              <a:t>터미널 내 소비를 위한 사람이 읽을 수 있는 기본 테이블</a:t>
            </a:r>
            <a:endParaRPr lang="en-US" altLang="ko-KR" dirty="0">
              <a:latin typeface="+mn-ea"/>
            </a:endParaRPr>
          </a:p>
          <a:p>
            <a:pPr>
              <a:lnSpc>
                <a:spcPct val="150000"/>
              </a:lnSpc>
            </a:pPr>
            <a:r>
              <a:rPr lang="en-US" altLang="ko-KR" dirty="0" err="1">
                <a:latin typeface="+mn-ea"/>
              </a:rPr>
              <a:t>json</a:t>
            </a:r>
            <a:r>
              <a:rPr lang="en-US" altLang="ko-KR" dirty="0">
                <a:latin typeface="+mn-ea"/>
              </a:rPr>
              <a:t> – </a:t>
            </a:r>
            <a:r>
              <a:rPr lang="ko-KR" altLang="en-US" dirty="0">
                <a:latin typeface="+mn-ea"/>
              </a:rPr>
              <a:t>스캔에 사용되는 </a:t>
            </a:r>
            <a:r>
              <a:rPr lang="en-US" altLang="ko-KR" dirty="0" err="1">
                <a:latin typeface="+mn-ea"/>
              </a:rPr>
              <a:t>Grype</a:t>
            </a:r>
            <a:r>
              <a:rPr lang="en-US" altLang="ko-KR" dirty="0">
                <a:latin typeface="+mn-ea"/>
              </a:rPr>
              <a:t> </a:t>
            </a:r>
            <a:r>
              <a:rPr lang="ko-KR" altLang="en-US" dirty="0">
                <a:latin typeface="+mn-ea"/>
              </a:rPr>
              <a:t>데이터베이스의 세부 </a:t>
            </a:r>
            <a:r>
              <a:rPr lang="ko-KR" altLang="en-US" dirty="0" err="1">
                <a:latin typeface="+mn-ea"/>
              </a:rPr>
              <a:t>정보뿐만</a:t>
            </a:r>
            <a:r>
              <a:rPr lang="ko-KR" altLang="en-US" dirty="0">
                <a:latin typeface="+mn-ea"/>
              </a:rPr>
              <a:t> 아니라 각 취약점에 대한 훨씬 더 포괄적인 정보가 포함된 </a:t>
            </a:r>
            <a:r>
              <a:rPr lang="en-US" altLang="ko-KR" dirty="0">
                <a:latin typeface="+mn-ea"/>
              </a:rPr>
              <a:t>JSON </a:t>
            </a:r>
            <a:r>
              <a:rPr lang="ko-KR" altLang="en-US" dirty="0">
                <a:latin typeface="+mn-ea"/>
              </a:rPr>
              <a:t>형식의 보고서</a:t>
            </a:r>
            <a:endParaRPr lang="en-US" altLang="ko-KR" dirty="0">
              <a:latin typeface="+mn-ea"/>
            </a:endParaRPr>
          </a:p>
          <a:p>
            <a:pPr>
              <a:lnSpc>
                <a:spcPct val="150000"/>
              </a:lnSpc>
            </a:pPr>
            <a:r>
              <a:rPr lang="en-US" altLang="ko-KR" dirty="0" err="1">
                <a:latin typeface="+mn-ea"/>
              </a:rPr>
              <a:t>cyclonedx</a:t>
            </a:r>
            <a:r>
              <a:rPr lang="en-US" altLang="ko-KR" dirty="0">
                <a:latin typeface="+mn-ea"/>
              </a:rPr>
              <a:t> – SBOM </a:t>
            </a:r>
            <a:r>
              <a:rPr lang="ko-KR" altLang="en-US" dirty="0">
                <a:latin typeface="+mn-ea"/>
              </a:rPr>
              <a:t>및 취약성 목록을 지원하는 다른 도구에 </a:t>
            </a:r>
            <a:r>
              <a:rPr lang="ko-KR" altLang="en-US" dirty="0" err="1">
                <a:latin typeface="+mn-ea"/>
              </a:rPr>
              <a:t>피드할</a:t>
            </a:r>
            <a:r>
              <a:rPr lang="ko-KR" altLang="en-US" dirty="0">
                <a:latin typeface="+mn-ea"/>
              </a:rPr>
              <a:t> 준비가 된 </a:t>
            </a:r>
            <a:r>
              <a:rPr lang="en-US" altLang="ko-KR" dirty="0">
                <a:latin typeface="+mn-ea"/>
              </a:rPr>
              <a:t>XML </a:t>
            </a:r>
            <a:r>
              <a:rPr lang="ko-KR" altLang="en-US" dirty="0">
                <a:latin typeface="+mn-ea"/>
              </a:rPr>
              <a:t>형식의 </a:t>
            </a:r>
            <a:r>
              <a:rPr lang="en-US" altLang="ko-KR" dirty="0">
                <a:latin typeface="+mn-ea"/>
              </a:rPr>
              <a:t>CycloneDX </a:t>
            </a:r>
            <a:r>
              <a:rPr lang="ko-KR" altLang="en-US" dirty="0">
                <a:latin typeface="+mn-ea"/>
              </a:rPr>
              <a:t>호환 보고서</a:t>
            </a:r>
            <a:endParaRPr lang="en-US" altLang="ko-KR" dirty="0">
              <a:latin typeface="+mn-ea"/>
            </a:endParaRPr>
          </a:p>
          <a:p>
            <a:pPr>
              <a:lnSpc>
                <a:spcPct val="150000"/>
              </a:lnSpc>
            </a:pPr>
            <a:r>
              <a:rPr lang="ko-KR" altLang="en-US" dirty="0">
                <a:latin typeface="+mn-ea"/>
              </a:rPr>
              <a:t>템플릿 </a:t>
            </a:r>
            <a:r>
              <a:rPr lang="en-US" altLang="ko-KR" dirty="0">
                <a:latin typeface="+mn-ea"/>
              </a:rPr>
              <a:t>– </a:t>
            </a:r>
            <a:r>
              <a:rPr lang="ko-KR" altLang="en-US" dirty="0">
                <a:latin typeface="+mn-ea"/>
              </a:rPr>
              <a:t>이 고급 포맷터를 사용하면 임의의 형식으로 보고서를 생성 가능</a:t>
            </a:r>
            <a:endParaRPr lang="en-US" altLang="ko-KR" dirty="0">
              <a:latin typeface="+mn-ea"/>
            </a:endParaRPr>
          </a:p>
          <a:p>
            <a:pPr>
              <a:lnSpc>
                <a:spcPct val="150000"/>
              </a:lnSpc>
            </a:pPr>
            <a:endParaRPr lang="en-US" altLang="ko-KR" dirty="0">
              <a:latin typeface="+mn-ea"/>
            </a:endParaRPr>
          </a:p>
          <a:p>
            <a:pPr>
              <a:lnSpc>
                <a:spcPct val="150000"/>
              </a:lnSpc>
            </a:pPr>
            <a:r>
              <a:rPr lang="en-US" altLang="ko-KR" dirty="0">
                <a:latin typeface="+mn-ea"/>
              </a:rPr>
              <a:t>$</a:t>
            </a:r>
            <a:r>
              <a:rPr lang="en-US" altLang="ko-KR" dirty="0" err="1">
                <a:latin typeface="+mn-ea"/>
              </a:rPr>
              <a:t>grype</a:t>
            </a:r>
            <a:r>
              <a:rPr lang="en-US" altLang="ko-KR" dirty="0">
                <a:latin typeface="+mn-ea"/>
              </a:rPr>
              <a:t> </a:t>
            </a:r>
            <a:r>
              <a:rPr lang="en-US" altLang="ko-KR" dirty="0" err="1">
                <a:latin typeface="+mn-ea"/>
              </a:rPr>
              <a:t>alpine:latest</a:t>
            </a:r>
            <a:r>
              <a:rPr lang="en-US" altLang="ko-KR" dirty="0">
                <a:latin typeface="+mn-ea"/>
              </a:rPr>
              <a:t> -o output-</a:t>
            </a:r>
            <a:r>
              <a:rPr lang="en-US" altLang="ko-KR" dirty="0" err="1">
                <a:latin typeface="+mn-ea"/>
              </a:rPr>
              <a:t>template.tmpl</a:t>
            </a:r>
            <a:endParaRPr lang="en-US" altLang="ko-KR" dirty="0">
              <a:latin typeface="+mn-ea"/>
            </a:endParaRPr>
          </a:p>
        </p:txBody>
      </p:sp>
    </p:spTree>
    <p:extLst>
      <p:ext uri="{BB962C8B-B14F-4D97-AF65-F5344CB8AC3E}">
        <p14:creationId xmlns:p14="http://schemas.microsoft.com/office/powerpoint/2010/main" val="2672519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5</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05677"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실습</a:t>
            </a:r>
            <a:endParaRPr lang="en-US" altLang="ko-KR" sz="2800" b="1" dirty="0">
              <a:latin typeface="나눔고딕" pitchFamily="50" charset="-127"/>
              <a:ea typeface="나눔고딕" pitchFamily="50" charset="-127"/>
            </a:endParaRPr>
          </a:p>
        </p:txBody>
      </p:sp>
      <p:sp>
        <p:nvSpPr>
          <p:cNvPr id="10" name="TextBox 9">
            <a:extLst>
              <a:ext uri="{FF2B5EF4-FFF2-40B4-BE49-F238E27FC236}">
                <a16:creationId xmlns:a16="http://schemas.microsoft.com/office/drawing/2014/main" id="{EADDB8ED-6E39-FD05-2282-AAE119FE7404}"/>
              </a:ext>
            </a:extLst>
          </p:cNvPr>
          <p:cNvSpPr txBox="1"/>
          <p:nvPr/>
        </p:nvSpPr>
        <p:spPr>
          <a:xfrm>
            <a:off x="555958" y="1102596"/>
            <a:ext cx="11080083" cy="182389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en-US" altLang="ko-KR" sz="2000" b="1"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Syft</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설치</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nSpc>
                <a:spcPct val="150000"/>
              </a:lnSpc>
            </a:pPr>
            <a:r>
              <a:rPr lang="en-US" altLang="ko-KR" dirty="0">
                <a:latin typeface="+mn-ea"/>
              </a:rPr>
              <a:t>- https://github.com/anchore/syft/</a:t>
            </a:r>
          </a:p>
          <a:p>
            <a:pPr>
              <a:lnSpc>
                <a:spcPct val="150000"/>
              </a:lnSpc>
            </a:pPr>
            <a:r>
              <a:rPr lang="en-US" altLang="ko-KR" dirty="0">
                <a:latin typeface="+mn-ea"/>
              </a:rPr>
              <a:t>- </a:t>
            </a:r>
            <a:r>
              <a:rPr lang="en-US" altLang="ko-KR" dirty="0" err="1">
                <a:latin typeface="+mn-ea"/>
              </a:rPr>
              <a:t>Syft</a:t>
            </a:r>
            <a:r>
              <a:rPr lang="ko-KR" altLang="en-US" dirty="0">
                <a:latin typeface="+mn-ea"/>
              </a:rPr>
              <a:t>는 컨테이너 이미지를 인덱싱하여 포함된 종속성 목록을 생성</a:t>
            </a:r>
            <a:endParaRPr lang="en-US" altLang="ko-KR" dirty="0">
              <a:latin typeface="+mn-ea"/>
            </a:endParaRPr>
          </a:p>
          <a:p>
            <a:pPr>
              <a:lnSpc>
                <a:spcPct val="150000"/>
              </a:lnSpc>
            </a:pPr>
            <a:r>
              <a:rPr lang="en-US" altLang="ko-KR" dirty="0">
                <a:latin typeface="+mn-ea"/>
              </a:rPr>
              <a:t>- </a:t>
            </a:r>
            <a:r>
              <a:rPr lang="en-US" altLang="ko-KR" dirty="0" err="1">
                <a:latin typeface="+mn-ea"/>
              </a:rPr>
              <a:t>Syft</a:t>
            </a:r>
            <a:r>
              <a:rPr lang="ko-KR" altLang="en-US" dirty="0">
                <a:latin typeface="+mn-ea"/>
              </a:rPr>
              <a:t>를 사용하여 이미지에 대한 </a:t>
            </a:r>
            <a:r>
              <a:rPr lang="en-US" altLang="ko-KR" dirty="0">
                <a:latin typeface="+mn-ea"/>
              </a:rPr>
              <a:t>SBOM</a:t>
            </a:r>
            <a:r>
              <a:rPr lang="ko-KR" altLang="en-US" dirty="0">
                <a:latin typeface="+mn-ea"/>
              </a:rPr>
              <a:t>을 </a:t>
            </a:r>
            <a:r>
              <a:rPr lang="en-US" altLang="ko-KR" dirty="0">
                <a:latin typeface="+mn-ea"/>
              </a:rPr>
              <a:t>JSON </a:t>
            </a:r>
            <a:r>
              <a:rPr lang="ko-KR" altLang="en-US" dirty="0">
                <a:latin typeface="+mn-ea"/>
              </a:rPr>
              <a:t>형식으로 생성</a:t>
            </a:r>
            <a:endParaRPr lang="en-US" altLang="ko-KR" dirty="0">
              <a:latin typeface="+mn-ea"/>
            </a:endParaRPr>
          </a:p>
        </p:txBody>
      </p:sp>
      <p:graphicFrame>
        <p:nvGraphicFramePr>
          <p:cNvPr id="4" name="표 3">
            <a:extLst>
              <a:ext uri="{FF2B5EF4-FFF2-40B4-BE49-F238E27FC236}">
                <a16:creationId xmlns:a16="http://schemas.microsoft.com/office/drawing/2014/main" id="{BFF0471F-738A-CB4B-B103-772F23817C33}"/>
              </a:ext>
            </a:extLst>
          </p:cNvPr>
          <p:cNvGraphicFramePr>
            <a:graphicFrameLocks noGrp="1"/>
          </p:cNvGraphicFramePr>
          <p:nvPr>
            <p:extLst>
              <p:ext uri="{D42A27DB-BD31-4B8C-83A1-F6EECF244321}">
                <p14:modId xmlns:p14="http://schemas.microsoft.com/office/powerpoint/2010/main" val="1631623637"/>
              </p:ext>
            </p:extLst>
          </p:nvPr>
        </p:nvGraphicFramePr>
        <p:xfrm>
          <a:off x="466648" y="3194480"/>
          <a:ext cx="11080083" cy="2290509"/>
        </p:xfrm>
        <a:graphic>
          <a:graphicData uri="http://schemas.openxmlformats.org/drawingml/2006/table">
            <a:tbl>
              <a:tblPr firstRow="1" bandRow="1">
                <a:tableStyleId>{5940675A-B579-460E-94D1-54222C63F5DA}</a:tableStyleId>
              </a:tblPr>
              <a:tblGrid>
                <a:gridCol w="11080083">
                  <a:extLst>
                    <a:ext uri="{9D8B030D-6E8A-4147-A177-3AD203B41FA5}">
                      <a16:colId xmlns:a16="http://schemas.microsoft.com/office/drawing/2014/main" val="2660539128"/>
                    </a:ext>
                  </a:extLst>
                </a:gridCol>
              </a:tblGrid>
              <a:tr h="370840">
                <a:tc>
                  <a:txBody>
                    <a:bodyPr/>
                    <a:lstStyle/>
                    <a:p>
                      <a:pPr>
                        <a:lnSpc>
                          <a:spcPct val="150000"/>
                        </a:lnSpc>
                      </a:pPr>
                      <a:r>
                        <a:rPr lang="en-US" altLang="ko-KR" sz="1400" dirty="0">
                          <a:latin typeface="+mn-ea"/>
                        </a:rPr>
                        <a:t>$curl -</a:t>
                      </a:r>
                      <a:r>
                        <a:rPr lang="en-US" altLang="ko-KR" sz="1400" dirty="0" err="1">
                          <a:latin typeface="+mn-ea"/>
                        </a:rPr>
                        <a:t>sSfL</a:t>
                      </a:r>
                      <a:r>
                        <a:rPr lang="en-US" altLang="ko-KR" sz="1400" dirty="0">
                          <a:latin typeface="+mn-ea"/>
                        </a:rPr>
                        <a:t> https://raw.githubusercontent.com/anchore/syft/main/install.sh | </a:t>
                      </a:r>
                      <a:r>
                        <a:rPr lang="en-US" altLang="ko-KR" sz="1400" dirty="0" err="1">
                          <a:latin typeface="+mn-ea"/>
                        </a:rPr>
                        <a:t>sh</a:t>
                      </a:r>
                      <a:r>
                        <a:rPr lang="en-US" altLang="ko-KR" sz="1400" dirty="0">
                          <a:latin typeface="+mn-ea"/>
                        </a:rPr>
                        <a:t> -s -- -b /</a:t>
                      </a:r>
                      <a:r>
                        <a:rPr lang="en-US" altLang="ko-KR" sz="1400" dirty="0" err="1">
                          <a:latin typeface="+mn-ea"/>
                        </a:rPr>
                        <a:t>usr</a:t>
                      </a:r>
                      <a:r>
                        <a:rPr lang="en-US" altLang="ko-KR" sz="1400" dirty="0">
                          <a:latin typeface="+mn-ea"/>
                        </a:rPr>
                        <a:t>/local/bin</a:t>
                      </a:r>
                    </a:p>
                    <a:p>
                      <a:pPr>
                        <a:lnSpc>
                          <a:spcPct val="150000"/>
                        </a:lnSpc>
                      </a:pPr>
                      <a:r>
                        <a:rPr lang="ko-KR" altLang="en-US" sz="1400" dirty="0">
                          <a:latin typeface="+mn-ea"/>
                        </a:rPr>
                        <a:t>또는 </a:t>
                      </a:r>
                      <a:r>
                        <a:rPr lang="en-US" altLang="ko-KR" sz="1400" dirty="0">
                          <a:latin typeface="+mn-ea"/>
                        </a:rPr>
                        <a:t>curl -</a:t>
                      </a:r>
                      <a:r>
                        <a:rPr lang="en-US" altLang="ko-KR" sz="1400" dirty="0" err="1">
                          <a:latin typeface="+mn-ea"/>
                        </a:rPr>
                        <a:t>sSfL</a:t>
                      </a:r>
                      <a:r>
                        <a:rPr lang="en-US" altLang="ko-KR" sz="1400" dirty="0">
                          <a:latin typeface="+mn-ea"/>
                        </a:rPr>
                        <a:t> https://raw.githubusercontent.com/anchore/syft/main/install.sh | </a:t>
                      </a:r>
                      <a:r>
                        <a:rPr lang="en-US" altLang="ko-KR" sz="1400" dirty="0" err="1">
                          <a:latin typeface="+mn-ea"/>
                        </a:rPr>
                        <a:t>sh</a:t>
                      </a:r>
                      <a:r>
                        <a:rPr lang="en-US" altLang="ko-KR" sz="1400" dirty="0">
                          <a:latin typeface="+mn-ea"/>
                        </a:rPr>
                        <a:t> -s -- -b &lt;DESTINATION_DIR&gt; &lt;RELEASE_VERSION&gt;</a:t>
                      </a:r>
                    </a:p>
                    <a:p>
                      <a:pPr>
                        <a:lnSpc>
                          <a:spcPct val="150000"/>
                        </a:lnSpc>
                      </a:pPr>
                      <a:r>
                        <a:rPr lang="en-US" altLang="ko-KR" sz="1400" dirty="0">
                          <a:latin typeface="+mn-ea"/>
                        </a:rPr>
                        <a:t>$</a:t>
                      </a:r>
                      <a:r>
                        <a:rPr lang="en-US" altLang="ko-KR" sz="1400" dirty="0" err="1">
                          <a:latin typeface="+mn-ea"/>
                        </a:rPr>
                        <a:t>syft</a:t>
                      </a:r>
                      <a:r>
                        <a:rPr lang="en-US" altLang="ko-KR" sz="1400" dirty="0">
                          <a:latin typeface="+mn-ea"/>
                        </a:rPr>
                        <a:t> </a:t>
                      </a:r>
                      <a:r>
                        <a:rPr lang="en-US" altLang="ko-KR" sz="1400" dirty="0" err="1">
                          <a:latin typeface="+mn-ea"/>
                        </a:rPr>
                        <a:t>alpine:latest</a:t>
                      </a:r>
                      <a:r>
                        <a:rPr lang="en-US" altLang="ko-KR" sz="1400" dirty="0">
                          <a:latin typeface="+mn-ea"/>
                        </a:rPr>
                        <a:t> -o </a:t>
                      </a:r>
                      <a:r>
                        <a:rPr lang="en-US" altLang="ko-KR" sz="1400" dirty="0" err="1">
                          <a:latin typeface="+mn-ea"/>
                        </a:rPr>
                        <a:t>json</a:t>
                      </a:r>
                      <a:r>
                        <a:rPr lang="en-US" altLang="ko-KR" sz="1400" dirty="0">
                          <a:latin typeface="+mn-ea"/>
                        </a:rPr>
                        <a:t> &gt; alpine-</a:t>
                      </a:r>
                      <a:r>
                        <a:rPr lang="en-US" altLang="ko-KR" sz="1400" dirty="0" err="1">
                          <a:latin typeface="+mn-ea"/>
                        </a:rPr>
                        <a:t>sbom.json</a:t>
                      </a:r>
                      <a:endParaRPr lang="en-US" altLang="ko-KR" sz="1400" dirty="0">
                        <a:latin typeface="+mn-ea"/>
                      </a:endParaRPr>
                    </a:p>
                    <a:p>
                      <a:pPr>
                        <a:lnSpc>
                          <a:spcPct val="150000"/>
                        </a:lnSpc>
                      </a:pPr>
                      <a:endParaRPr lang="en-US" altLang="ko-KR" sz="1400" dirty="0">
                        <a:latin typeface="+mn-ea"/>
                      </a:endParaRPr>
                    </a:p>
                    <a:p>
                      <a:pPr>
                        <a:lnSpc>
                          <a:spcPct val="150000"/>
                        </a:lnSpc>
                      </a:pPr>
                      <a:r>
                        <a:rPr lang="en-US" altLang="ko-KR" sz="1400" dirty="0">
                          <a:latin typeface="+mn-ea"/>
                        </a:rPr>
                        <a:t>- </a:t>
                      </a:r>
                      <a:r>
                        <a:rPr lang="ko-KR" altLang="en-US" sz="1400" dirty="0">
                          <a:latin typeface="+mn-ea"/>
                        </a:rPr>
                        <a:t>그런 다음 </a:t>
                      </a:r>
                      <a:r>
                        <a:rPr lang="en-US" altLang="ko-KR" sz="1400" dirty="0">
                          <a:latin typeface="+mn-ea"/>
                        </a:rPr>
                        <a:t>SBOM</a:t>
                      </a:r>
                      <a:r>
                        <a:rPr lang="ko-KR" altLang="en-US" sz="1400" dirty="0">
                          <a:latin typeface="+mn-ea"/>
                        </a:rPr>
                        <a:t>을 사용하여 </a:t>
                      </a:r>
                      <a:r>
                        <a:rPr lang="en-US" altLang="ko-KR" sz="1400" dirty="0" err="1">
                          <a:latin typeface="+mn-ea"/>
                        </a:rPr>
                        <a:t>Grype</a:t>
                      </a:r>
                      <a:r>
                        <a:rPr lang="en-US" altLang="ko-KR" sz="1400" dirty="0">
                          <a:latin typeface="+mn-ea"/>
                        </a:rPr>
                        <a:t> </a:t>
                      </a:r>
                      <a:r>
                        <a:rPr lang="ko-KR" altLang="en-US" sz="1400" dirty="0">
                          <a:latin typeface="+mn-ea"/>
                        </a:rPr>
                        <a:t>스캔을 실행</a:t>
                      </a:r>
                      <a:endParaRPr lang="en-US" altLang="ko-KR" sz="1400" dirty="0">
                        <a:latin typeface="+mn-ea"/>
                      </a:endParaRPr>
                    </a:p>
                    <a:p>
                      <a:pPr>
                        <a:lnSpc>
                          <a:spcPct val="150000"/>
                        </a:lnSpc>
                      </a:pPr>
                      <a:r>
                        <a:rPr lang="en-US" altLang="ko-KR" sz="1400" dirty="0">
                          <a:latin typeface="+mn-ea"/>
                        </a:rPr>
                        <a:t>$</a:t>
                      </a:r>
                      <a:r>
                        <a:rPr lang="en-US" altLang="ko-KR" sz="1400" dirty="0" err="1">
                          <a:latin typeface="+mn-ea"/>
                        </a:rPr>
                        <a:t>grype</a:t>
                      </a:r>
                      <a:r>
                        <a:rPr lang="en-US" altLang="ko-KR" sz="1400" dirty="0">
                          <a:latin typeface="+mn-ea"/>
                        </a:rPr>
                        <a:t> </a:t>
                      </a:r>
                      <a:r>
                        <a:rPr lang="en-US" altLang="ko-KR" sz="1400" dirty="0" err="1">
                          <a:latin typeface="+mn-ea"/>
                        </a:rPr>
                        <a:t>sbom</a:t>
                      </a:r>
                      <a:r>
                        <a:rPr lang="en-US" altLang="ko-KR" sz="1400" dirty="0">
                          <a:latin typeface="+mn-ea"/>
                        </a:rPr>
                        <a:t>:/alpine-</a:t>
                      </a:r>
                      <a:r>
                        <a:rPr lang="en-US" altLang="ko-KR" sz="1400" dirty="0" err="1">
                          <a:latin typeface="+mn-ea"/>
                        </a:rPr>
                        <a:t>sbom.json</a:t>
                      </a:r>
                      <a:endParaRPr lang="en-US" altLang="ko-KR" sz="1400" dirty="0">
                        <a:latin typeface="+mn-ea"/>
                      </a:endParaRPr>
                    </a:p>
                    <a:p>
                      <a:pPr>
                        <a:lnSpc>
                          <a:spcPct val="150000"/>
                        </a:lnSpc>
                      </a:pPr>
                      <a:r>
                        <a:rPr lang="en-US" altLang="ko-KR" sz="1400" dirty="0">
                          <a:latin typeface="+mn-ea"/>
                        </a:rPr>
                        <a:t>- </a:t>
                      </a:r>
                      <a:r>
                        <a:rPr lang="en-US" altLang="ko-KR" sz="1400" dirty="0" err="1">
                          <a:latin typeface="+mn-ea"/>
                        </a:rPr>
                        <a:t>Grype</a:t>
                      </a:r>
                      <a:r>
                        <a:rPr lang="ko-KR" altLang="en-US" sz="1400" dirty="0">
                          <a:latin typeface="+mn-ea"/>
                        </a:rPr>
                        <a:t>는 </a:t>
                      </a:r>
                      <a:r>
                        <a:rPr lang="en-US" altLang="ko-KR" sz="1400" dirty="0">
                          <a:latin typeface="+mn-ea"/>
                        </a:rPr>
                        <a:t>BOM</a:t>
                      </a:r>
                      <a:r>
                        <a:rPr lang="ko-KR" altLang="en-US" sz="1400" dirty="0">
                          <a:latin typeface="+mn-ea"/>
                        </a:rPr>
                        <a:t>에서 발생하는 새로운 취약성에 대해 참조 이미지를 검사</a:t>
                      </a:r>
                      <a:endParaRPr lang="en-US" altLang="ko-KR" sz="1400" dirty="0"/>
                    </a:p>
                  </a:txBody>
                  <a:tcPr/>
                </a:tc>
                <a:extLst>
                  <a:ext uri="{0D108BD9-81ED-4DB2-BD59-A6C34878D82A}">
                    <a16:rowId xmlns:a16="http://schemas.microsoft.com/office/drawing/2014/main" val="1983833428"/>
                  </a:ext>
                </a:extLst>
              </a:tr>
            </a:tbl>
          </a:graphicData>
        </a:graphic>
      </p:graphicFrame>
    </p:spTree>
    <p:extLst>
      <p:ext uri="{BB962C8B-B14F-4D97-AF65-F5344CB8AC3E}">
        <p14:creationId xmlns:p14="http://schemas.microsoft.com/office/powerpoint/2010/main" val="4077544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6</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2047355"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mn-ea"/>
              </a:rPr>
              <a:t>동향</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ko-KR" altLang="en-US" sz="2000" b="1" dirty="0">
                <a:latin typeface="+mn-ea"/>
              </a:rPr>
              <a:t>국내</a:t>
            </a:r>
            <a:r>
              <a:rPr lang="en-US" altLang="ko-KR" sz="2000" b="1" dirty="0">
                <a:latin typeface="맑은 고딕" panose="020B0503020000020004" pitchFamily="50" charset="-127"/>
                <a:ea typeface="맑은 고딕" panose="020B0503020000020004" pitchFamily="50" charset="-127"/>
              </a:rPr>
              <a:t>•</a:t>
            </a:r>
            <a:r>
              <a:rPr lang="ko-KR" altLang="en-US" sz="2000" b="1" dirty="0">
                <a:latin typeface="+mn-ea"/>
              </a:rPr>
              <a:t>외 동향</a:t>
            </a:r>
            <a:endParaRPr lang="en-US" altLang="ko-KR" sz="2000" b="1" dirty="0">
              <a:latin typeface="+mn-ea"/>
            </a:endParaRPr>
          </a:p>
        </p:txBody>
      </p:sp>
    </p:spTree>
    <p:extLst>
      <p:ext uri="{BB962C8B-B14F-4D97-AF65-F5344CB8AC3E}">
        <p14:creationId xmlns:p14="http://schemas.microsoft.com/office/powerpoint/2010/main" val="2025081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7</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007233"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en-US" altLang="ko-KR" sz="2800" b="1" dirty="0">
                <a:latin typeface="+mn-ea"/>
              </a:rPr>
              <a:t>Reference</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Reference</a:t>
            </a:r>
          </a:p>
        </p:txBody>
      </p:sp>
      <p:sp>
        <p:nvSpPr>
          <p:cNvPr id="10" name="TextBox 9">
            <a:extLst>
              <a:ext uri="{FF2B5EF4-FFF2-40B4-BE49-F238E27FC236}">
                <a16:creationId xmlns:a16="http://schemas.microsoft.com/office/drawing/2014/main" id="{EADDB8ED-6E39-FD05-2282-AAE119FE7404}"/>
              </a:ext>
            </a:extLst>
          </p:cNvPr>
          <p:cNvSpPr txBox="1"/>
          <p:nvPr/>
        </p:nvSpPr>
        <p:spPr>
          <a:xfrm>
            <a:off x="620606" y="1569523"/>
            <a:ext cx="11080083" cy="410734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latin typeface="+mn-ea"/>
              </a:rPr>
              <a:t>https://www.itworld.co.kr/news/247084?page=0,2</a:t>
            </a:r>
          </a:p>
          <a:p>
            <a:pPr marL="285750" indent="-285750">
              <a:lnSpc>
                <a:spcPct val="150000"/>
              </a:lnSpc>
              <a:buFont typeface="Arial" panose="020B0604020202020204" pitchFamily="34" charset="0"/>
              <a:buChar char="•"/>
            </a:pPr>
            <a:r>
              <a:rPr lang="en-US" altLang="ko-KR" sz="1600" dirty="0">
                <a:latin typeface="+mn-ea"/>
              </a:rPr>
              <a:t>https://www.itworld.co.kr/t/62086/%EC%98%A4%ED%94%88%EC%86%8C%EC%8A%A4/250420</a:t>
            </a:r>
          </a:p>
          <a:p>
            <a:pPr marL="285750" indent="-285750">
              <a:lnSpc>
                <a:spcPct val="150000"/>
              </a:lnSpc>
              <a:buFont typeface="Arial" panose="020B0604020202020204" pitchFamily="34" charset="0"/>
              <a:buChar char="•"/>
            </a:pPr>
            <a:r>
              <a:rPr lang="en-US" altLang="ko-KR" sz="1600" dirty="0">
                <a:latin typeface="+mn-ea"/>
              </a:rPr>
              <a:t>https://blog.skby.net/sbom-software-bill-of-materials/</a:t>
            </a:r>
          </a:p>
          <a:p>
            <a:pPr marL="285750" indent="-285750">
              <a:lnSpc>
                <a:spcPct val="150000"/>
              </a:lnSpc>
              <a:buFont typeface="Arial" panose="020B0604020202020204" pitchFamily="34" charset="0"/>
              <a:buChar char="•"/>
            </a:pPr>
            <a:r>
              <a:rPr lang="en-US" altLang="ko-KR" sz="1600" dirty="0">
                <a:latin typeface="+mn-ea"/>
              </a:rPr>
              <a:t>https://velog.io/@rebugger/SBOM-%EC%9D%B4%EB%9E%80-%EB%AC%B4%EC%97%87%EC%9D%B8%EA%B0%80</a:t>
            </a:r>
          </a:p>
          <a:p>
            <a:pPr marL="285750" indent="-285750">
              <a:lnSpc>
                <a:spcPct val="150000"/>
              </a:lnSpc>
              <a:buFont typeface="Arial" panose="020B0604020202020204" pitchFamily="34" charset="0"/>
              <a:buChar char="•"/>
            </a:pPr>
            <a:r>
              <a:rPr lang="en-US" altLang="ko-KR" sz="1600" dirty="0">
                <a:latin typeface="+mn-ea"/>
              </a:rPr>
              <a:t>https://www.igloo.co.kr/security-information/sbom%EC%9D%84-%EC%9D%B4%EC%9A%A9%ED%95%9C-%EA%B3%B5%EA%B8%89%EB%A7%9D-%EB%B3%B4%EC%95%88/</a:t>
            </a:r>
          </a:p>
          <a:p>
            <a:pPr marL="285750" indent="-285750">
              <a:lnSpc>
                <a:spcPct val="150000"/>
              </a:lnSpc>
              <a:buFont typeface="Arial" panose="020B0604020202020204" pitchFamily="34" charset="0"/>
              <a:buChar char="•"/>
            </a:pPr>
            <a:r>
              <a:rPr lang="en-US" altLang="ko-KR" sz="1600" dirty="0">
                <a:latin typeface="+mn-ea"/>
              </a:rPr>
              <a:t>https://medium.com/rahasak/container-vulnerability-scan-with-syft-and-grype-f4ec9cd4d7f1</a:t>
            </a:r>
          </a:p>
          <a:p>
            <a:pPr marL="285750" indent="-285750">
              <a:lnSpc>
                <a:spcPct val="150000"/>
              </a:lnSpc>
              <a:buFont typeface="Arial" panose="020B0604020202020204" pitchFamily="34" charset="0"/>
              <a:buChar char="•"/>
            </a:pPr>
            <a:r>
              <a:rPr lang="en-US" altLang="ko-KR" sz="1600" dirty="0">
                <a:latin typeface="+mn-ea"/>
              </a:rPr>
              <a:t>https://kisia.or.kr/bucket/uploads/2023/04/17/%EA%B3%B5%EA%B8%89%EB%A7%9D%20%EB%B3%B4%ED%98%B8%EB%A5%BC%20%EC%9C%84%ED%95%9C%20sbom%20%EC%A1%B0%EC%82%AC%20%EB%B3%B4%EA%B3%A0%EC%84%9C.pdf</a:t>
            </a:r>
          </a:p>
          <a:p>
            <a:pPr marL="285750" indent="-285750">
              <a:lnSpc>
                <a:spcPct val="150000"/>
              </a:lnSpc>
              <a:buFont typeface="Arial" panose="020B0604020202020204" pitchFamily="34" charset="0"/>
              <a:buChar char="•"/>
            </a:pPr>
            <a:r>
              <a:rPr lang="en-US" altLang="ko-KR" sz="1600" dirty="0">
                <a:latin typeface="+mn-ea"/>
              </a:rPr>
              <a:t>https://spdx.org/licenses/</a:t>
            </a:r>
          </a:p>
        </p:txBody>
      </p:sp>
    </p:spTree>
    <p:extLst>
      <p:ext uri="{BB962C8B-B14F-4D97-AF65-F5344CB8AC3E}">
        <p14:creationId xmlns:p14="http://schemas.microsoft.com/office/powerpoint/2010/main" val="634361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9824" cy="523220"/>
          </a:xfrm>
          <a:prstGeom prst="rect">
            <a:avLst/>
          </a:prstGeom>
          <a:noFill/>
        </p:spPr>
        <p:txBody>
          <a:bodyPr wrap="none" rtlCol="0">
            <a:spAutoFit/>
          </a:bodyPr>
          <a:lstStyle/>
          <a:p>
            <a:r>
              <a:rPr lang="en-US" altLang="ko-KR" sz="2800" b="1" i="0" dirty="0">
                <a:solidFill>
                  <a:srgbClr val="363636"/>
                </a:solidFill>
                <a:effectLst/>
                <a:latin typeface="PT Sans" panose="020B0503020203020204" pitchFamily="34" charset="0"/>
              </a:rPr>
              <a:t>Harbor</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2196627"/>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Harbor - </a:t>
            </a:r>
            <a:r>
              <a:rPr lang="en-US" altLang="ko-KR" sz="2000" b="1" dirty="0" err="1">
                <a:latin typeface="+mn-ea"/>
              </a:rPr>
              <a:t>Trivy</a:t>
            </a:r>
            <a:r>
              <a:rPr lang="en-US" altLang="ko-KR" sz="2000" b="1" dirty="0">
                <a:latin typeface="+mn-ea"/>
              </a:rPr>
              <a:t> </a:t>
            </a:r>
          </a:p>
          <a:p>
            <a:pPr>
              <a:lnSpc>
                <a:spcPct val="150000"/>
              </a:lnSpc>
            </a:pPr>
            <a:r>
              <a:rPr lang="en-US" altLang="ko-KR" sz="2000" dirty="0">
                <a:latin typeface="+mn-ea"/>
              </a:rPr>
              <a:t>- https://goharbor.io/</a:t>
            </a:r>
          </a:p>
          <a:p>
            <a:pPr>
              <a:lnSpc>
                <a:spcPct val="150000"/>
              </a:lnSpc>
              <a:spcBef>
                <a:spcPts val="600"/>
              </a:spcBef>
              <a:spcAft>
                <a:spcPts val="600"/>
              </a:spcAft>
            </a:pPr>
            <a:r>
              <a:rPr lang="en-US" altLang="ko-KR" sz="2000" dirty="0">
                <a:latin typeface="+mn-ea"/>
              </a:rPr>
              <a:t>- https://goharbor.io/docs/2.0.0/administration/vulnerability-scanning/(</a:t>
            </a:r>
            <a:r>
              <a:rPr lang="en-US" altLang="ko-KR" sz="2000" i="0" dirty="0">
                <a:solidFill>
                  <a:srgbClr val="4A4A4A"/>
                </a:solidFill>
                <a:effectLst/>
                <a:latin typeface="PT Sans" panose="020B0503020203020204" pitchFamily="34" charset="0"/>
              </a:rPr>
              <a:t> </a:t>
            </a:r>
            <a:r>
              <a:rPr lang="en-US" altLang="ko-KR" sz="2000" i="0" u="none" strike="noStrike" dirty="0" err="1">
                <a:solidFill>
                  <a:srgbClr val="4495D7"/>
                </a:solidFill>
                <a:effectLst/>
                <a:latin typeface="PT Sans" panose="020B0503020203020204" pitchFamily="34" charset="0"/>
                <a:hlinkClick r:id="rId2"/>
              </a:rPr>
              <a:t>Trivy</a:t>
            </a:r>
            <a:r>
              <a:rPr lang="en-US" altLang="ko-KR" sz="2000" i="0" dirty="0">
                <a:solidFill>
                  <a:srgbClr val="4A4A4A"/>
                </a:solidFill>
                <a:effectLst/>
                <a:latin typeface="PT Sans" panose="020B0503020203020204" pitchFamily="34" charset="0"/>
              </a:rPr>
              <a:t> and </a:t>
            </a:r>
            <a:r>
              <a:rPr lang="en-US" altLang="ko-KR" sz="2000" i="0" u="none" strike="noStrike" dirty="0">
                <a:solidFill>
                  <a:srgbClr val="4495D7"/>
                </a:solidFill>
                <a:effectLst/>
                <a:latin typeface="PT Sans" panose="020B0503020203020204" pitchFamily="34" charset="0"/>
                <a:hlinkClick r:id="rId3"/>
              </a:rPr>
              <a:t>Clair</a:t>
            </a:r>
            <a:r>
              <a:rPr lang="en-US" altLang="ko-KR" sz="2000" u="none" strike="noStrike" dirty="0">
                <a:solidFill>
                  <a:srgbClr val="4A4A4A"/>
                </a:solidFill>
                <a:latin typeface="PT Sans" panose="020B0503020203020204" pitchFamily="34" charset="0"/>
              </a:rPr>
              <a:t>)</a:t>
            </a:r>
          </a:p>
          <a:p>
            <a:pPr>
              <a:lnSpc>
                <a:spcPct val="150000"/>
              </a:lnSpc>
              <a:spcBef>
                <a:spcPts val="600"/>
              </a:spcBef>
              <a:spcAft>
                <a:spcPts val="600"/>
              </a:spcAft>
            </a:pPr>
            <a:r>
              <a:rPr lang="en-US" altLang="ko-KR" sz="2000" dirty="0">
                <a:latin typeface="+mn-ea"/>
              </a:rPr>
              <a:t>- https://goharbor.io/docs/2.10.0/administration/vulnerability-scanning/</a:t>
            </a:r>
            <a:r>
              <a:rPr lang="en-US" altLang="ko-KR" sz="2000" dirty="0">
                <a:solidFill>
                  <a:srgbClr val="4A4A4A"/>
                </a:solidFill>
                <a:latin typeface="PT Sans" panose="020B0503020203020204" pitchFamily="34" charset="0"/>
              </a:rPr>
              <a:t>(</a:t>
            </a:r>
            <a:r>
              <a:rPr lang="en-US" altLang="ko-KR" sz="2000" i="0" u="none" strike="noStrike" dirty="0">
                <a:solidFill>
                  <a:srgbClr val="363636"/>
                </a:solidFill>
                <a:effectLst/>
                <a:latin typeface="PT Sans" panose="020B0503020203020204" pitchFamily="34" charset="0"/>
                <a:hlinkClick r:id="rId2"/>
              </a:rPr>
              <a:t>Trivy</a:t>
            </a:r>
            <a:r>
              <a:rPr lang="en-US" altLang="ko-KR" sz="2000" u="none" strike="noStrike" dirty="0">
                <a:solidFill>
                  <a:srgbClr val="4A4A4A"/>
                </a:solidFill>
                <a:latin typeface="PT Sans" panose="020B0503020203020204" pitchFamily="34" charset="0"/>
              </a:rPr>
              <a:t>)</a:t>
            </a:r>
            <a:endParaRPr lang="en-US" altLang="ko-KR" sz="2000" dirty="0">
              <a:latin typeface="+mn-ea"/>
            </a:endParaRPr>
          </a:p>
        </p:txBody>
      </p:sp>
    </p:spTree>
    <p:extLst>
      <p:ext uri="{BB962C8B-B14F-4D97-AF65-F5344CB8AC3E}">
        <p14:creationId xmlns:p14="http://schemas.microsoft.com/office/powerpoint/2010/main" val="2223324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9824" cy="523220"/>
          </a:xfrm>
          <a:prstGeom prst="rect">
            <a:avLst/>
          </a:prstGeom>
          <a:noFill/>
        </p:spPr>
        <p:txBody>
          <a:bodyPr wrap="none" rtlCol="0">
            <a:spAutoFit/>
          </a:bodyPr>
          <a:lstStyle/>
          <a:p>
            <a:r>
              <a:rPr lang="en-US" altLang="ko-KR" sz="2800" b="1" i="0" dirty="0">
                <a:solidFill>
                  <a:srgbClr val="363636"/>
                </a:solidFill>
                <a:effectLst/>
                <a:latin typeface="PT Sans" panose="020B0503020203020204" pitchFamily="34" charset="0"/>
              </a:rPr>
              <a:t>Harbor</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1110047"/>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Harbor – </a:t>
            </a:r>
            <a:r>
              <a:rPr lang="en-US" altLang="ko-KR" sz="2000" b="1" dirty="0" err="1">
                <a:latin typeface="+mn-ea"/>
              </a:rPr>
              <a:t>Trivy</a:t>
            </a:r>
            <a:endParaRPr lang="en-US" altLang="ko-KR" sz="2000" b="1" dirty="0">
              <a:latin typeface="+mn-ea"/>
            </a:endParaRPr>
          </a:p>
          <a:p>
            <a:pPr>
              <a:lnSpc>
                <a:spcPct val="150000"/>
              </a:lnSpc>
              <a:spcBef>
                <a:spcPts val="600"/>
              </a:spcBef>
              <a:spcAft>
                <a:spcPts val="600"/>
              </a:spcAft>
            </a:pPr>
            <a:r>
              <a:rPr lang="en-US" altLang="ko-KR" sz="2000" dirty="0">
                <a:latin typeface="+mn-ea"/>
              </a:rPr>
              <a:t>-</a:t>
            </a:r>
            <a:r>
              <a:rPr lang="en-US" altLang="ko-KR" sz="2000" b="0" i="0" dirty="0">
                <a:solidFill>
                  <a:srgbClr val="363636"/>
                </a:solidFill>
                <a:effectLst/>
                <a:latin typeface="PT Sans" panose="020B0503020203020204" pitchFamily="34" charset="0"/>
              </a:rPr>
              <a:t>Vulnerability Scanning</a:t>
            </a:r>
            <a:endParaRPr lang="en-US" altLang="ko-KR" sz="2000" dirty="0">
              <a:latin typeface="+mn-ea"/>
            </a:endParaRPr>
          </a:p>
        </p:txBody>
      </p:sp>
      <p:sp>
        <p:nvSpPr>
          <p:cNvPr id="4" name="TextBox 3">
            <a:extLst>
              <a:ext uri="{FF2B5EF4-FFF2-40B4-BE49-F238E27FC236}">
                <a16:creationId xmlns:a16="http://schemas.microsoft.com/office/drawing/2014/main" id="{8449F245-B3E0-43EE-8703-1CE8C76DF8F5}"/>
              </a:ext>
            </a:extLst>
          </p:cNvPr>
          <p:cNvSpPr txBox="1"/>
          <p:nvPr/>
        </p:nvSpPr>
        <p:spPr>
          <a:xfrm>
            <a:off x="535021" y="2185076"/>
            <a:ext cx="11080083" cy="3970318"/>
          </a:xfrm>
          <a:prstGeom prst="rect">
            <a:avLst/>
          </a:prstGeom>
          <a:noFill/>
          <a:ln>
            <a:solidFill>
              <a:schemeClr val="tx1"/>
            </a:solidFill>
          </a:ln>
        </p:spPr>
        <p:txBody>
          <a:bodyPr wrap="square">
            <a:spAutoFit/>
          </a:bodyPr>
          <a:lstStyle/>
          <a:p>
            <a:r>
              <a:rPr lang="en-US" altLang="ko-KR" sz="1400" dirty="0"/>
              <a:t>$</a:t>
            </a:r>
            <a:r>
              <a:rPr lang="ko-KR" altLang="en-US" sz="1400" dirty="0"/>
              <a:t>RELEASE_VERSION=$(</a:t>
            </a:r>
            <a:r>
              <a:rPr lang="ko-KR" altLang="en-US" sz="1400" dirty="0" err="1"/>
              <a:t>grep</a:t>
            </a:r>
            <a:r>
              <a:rPr lang="ko-KR" altLang="en-US" sz="1400" dirty="0"/>
              <a:t> -</a:t>
            </a:r>
            <a:r>
              <a:rPr lang="ko-KR" altLang="en-US" sz="1400" dirty="0" err="1"/>
              <a:t>Po</a:t>
            </a:r>
            <a:r>
              <a:rPr lang="ko-KR" altLang="en-US" sz="1400" dirty="0"/>
              <a:t> '(?&lt;=VERSION_ID=")[0-9]' /</a:t>
            </a:r>
            <a:r>
              <a:rPr lang="ko-KR" altLang="en-US" sz="1400" dirty="0" err="1"/>
              <a:t>etc</a:t>
            </a:r>
            <a:r>
              <a:rPr lang="ko-KR" altLang="en-US" sz="1400" dirty="0"/>
              <a:t>/</a:t>
            </a:r>
            <a:r>
              <a:rPr lang="ko-KR" altLang="en-US" sz="1400" dirty="0" err="1"/>
              <a:t>os-release</a:t>
            </a:r>
            <a:r>
              <a:rPr lang="ko-KR" altLang="en-US" sz="1400" dirty="0"/>
              <a:t>)</a:t>
            </a:r>
          </a:p>
          <a:p>
            <a:r>
              <a:rPr lang="en-US" altLang="ko-KR" sz="1400" dirty="0"/>
              <a:t>$</a:t>
            </a:r>
            <a:r>
              <a:rPr lang="ko-KR" altLang="en-US" sz="1400" dirty="0" err="1"/>
              <a:t>cat</a:t>
            </a:r>
            <a:r>
              <a:rPr lang="ko-KR" altLang="en-US" sz="1400" dirty="0"/>
              <a:t> &lt;&lt; EOF | </a:t>
            </a:r>
            <a:r>
              <a:rPr lang="ko-KR" altLang="en-US" sz="1400" dirty="0" err="1"/>
              <a:t>sudo</a:t>
            </a:r>
            <a:r>
              <a:rPr lang="ko-KR" altLang="en-US" sz="1400" dirty="0"/>
              <a:t> </a:t>
            </a:r>
            <a:r>
              <a:rPr lang="ko-KR" altLang="en-US" sz="1400" dirty="0" err="1"/>
              <a:t>tee</a:t>
            </a:r>
            <a:r>
              <a:rPr lang="ko-KR" altLang="en-US" sz="1400" dirty="0"/>
              <a:t> -</a:t>
            </a:r>
            <a:r>
              <a:rPr lang="ko-KR" altLang="en-US" sz="1400" dirty="0" err="1"/>
              <a:t>a</a:t>
            </a:r>
            <a:r>
              <a:rPr lang="ko-KR" altLang="en-US" sz="1400" dirty="0"/>
              <a:t> /</a:t>
            </a:r>
            <a:r>
              <a:rPr lang="ko-KR" altLang="en-US" sz="1400" dirty="0" err="1"/>
              <a:t>etc</a:t>
            </a:r>
            <a:r>
              <a:rPr lang="ko-KR" altLang="en-US" sz="1400" dirty="0"/>
              <a:t>/</a:t>
            </a:r>
            <a:r>
              <a:rPr lang="ko-KR" altLang="en-US" sz="1400" dirty="0" err="1"/>
              <a:t>yum.repos.d</a:t>
            </a:r>
            <a:r>
              <a:rPr lang="ko-KR" altLang="en-US" sz="1400" dirty="0"/>
              <a:t>/</a:t>
            </a:r>
            <a:r>
              <a:rPr lang="ko-KR" altLang="en-US" sz="1400" dirty="0" err="1"/>
              <a:t>trivy.repo</a:t>
            </a:r>
            <a:endParaRPr lang="ko-KR" altLang="en-US" sz="1400" dirty="0"/>
          </a:p>
          <a:p>
            <a:r>
              <a:rPr lang="ko-KR" altLang="en-US" sz="1400" dirty="0"/>
              <a:t>[</a:t>
            </a:r>
            <a:r>
              <a:rPr lang="ko-KR" altLang="en-US" sz="1400" dirty="0" err="1"/>
              <a:t>trivy</a:t>
            </a:r>
            <a:r>
              <a:rPr lang="ko-KR" altLang="en-US" sz="1400" dirty="0"/>
              <a:t>]</a:t>
            </a:r>
          </a:p>
          <a:p>
            <a:r>
              <a:rPr lang="ko-KR" altLang="en-US" sz="1400" dirty="0" err="1"/>
              <a:t>name</a:t>
            </a:r>
            <a:r>
              <a:rPr lang="ko-KR" altLang="en-US" sz="1400" dirty="0"/>
              <a:t>=</a:t>
            </a:r>
            <a:r>
              <a:rPr lang="ko-KR" altLang="en-US" sz="1400" dirty="0" err="1"/>
              <a:t>Trivy</a:t>
            </a:r>
            <a:r>
              <a:rPr lang="ko-KR" altLang="en-US" sz="1400" dirty="0"/>
              <a:t> </a:t>
            </a:r>
            <a:r>
              <a:rPr lang="ko-KR" altLang="en-US" sz="1400" dirty="0" err="1"/>
              <a:t>repository</a:t>
            </a:r>
            <a:endParaRPr lang="ko-KR" altLang="en-US" sz="1400" dirty="0"/>
          </a:p>
          <a:p>
            <a:r>
              <a:rPr lang="ko-KR" altLang="en-US" sz="1400" dirty="0" err="1"/>
              <a:t>baseurl</a:t>
            </a:r>
            <a:r>
              <a:rPr lang="ko-KR" altLang="en-US" sz="1400" dirty="0"/>
              <a:t>=https://aquasecurity.github.io/trivy-repo/rpm/releases/$RELEASE_VERSION/\$basearch/</a:t>
            </a:r>
          </a:p>
          <a:p>
            <a:r>
              <a:rPr lang="ko-KR" altLang="en-US" sz="1400" dirty="0" err="1"/>
              <a:t>gpgcheck</a:t>
            </a:r>
            <a:r>
              <a:rPr lang="ko-KR" altLang="en-US" sz="1400" dirty="0"/>
              <a:t>=1</a:t>
            </a:r>
          </a:p>
          <a:p>
            <a:r>
              <a:rPr lang="ko-KR" altLang="en-US" sz="1400" dirty="0" err="1"/>
              <a:t>enabled</a:t>
            </a:r>
            <a:r>
              <a:rPr lang="ko-KR" altLang="en-US" sz="1400" dirty="0"/>
              <a:t>=1</a:t>
            </a:r>
          </a:p>
          <a:p>
            <a:r>
              <a:rPr lang="ko-KR" altLang="en-US" sz="1400" dirty="0" err="1"/>
              <a:t>gpgkey</a:t>
            </a:r>
            <a:r>
              <a:rPr lang="ko-KR" altLang="en-US" sz="1400" dirty="0"/>
              <a:t>=https://aquasecurity.github.io/trivy-repo/rpm/public.key</a:t>
            </a:r>
          </a:p>
          <a:p>
            <a:r>
              <a:rPr lang="ko-KR" altLang="en-US" sz="1400" dirty="0"/>
              <a:t>EOF</a:t>
            </a:r>
          </a:p>
          <a:p>
            <a:r>
              <a:rPr lang="en-US" altLang="ko-KR" sz="1400" dirty="0"/>
              <a:t>----------------------------------------------------</a:t>
            </a:r>
            <a:endParaRPr lang="ko-KR" altLang="en-US" sz="1400" dirty="0"/>
          </a:p>
          <a:p>
            <a:r>
              <a:rPr lang="en-US" altLang="ko-KR" sz="1400" dirty="0"/>
              <a:t>$</a:t>
            </a:r>
            <a:r>
              <a:rPr lang="ko-KR" altLang="en-US" sz="1400" dirty="0" err="1"/>
              <a:t>sudo</a:t>
            </a:r>
            <a:r>
              <a:rPr lang="ko-KR" altLang="en-US" sz="1400" dirty="0"/>
              <a:t> </a:t>
            </a:r>
            <a:r>
              <a:rPr lang="ko-KR" altLang="en-US" sz="1400" dirty="0" err="1"/>
              <a:t>yum</a:t>
            </a:r>
            <a:r>
              <a:rPr lang="ko-KR" altLang="en-US" sz="1400" dirty="0"/>
              <a:t> -</a:t>
            </a:r>
            <a:r>
              <a:rPr lang="ko-KR" altLang="en-US" sz="1400" dirty="0" err="1"/>
              <a:t>y</a:t>
            </a:r>
            <a:r>
              <a:rPr lang="ko-KR" altLang="en-US" sz="1400" dirty="0"/>
              <a:t> </a:t>
            </a:r>
            <a:r>
              <a:rPr lang="ko-KR" altLang="en-US" sz="1400" dirty="0" err="1"/>
              <a:t>update</a:t>
            </a:r>
            <a:endParaRPr lang="ko-KR" altLang="en-US" sz="1400" dirty="0"/>
          </a:p>
          <a:p>
            <a:r>
              <a:rPr lang="en-US" altLang="ko-KR" sz="1400" dirty="0"/>
              <a:t>$</a:t>
            </a:r>
            <a:r>
              <a:rPr lang="ko-KR" altLang="en-US" sz="1400" dirty="0" err="1"/>
              <a:t>sudo</a:t>
            </a:r>
            <a:r>
              <a:rPr lang="ko-KR" altLang="en-US" sz="1400" dirty="0"/>
              <a:t> </a:t>
            </a:r>
            <a:r>
              <a:rPr lang="ko-KR" altLang="en-US" sz="1400" dirty="0" err="1"/>
              <a:t>yum</a:t>
            </a:r>
            <a:r>
              <a:rPr lang="ko-KR" altLang="en-US" sz="1400" dirty="0"/>
              <a:t> -</a:t>
            </a:r>
            <a:r>
              <a:rPr lang="ko-KR" altLang="en-US" sz="1400" dirty="0" err="1"/>
              <a:t>y</a:t>
            </a:r>
            <a:r>
              <a:rPr lang="ko-KR" altLang="en-US" sz="1400" dirty="0"/>
              <a:t> </a:t>
            </a:r>
            <a:r>
              <a:rPr lang="ko-KR" altLang="en-US" sz="1400" dirty="0" err="1"/>
              <a:t>install</a:t>
            </a:r>
            <a:r>
              <a:rPr lang="ko-KR" altLang="en-US" sz="1400" dirty="0"/>
              <a:t> </a:t>
            </a:r>
            <a:r>
              <a:rPr lang="ko-KR" altLang="en-US" sz="1400" dirty="0" err="1"/>
              <a:t>trivy</a:t>
            </a:r>
            <a:endParaRPr lang="en-US" altLang="ko-KR" sz="1400" dirty="0"/>
          </a:p>
          <a:p>
            <a:r>
              <a:rPr lang="en-US" altLang="ko-KR" sz="1400" dirty="0"/>
              <a:t>$ which </a:t>
            </a:r>
            <a:r>
              <a:rPr lang="en-US" altLang="ko-KR" sz="1400" dirty="0" err="1"/>
              <a:t>trivy</a:t>
            </a:r>
            <a:r>
              <a:rPr lang="en-US" altLang="ko-KR" sz="1400" dirty="0"/>
              <a:t> </a:t>
            </a:r>
          </a:p>
          <a:p>
            <a:r>
              <a:rPr lang="en-US" altLang="ko-KR" sz="1400" dirty="0"/>
              <a:t>$ </a:t>
            </a:r>
            <a:r>
              <a:rPr lang="en-US" altLang="ko-KR" sz="1400" dirty="0" err="1"/>
              <a:t>trivy</a:t>
            </a:r>
            <a:r>
              <a:rPr lang="en-US" altLang="ko-KR" sz="1400" dirty="0"/>
              <a:t> –v</a:t>
            </a:r>
          </a:p>
          <a:p>
            <a:endParaRPr lang="en-US" altLang="ko-KR" sz="1400" dirty="0"/>
          </a:p>
          <a:p>
            <a:r>
              <a:rPr lang="en-US" altLang="ko-KR" sz="1400" dirty="0"/>
              <a:t>$TRIVY_TEMP_DIR=$(</a:t>
            </a:r>
            <a:r>
              <a:rPr lang="en-US" altLang="ko-KR" sz="1400" dirty="0" err="1"/>
              <a:t>mktemp</a:t>
            </a:r>
            <a:r>
              <a:rPr lang="en-US" altLang="ko-KR" sz="1400" dirty="0"/>
              <a:t> -d)</a:t>
            </a:r>
          </a:p>
          <a:p>
            <a:r>
              <a:rPr lang="en-US" altLang="ko-KR" sz="1400" dirty="0"/>
              <a:t>$</a:t>
            </a:r>
            <a:r>
              <a:rPr lang="en-US" altLang="ko-KR" sz="1400" dirty="0" err="1"/>
              <a:t>trivy</a:t>
            </a:r>
            <a:r>
              <a:rPr lang="en-US" altLang="ko-KR" sz="1400" dirty="0"/>
              <a:t> --cache-</a:t>
            </a:r>
            <a:r>
              <a:rPr lang="en-US" altLang="ko-KR" sz="1400" dirty="0" err="1"/>
              <a:t>dir</a:t>
            </a:r>
            <a:r>
              <a:rPr lang="en-US" altLang="ko-KR" sz="1400" dirty="0"/>
              <a:t> $TRIVY_TEMP_DIR image --download-</a:t>
            </a:r>
            <a:r>
              <a:rPr lang="en-US" altLang="ko-KR" sz="1400" dirty="0" err="1"/>
              <a:t>db</a:t>
            </a:r>
            <a:r>
              <a:rPr lang="en-US" altLang="ko-KR" sz="1400" dirty="0"/>
              <a:t>-only</a:t>
            </a:r>
          </a:p>
          <a:p>
            <a:r>
              <a:rPr lang="en-US" altLang="ko-KR" sz="1400" dirty="0"/>
              <a:t>$tar -</a:t>
            </a:r>
            <a:r>
              <a:rPr lang="en-US" altLang="ko-KR" sz="1400" dirty="0" err="1"/>
              <a:t>cf</a:t>
            </a:r>
            <a:r>
              <a:rPr lang="en-US" altLang="ko-KR" sz="1400" dirty="0"/>
              <a:t> ./db.tar.gz -C $TRIVY_TEMP_DIR/</a:t>
            </a:r>
            <a:r>
              <a:rPr lang="en-US" altLang="ko-KR" sz="1400" dirty="0" err="1"/>
              <a:t>db</a:t>
            </a:r>
            <a:r>
              <a:rPr lang="en-US" altLang="ko-KR" sz="1400" dirty="0"/>
              <a:t> </a:t>
            </a:r>
            <a:r>
              <a:rPr lang="en-US" altLang="ko-KR" sz="1400" dirty="0" err="1"/>
              <a:t>metadata.json</a:t>
            </a:r>
            <a:r>
              <a:rPr lang="en-US" altLang="ko-KR" sz="1400" dirty="0"/>
              <a:t> </a:t>
            </a:r>
            <a:r>
              <a:rPr lang="en-US" altLang="ko-KR" sz="1400" dirty="0" err="1"/>
              <a:t>trivy.db</a:t>
            </a:r>
            <a:endParaRPr lang="ko-KR" altLang="en-US" sz="1400" dirty="0"/>
          </a:p>
        </p:txBody>
      </p:sp>
    </p:spTree>
    <p:extLst>
      <p:ext uri="{BB962C8B-B14F-4D97-AF65-F5344CB8AC3E}">
        <p14:creationId xmlns:p14="http://schemas.microsoft.com/office/powerpoint/2010/main" val="1323920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9824" cy="523220"/>
          </a:xfrm>
          <a:prstGeom prst="rect">
            <a:avLst/>
          </a:prstGeom>
          <a:noFill/>
        </p:spPr>
        <p:txBody>
          <a:bodyPr wrap="none" rtlCol="0">
            <a:spAutoFit/>
          </a:bodyPr>
          <a:lstStyle/>
          <a:p>
            <a:r>
              <a:rPr lang="en-US" altLang="ko-KR" sz="2800" b="1" i="0" dirty="0">
                <a:solidFill>
                  <a:srgbClr val="363636"/>
                </a:solidFill>
                <a:effectLst/>
                <a:latin typeface="PT Sans" panose="020B0503020203020204" pitchFamily="34" charset="0"/>
              </a:rPr>
              <a:t>Harbor</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Harbor – </a:t>
            </a:r>
            <a:r>
              <a:rPr lang="en-US" altLang="ko-KR" sz="2000" b="1" dirty="0" err="1">
                <a:latin typeface="+mn-ea"/>
              </a:rPr>
              <a:t>Trivy</a:t>
            </a:r>
            <a:endParaRPr lang="en-US" altLang="ko-KR" sz="2000" dirty="0">
              <a:latin typeface="+mn-ea"/>
            </a:endParaRPr>
          </a:p>
        </p:txBody>
      </p:sp>
      <p:sp>
        <p:nvSpPr>
          <p:cNvPr id="4" name="TextBox 3">
            <a:extLst>
              <a:ext uri="{FF2B5EF4-FFF2-40B4-BE49-F238E27FC236}">
                <a16:creationId xmlns:a16="http://schemas.microsoft.com/office/drawing/2014/main" id="{8449F245-B3E0-43EE-8703-1CE8C76DF8F5}"/>
              </a:ext>
            </a:extLst>
          </p:cNvPr>
          <p:cNvSpPr txBox="1"/>
          <p:nvPr/>
        </p:nvSpPr>
        <p:spPr>
          <a:xfrm>
            <a:off x="555958" y="1659783"/>
            <a:ext cx="11080083" cy="4832092"/>
          </a:xfrm>
          <a:prstGeom prst="rect">
            <a:avLst/>
          </a:prstGeom>
          <a:noFill/>
          <a:ln>
            <a:solidFill>
              <a:schemeClr val="tx1"/>
            </a:solidFill>
          </a:ln>
        </p:spPr>
        <p:txBody>
          <a:bodyPr wrap="square">
            <a:spAutoFit/>
          </a:bodyPr>
          <a:lstStyle/>
          <a:p>
            <a:r>
              <a:rPr lang="en-US" altLang="ko-KR" sz="1400" dirty="0"/>
              <a:t>$</a:t>
            </a:r>
            <a:r>
              <a:rPr lang="en-US" altLang="ko-KR" sz="1400" dirty="0" err="1"/>
              <a:t>trivy</a:t>
            </a:r>
            <a:r>
              <a:rPr lang="en-US" altLang="ko-KR" sz="1400" dirty="0"/>
              <a:t> image python:3.4-alpine</a:t>
            </a:r>
          </a:p>
          <a:p>
            <a:r>
              <a:rPr lang="en-US" altLang="ko-KR" sz="1400" dirty="0"/>
              <a:t>$</a:t>
            </a:r>
            <a:r>
              <a:rPr lang="en-US" altLang="ko-KR" sz="1400" dirty="0" err="1"/>
              <a:t>trivy</a:t>
            </a:r>
            <a:r>
              <a:rPr lang="en-US" altLang="ko-KR" sz="1400" dirty="0"/>
              <a:t> fs --scanners </a:t>
            </a:r>
            <a:r>
              <a:rPr lang="en-US" altLang="ko-KR" sz="1400" dirty="0" err="1"/>
              <a:t>vuln,secret,misconfig</a:t>
            </a:r>
            <a:r>
              <a:rPr lang="en-US" altLang="ko-KR" sz="1400" dirty="0"/>
              <a:t> </a:t>
            </a:r>
            <a:r>
              <a:rPr lang="en-US" altLang="ko-KR" sz="1400" dirty="0" err="1"/>
              <a:t>myproject</a:t>
            </a:r>
            <a:r>
              <a:rPr lang="en-US" altLang="ko-KR" sz="1400" dirty="0"/>
              <a:t>/</a:t>
            </a:r>
          </a:p>
          <a:p>
            <a:r>
              <a:rPr lang="en-US" altLang="ko-KR" sz="1400" dirty="0"/>
              <a:t>$</a:t>
            </a:r>
            <a:r>
              <a:rPr lang="en-US" altLang="ko-KR" sz="1400" dirty="0" err="1"/>
              <a:t>trivy</a:t>
            </a:r>
            <a:r>
              <a:rPr lang="en-US" altLang="ko-KR" sz="1400" dirty="0"/>
              <a:t> k8s --report summary cluster</a:t>
            </a:r>
          </a:p>
          <a:p>
            <a:endParaRPr lang="en-US" altLang="ko-KR" sz="1400" dirty="0"/>
          </a:p>
          <a:p>
            <a:r>
              <a:rPr lang="en-US" altLang="ko-KR" sz="1400" dirty="0" err="1"/>
              <a:t>trivy</a:t>
            </a:r>
            <a:r>
              <a:rPr lang="en-US" altLang="ko-KR" sz="1400" dirty="0"/>
              <a:t> image  --format table --exit-code  1 --ignore-unfixed --vuln-type  </a:t>
            </a:r>
            <a:r>
              <a:rPr lang="en-US" altLang="ko-KR" sz="1400" dirty="0" err="1"/>
              <a:t>os,library</a:t>
            </a:r>
            <a:r>
              <a:rPr lang="en-US" altLang="ko-KR" sz="1400" dirty="0"/>
              <a:t> --severity  CRITICAL,HIGH {org}/{image}:{tag}</a:t>
            </a:r>
          </a:p>
          <a:p>
            <a:endParaRPr lang="en-US" altLang="ko-KR" sz="1400" dirty="0"/>
          </a:p>
          <a:p>
            <a:r>
              <a:rPr lang="en-US" altLang="ko-KR" sz="1400" dirty="0"/>
              <a:t>$docker run --rm -v </a:t>
            </a:r>
            <a:r>
              <a:rPr lang="en-US" altLang="ko-KR" sz="1400" dirty="0" err="1"/>
              <a:t>trivy</a:t>
            </a:r>
            <a:r>
              <a:rPr lang="en-US" altLang="ko-KR" sz="1400" dirty="0"/>
              <a:t>-cache:/root/.cache/ -v /var/run/</a:t>
            </a:r>
            <a:r>
              <a:rPr lang="en-US" altLang="ko-KR" sz="1400" dirty="0" err="1"/>
              <a:t>docker.sock</a:t>
            </a:r>
            <a:r>
              <a:rPr lang="en-US" altLang="ko-KR" sz="1400" dirty="0"/>
              <a:t>:/var/run/</a:t>
            </a:r>
            <a:r>
              <a:rPr lang="en-US" altLang="ko-KR" sz="1400" dirty="0" err="1"/>
              <a:t>docker.sock</a:t>
            </a:r>
            <a:r>
              <a:rPr lang="en-US" altLang="ko-KR" sz="1400" dirty="0"/>
              <a:t> </a:t>
            </a:r>
            <a:r>
              <a:rPr lang="en-US" altLang="ko-KR" sz="1400" dirty="0" err="1"/>
              <a:t>aquasec</a:t>
            </a:r>
            <a:r>
              <a:rPr lang="en-US" altLang="ko-KR" sz="1400" dirty="0"/>
              <a:t>/</a:t>
            </a:r>
            <a:r>
              <a:rPr lang="en-US" altLang="ko-KR" sz="1400" dirty="0" err="1"/>
              <a:t>trivy:latest</a:t>
            </a:r>
            <a:endParaRPr lang="en-US" altLang="ko-KR" sz="1400" dirty="0"/>
          </a:p>
          <a:p>
            <a:r>
              <a:rPr lang="en-US" altLang="ko-KR" sz="1400" dirty="0"/>
              <a:t>$docker run --rm -v </a:t>
            </a:r>
            <a:r>
              <a:rPr lang="en-US" altLang="ko-KR" sz="1400" dirty="0" err="1"/>
              <a:t>trivy</a:t>
            </a:r>
            <a:r>
              <a:rPr lang="en-US" altLang="ko-KR" sz="1400" dirty="0"/>
              <a:t>-cache:/root/.cache/ -v /var/run/</a:t>
            </a:r>
            <a:r>
              <a:rPr lang="en-US" altLang="ko-KR" sz="1400" dirty="0" err="1"/>
              <a:t>docker.sock</a:t>
            </a:r>
            <a:r>
              <a:rPr lang="en-US" altLang="ko-KR" sz="1400" dirty="0"/>
              <a:t>:/var/run/</a:t>
            </a:r>
            <a:r>
              <a:rPr lang="en-US" altLang="ko-KR" sz="1400" dirty="0" err="1"/>
              <a:t>docker.sock</a:t>
            </a:r>
            <a:r>
              <a:rPr lang="en-US" altLang="ko-KR" sz="1400" dirty="0"/>
              <a:t> </a:t>
            </a:r>
            <a:r>
              <a:rPr lang="en-US" altLang="ko-KR" sz="1400" dirty="0" err="1"/>
              <a:t>aquasec</a:t>
            </a:r>
            <a:r>
              <a:rPr lang="en-US" altLang="ko-KR" sz="1400" dirty="0"/>
              <a:t>/</a:t>
            </a:r>
            <a:r>
              <a:rPr lang="en-US" altLang="ko-KR" sz="1400" dirty="0" err="1"/>
              <a:t>trivy:latest</a:t>
            </a:r>
            <a:r>
              <a:rPr lang="en-US" altLang="ko-KR" sz="1400" dirty="0"/>
              <a:t> \</a:t>
            </a:r>
          </a:p>
          <a:p>
            <a:r>
              <a:rPr lang="en-US" altLang="ko-KR" sz="1400" dirty="0"/>
              <a:t>image </a:t>
            </a:r>
            <a:r>
              <a:rPr lang="en-US" altLang="ko-KR" sz="1400" dirty="0" err="1"/>
              <a:t>gasbugs</a:t>
            </a:r>
            <a:r>
              <a:rPr lang="en-US" altLang="ko-KR" sz="1400" dirty="0"/>
              <a:t>/http-go</a:t>
            </a:r>
          </a:p>
          <a:p>
            <a:endParaRPr lang="ko-KR" altLang="en-US" sz="1400" dirty="0"/>
          </a:p>
          <a:p>
            <a:r>
              <a:rPr lang="en-US" altLang="ko-KR" sz="1400" dirty="0"/>
              <a:t>- </a:t>
            </a:r>
            <a:r>
              <a:rPr lang="ko-KR" altLang="en-US" sz="1400" dirty="0"/>
              <a:t>아직 </a:t>
            </a:r>
            <a:r>
              <a:rPr lang="en-US" altLang="ko-KR" sz="1400" dirty="0"/>
              <a:t>fix </a:t>
            </a:r>
            <a:r>
              <a:rPr lang="ko-KR" altLang="en-US" sz="1400" dirty="0"/>
              <a:t>되지 않은 취약점들은  </a:t>
            </a:r>
            <a:r>
              <a:rPr lang="en-US" altLang="ko-KR" sz="1400" dirty="0"/>
              <a:t>--ignore-unfixed </a:t>
            </a:r>
            <a:r>
              <a:rPr lang="ko-KR" altLang="en-US" sz="1400" dirty="0"/>
              <a:t>옵션을 사용해 정보를 줄일 수 </a:t>
            </a:r>
            <a:r>
              <a:rPr lang="ko-KR" altLang="en-US" sz="1400" dirty="0" err="1"/>
              <a:t>있슴</a:t>
            </a:r>
            <a:endParaRPr lang="en-US" altLang="ko-KR" sz="1400" dirty="0"/>
          </a:p>
          <a:p>
            <a:r>
              <a:rPr lang="en-US" altLang="ko-KR" sz="1400" dirty="0"/>
              <a:t>image --ignore-unfixed </a:t>
            </a:r>
            <a:r>
              <a:rPr lang="en-US" altLang="ko-KR" sz="1400" dirty="0" err="1"/>
              <a:t>gasbugs</a:t>
            </a:r>
            <a:r>
              <a:rPr lang="en-US" altLang="ko-KR" sz="1400" dirty="0"/>
              <a:t>/http-go</a:t>
            </a:r>
          </a:p>
          <a:p>
            <a:endParaRPr lang="en-US" altLang="ko-KR" sz="1400" dirty="0"/>
          </a:p>
          <a:p>
            <a:r>
              <a:rPr lang="en-US" altLang="ko-KR" sz="1400" dirty="0"/>
              <a:t>- CVSS </a:t>
            </a:r>
            <a:r>
              <a:rPr lang="ko-KR" altLang="en-US" sz="1400" dirty="0"/>
              <a:t>취약점을 기준으로 원하는 취약점 정보만 확인 가능</a:t>
            </a:r>
            <a:r>
              <a:rPr lang="en-US" altLang="ko-KR" sz="1400" dirty="0"/>
              <a:t>(HIGH</a:t>
            </a:r>
            <a:r>
              <a:rPr lang="ko-KR" altLang="en-US" sz="1400" dirty="0"/>
              <a:t>와 </a:t>
            </a:r>
            <a:r>
              <a:rPr lang="en-US" altLang="ko-KR" sz="1400" dirty="0"/>
              <a:t>CRITICAL</a:t>
            </a:r>
            <a:r>
              <a:rPr lang="ko-KR" altLang="en-US" sz="1400" dirty="0"/>
              <a:t>만 보도록 </a:t>
            </a:r>
            <a:r>
              <a:rPr lang="en-US" altLang="ko-KR" sz="1400" dirty="0"/>
              <a:t>--severity </a:t>
            </a:r>
            <a:r>
              <a:rPr lang="ko-KR" altLang="en-US" sz="1400" dirty="0"/>
              <a:t>옵션을 구성</a:t>
            </a:r>
            <a:r>
              <a:rPr lang="en-US" altLang="ko-KR" sz="1400" dirty="0"/>
              <a:t>)</a:t>
            </a:r>
          </a:p>
          <a:p>
            <a:r>
              <a:rPr lang="en-US" altLang="ko-KR" sz="1400" dirty="0"/>
              <a:t>$docker run --rm -v </a:t>
            </a:r>
            <a:r>
              <a:rPr lang="en-US" altLang="ko-KR" sz="1400" dirty="0" err="1"/>
              <a:t>trivy</a:t>
            </a:r>
            <a:r>
              <a:rPr lang="en-US" altLang="ko-KR" sz="1400" dirty="0"/>
              <a:t>-cache:/root/.cache/ -v /var/run/</a:t>
            </a:r>
            <a:r>
              <a:rPr lang="en-US" altLang="ko-KR" sz="1400" dirty="0" err="1"/>
              <a:t>docker.sock</a:t>
            </a:r>
            <a:r>
              <a:rPr lang="en-US" altLang="ko-KR" sz="1400" dirty="0"/>
              <a:t>:/var/run/</a:t>
            </a:r>
            <a:r>
              <a:rPr lang="en-US" altLang="ko-KR" sz="1400" dirty="0" err="1"/>
              <a:t>docker.sock</a:t>
            </a:r>
            <a:r>
              <a:rPr lang="en-US" altLang="ko-KR" sz="1400" dirty="0"/>
              <a:t> </a:t>
            </a:r>
            <a:r>
              <a:rPr lang="en-US" altLang="ko-KR" sz="1400" dirty="0" err="1"/>
              <a:t>aquasec</a:t>
            </a:r>
            <a:r>
              <a:rPr lang="en-US" altLang="ko-KR" sz="1400" dirty="0"/>
              <a:t>/</a:t>
            </a:r>
            <a:r>
              <a:rPr lang="en-US" altLang="ko-KR" sz="1400" dirty="0" err="1"/>
              <a:t>trivy:latest</a:t>
            </a:r>
            <a:r>
              <a:rPr lang="en-US" altLang="ko-KR" sz="1400" dirty="0"/>
              <a:t> \</a:t>
            </a:r>
          </a:p>
          <a:p>
            <a:r>
              <a:rPr lang="en-US" altLang="ko-KR" sz="1400" dirty="0"/>
              <a:t>image --severity HIGH,CRITICAL </a:t>
            </a:r>
            <a:r>
              <a:rPr lang="en-US" altLang="ko-KR" sz="1400" dirty="0" err="1"/>
              <a:t>gasbugs</a:t>
            </a:r>
            <a:r>
              <a:rPr lang="en-US" altLang="ko-KR" sz="1400" dirty="0"/>
              <a:t>/http-go</a:t>
            </a:r>
          </a:p>
          <a:p>
            <a:endParaRPr lang="en-US" altLang="ko-KR" sz="1400" dirty="0"/>
          </a:p>
          <a:p>
            <a:r>
              <a:rPr lang="en-US" altLang="ko-KR" sz="1400" dirty="0"/>
              <a:t>--format </a:t>
            </a:r>
            <a:r>
              <a:rPr lang="ko-KR" altLang="en-US" sz="1400" dirty="0"/>
              <a:t>옵션을 사용해 </a:t>
            </a:r>
            <a:r>
              <a:rPr lang="en-US" altLang="ko-KR" sz="1400" dirty="0" err="1"/>
              <a:t>json</a:t>
            </a:r>
            <a:r>
              <a:rPr lang="en-US" altLang="ko-KR" sz="1400" dirty="0"/>
              <a:t> </a:t>
            </a:r>
            <a:r>
              <a:rPr lang="ko-KR" altLang="en-US" sz="1400" dirty="0"/>
              <a:t>파일로 쉽게 저장이 가능</a:t>
            </a:r>
            <a:endParaRPr lang="en-US" altLang="ko-KR" sz="1400" dirty="0"/>
          </a:p>
          <a:p>
            <a:r>
              <a:rPr lang="en-US" altLang="ko-KR" sz="1400" dirty="0"/>
              <a:t>$docker run --rm -v /</a:t>
            </a:r>
            <a:r>
              <a:rPr lang="en-US" altLang="ko-KR" sz="1400" dirty="0" err="1"/>
              <a:t>tmp</a:t>
            </a:r>
            <a:r>
              <a:rPr lang="en-US" altLang="ko-KR" sz="1400" dirty="0"/>
              <a:t>:/</a:t>
            </a:r>
            <a:r>
              <a:rPr lang="en-US" altLang="ko-KR" sz="1400" dirty="0" err="1"/>
              <a:t>tmp</a:t>
            </a:r>
            <a:r>
              <a:rPr lang="en-US" altLang="ko-KR" sz="1400" dirty="0"/>
              <a:t> -v </a:t>
            </a:r>
            <a:r>
              <a:rPr lang="en-US" altLang="ko-KR" sz="1400" dirty="0" err="1"/>
              <a:t>trivy</a:t>
            </a:r>
            <a:r>
              <a:rPr lang="en-US" altLang="ko-KR" sz="1400" dirty="0"/>
              <a:t>-cache:/root/.cache/ -v /var/run/</a:t>
            </a:r>
            <a:r>
              <a:rPr lang="en-US" altLang="ko-KR" sz="1400" dirty="0" err="1"/>
              <a:t>docker.sock</a:t>
            </a:r>
            <a:r>
              <a:rPr lang="en-US" altLang="ko-KR" sz="1400" dirty="0"/>
              <a:t>:/var/run/</a:t>
            </a:r>
            <a:r>
              <a:rPr lang="en-US" altLang="ko-KR" sz="1400" dirty="0" err="1"/>
              <a:t>docker.sock</a:t>
            </a:r>
            <a:r>
              <a:rPr lang="en-US" altLang="ko-KR" sz="1400" dirty="0"/>
              <a:t> </a:t>
            </a:r>
            <a:r>
              <a:rPr lang="en-US" altLang="ko-KR" sz="1400" dirty="0" err="1"/>
              <a:t>aquasec</a:t>
            </a:r>
            <a:r>
              <a:rPr lang="en-US" altLang="ko-KR" sz="1400" dirty="0"/>
              <a:t>/</a:t>
            </a:r>
            <a:r>
              <a:rPr lang="en-US" altLang="ko-KR" sz="1400" dirty="0" err="1"/>
              <a:t>trivy:latest</a:t>
            </a:r>
            <a:r>
              <a:rPr lang="en-US" altLang="ko-KR" sz="1400" dirty="0"/>
              <a:t> \</a:t>
            </a:r>
          </a:p>
          <a:p>
            <a:r>
              <a:rPr lang="en-US" altLang="ko-KR" sz="1400" dirty="0"/>
              <a:t>image --format </a:t>
            </a:r>
            <a:r>
              <a:rPr lang="en-US" altLang="ko-KR" sz="1400" dirty="0" err="1"/>
              <a:t>json</a:t>
            </a:r>
            <a:r>
              <a:rPr lang="en-US" altLang="ko-KR" sz="1400" dirty="0"/>
              <a:t> -o /</a:t>
            </a:r>
            <a:r>
              <a:rPr lang="en-US" altLang="ko-KR" sz="1400" dirty="0" err="1"/>
              <a:t>tmp</a:t>
            </a:r>
            <a:r>
              <a:rPr lang="en-US" altLang="ko-KR" sz="1400" dirty="0"/>
              <a:t>/</a:t>
            </a:r>
            <a:r>
              <a:rPr lang="en-US" altLang="ko-KR" sz="1400" dirty="0" err="1"/>
              <a:t>result.json</a:t>
            </a:r>
            <a:r>
              <a:rPr lang="en-US" altLang="ko-KR" sz="1400" dirty="0"/>
              <a:t> </a:t>
            </a:r>
            <a:r>
              <a:rPr lang="en-US" altLang="ko-KR" sz="1400" dirty="0" err="1"/>
              <a:t>gasbugs</a:t>
            </a:r>
            <a:r>
              <a:rPr lang="en-US" altLang="ko-KR" sz="1400" dirty="0"/>
              <a:t>/http-go </a:t>
            </a:r>
          </a:p>
          <a:p>
            <a:r>
              <a:rPr lang="en-US" altLang="ko-KR" sz="1400" dirty="0"/>
              <a:t># </a:t>
            </a:r>
            <a:r>
              <a:rPr lang="ko-KR" altLang="en-US" sz="1400" dirty="0"/>
              <a:t>결과 확인</a:t>
            </a:r>
          </a:p>
          <a:p>
            <a:r>
              <a:rPr lang="en-US" altLang="ko-KR" sz="1400" dirty="0"/>
              <a:t>$cat</a:t>
            </a:r>
            <a:r>
              <a:rPr lang="ko-KR" altLang="en-US" sz="1400" dirty="0"/>
              <a:t> </a:t>
            </a:r>
            <a:r>
              <a:rPr lang="en-US" altLang="ko-KR" sz="1400" dirty="0"/>
              <a:t>/</a:t>
            </a:r>
            <a:r>
              <a:rPr lang="en-US" altLang="ko-KR" sz="1400" dirty="0" err="1"/>
              <a:t>tmp</a:t>
            </a:r>
            <a:r>
              <a:rPr lang="en-US" altLang="ko-KR" sz="1400" dirty="0"/>
              <a:t>/</a:t>
            </a:r>
            <a:r>
              <a:rPr lang="en-US" altLang="ko-KR" sz="1400" dirty="0" err="1"/>
              <a:t>result.json</a:t>
            </a:r>
            <a:endParaRPr lang="ko-KR" altLang="en-US" sz="1400" dirty="0"/>
          </a:p>
        </p:txBody>
      </p:sp>
    </p:spTree>
    <p:extLst>
      <p:ext uri="{BB962C8B-B14F-4D97-AF65-F5344CB8AC3E}">
        <p14:creationId xmlns:p14="http://schemas.microsoft.com/office/powerpoint/2010/main" val="86710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8" name="TextBox 7">
            <a:extLst>
              <a:ext uri="{FF2B5EF4-FFF2-40B4-BE49-F238E27FC236}">
                <a16:creationId xmlns:a16="http://schemas.microsoft.com/office/drawing/2014/main" id="{39DCAE8F-CD6F-FC2F-A6A9-6FDECC8DE512}"/>
              </a:ext>
            </a:extLst>
          </p:cNvPr>
          <p:cNvSpPr txBox="1"/>
          <p:nvPr/>
        </p:nvSpPr>
        <p:spPr>
          <a:xfrm>
            <a:off x="620605" y="1102592"/>
            <a:ext cx="11153383" cy="4732386"/>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공급망 보안</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nSpc>
                <a:spcPct val="150000"/>
              </a:lnSpc>
            </a:pPr>
            <a:r>
              <a:rPr lang="en-US" altLang="ko-KR" b="0" i="0" dirty="0">
                <a:solidFill>
                  <a:srgbClr val="000000"/>
                </a:solidFill>
                <a:effectLst/>
                <a:latin typeface="+mn-ea"/>
              </a:rPr>
              <a:t>- </a:t>
            </a:r>
            <a:r>
              <a:rPr lang="ko-KR" altLang="en-US" b="0" i="0" dirty="0">
                <a:solidFill>
                  <a:srgbClr val="000000"/>
                </a:solidFill>
                <a:effectLst/>
                <a:latin typeface="+mn-ea"/>
              </a:rPr>
              <a:t>소프트웨어 공급망은 구성 요소</a:t>
            </a:r>
            <a:r>
              <a:rPr lang="en-US" altLang="ko-KR" b="0" i="0" dirty="0">
                <a:solidFill>
                  <a:srgbClr val="000000"/>
                </a:solidFill>
                <a:effectLst/>
                <a:latin typeface="+mn-ea"/>
              </a:rPr>
              <a:t>, </a:t>
            </a:r>
            <a:r>
              <a:rPr lang="ko-KR" altLang="en-US" b="0" i="0" dirty="0">
                <a:solidFill>
                  <a:srgbClr val="000000"/>
                </a:solidFill>
                <a:effectLst/>
                <a:latin typeface="+mn-ea"/>
              </a:rPr>
              <a:t>작성자</a:t>
            </a:r>
            <a:r>
              <a:rPr lang="en-US" altLang="ko-KR" b="0" i="0" dirty="0">
                <a:solidFill>
                  <a:srgbClr val="000000"/>
                </a:solidFill>
                <a:effectLst/>
                <a:latin typeface="+mn-ea"/>
              </a:rPr>
              <a:t>, </a:t>
            </a:r>
            <a:r>
              <a:rPr lang="ko-KR" altLang="en-US" b="0" i="0" dirty="0">
                <a:solidFill>
                  <a:srgbClr val="000000"/>
                </a:solidFill>
                <a:effectLst/>
                <a:latin typeface="+mn-ea"/>
              </a:rPr>
              <a:t>출처 등 소프트웨어에 관한 정보 네트워크를 포함</a:t>
            </a:r>
            <a:endParaRPr lang="en-US" altLang="ko-KR" b="0" i="0" dirty="0">
              <a:solidFill>
                <a:srgbClr val="000000"/>
              </a:solidFill>
              <a:effectLst/>
              <a:latin typeface="+mn-ea"/>
            </a:endParaRPr>
          </a:p>
          <a:p>
            <a:pPr>
              <a:lnSpc>
                <a:spcPct val="150000"/>
              </a:lnSpc>
            </a:pPr>
            <a:r>
              <a:rPr lang="en-US" altLang="ko-KR" dirty="0">
                <a:solidFill>
                  <a:srgbClr val="000000"/>
                </a:solidFill>
                <a:latin typeface="+mn-ea"/>
              </a:rPr>
              <a:t>- </a:t>
            </a:r>
            <a:r>
              <a:rPr lang="ko-KR" altLang="en-US" b="0" i="0" dirty="0">
                <a:solidFill>
                  <a:srgbClr val="000000"/>
                </a:solidFill>
                <a:effectLst/>
                <a:latin typeface="+mn-ea"/>
              </a:rPr>
              <a:t>구성 요소는 인프라</a:t>
            </a:r>
            <a:r>
              <a:rPr lang="en-US" altLang="ko-KR" b="0" i="0" dirty="0">
                <a:solidFill>
                  <a:srgbClr val="000000"/>
                </a:solidFill>
                <a:effectLst/>
                <a:latin typeface="+mn-ea"/>
              </a:rPr>
              <a:t>,</a:t>
            </a:r>
            <a:r>
              <a:rPr lang="ko-KR" altLang="en-US" b="0" i="0" dirty="0">
                <a:solidFill>
                  <a:srgbClr val="000000"/>
                </a:solidFill>
                <a:effectLst/>
                <a:latin typeface="+mn-ea"/>
              </a:rPr>
              <a:t>하드웨어</a:t>
            </a:r>
            <a:r>
              <a:rPr lang="en-US" altLang="ko-KR" b="0" i="0" dirty="0">
                <a:solidFill>
                  <a:srgbClr val="000000"/>
                </a:solidFill>
                <a:effectLst/>
                <a:latin typeface="+mn-ea"/>
              </a:rPr>
              <a:t>, </a:t>
            </a:r>
            <a:r>
              <a:rPr lang="ko-KR" altLang="en-US" b="0" i="0" dirty="0">
                <a:solidFill>
                  <a:srgbClr val="000000"/>
                </a:solidFill>
                <a:effectLst/>
                <a:latin typeface="+mn-ea"/>
              </a:rPr>
              <a:t>운영체제</a:t>
            </a:r>
            <a:r>
              <a:rPr lang="en-US" altLang="ko-KR" b="0" i="0" dirty="0">
                <a:solidFill>
                  <a:srgbClr val="000000"/>
                </a:solidFill>
                <a:effectLst/>
                <a:latin typeface="+mn-ea"/>
              </a:rPr>
              <a:t>(OS), </a:t>
            </a:r>
            <a:r>
              <a:rPr lang="ko-KR" altLang="en-US" b="0" i="0" dirty="0">
                <a:solidFill>
                  <a:srgbClr val="000000"/>
                </a:solidFill>
                <a:effectLst/>
                <a:latin typeface="+mn-ea"/>
              </a:rPr>
              <a:t>클라우드 서비스 등과 같으며</a:t>
            </a:r>
            <a:r>
              <a:rPr lang="en-US" altLang="ko-KR" b="0" i="0" dirty="0">
                <a:solidFill>
                  <a:srgbClr val="000000"/>
                </a:solidFill>
                <a:effectLst/>
                <a:latin typeface="+mn-ea"/>
              </a:rPr>
              <a:t>, </a:t>
            </a:r>
            <a:r>
              <a:rPr lang="ko-KR" altLang="en-US" b="0" i="0" dirty="0">
                <a:solidFill>
                  <a:srgbClr val="000000"/>
                </a:solidFill>
                <a:effectLst/>
                <a:latin typeface="+mn-ea"/>
              </a:rPr>
              <a:t>출처는 레지스트리</a:t>
            </a:r>
            <a:r>
              <a:rPr lang="en-US" altLang="ko-KR" b="0" i="0" dirty="0">
                <a:solidFill>
                  <a:srgbClr val="000000"/>
                </a:solidFill>
                <a:effectLst/>
                <a:latin typeface="+mn-ea"/>
              </a:rPr>
              <a:t>, GitHub, </a:t>
            </a:r>
            <a:r>
              <a:rPr lang="ko-KR" altLang="en-US" b="0" i="0" dirty="0" err="1">
                <a:solidFill>
                  <a:srgbClr val="000000"/>
                </a:solidFill>
                <a:effectLst/>
                <a:latin typeface="+mn-ea"/>
              </a:rPr>
              <a:t>리포지터리</a:t>
            </a:r>
            <a:r>
              <a:rPr lang="en-US" altLang="ko-KR" b="0" i="0" dirty="0">
                <a:solidFill>
                  <a:srgbClr val="000000"/>
                </a:solidFill>
                <a:effectLst/>
                <a:latin typeface="+mn-ea"/>
              </a:rPr>
              <a:t>(Repository) </a:t>
            </a:r>
            <a:r>
              <a:rPr lang="ko-KR" altLang="en-US" b="0" i="0" dirty="0">
                <a:solidFill>
                  <a:srgbClr val="000000"/>
                </a:solidFill>
                <a:effectLst/>
                <a:latin typeface="+mn-ea"/>
              </a:rPr>
              <a:t>등의 예로 표현할 수 있음</a:t>
            </a:r>
            <a:endParaRPr lang="en-US" altLang="ko-KR" b="0" i="0" dirty="0">
              <a:solidFill>
                <a:srgbClr val="000000"/>
              </a:solidFill>
              <a:effectLst/>
              <a:latin typeface="+mn-ea"/>
            </a:endParaRPr>
          </a:p>
          <a:p>
            <a:pPr>
              <a:lnSpc>
                <a:spcPct val="150000"/>
              </a:lnSpc>
            </a:pPr>
            <a:r>
              <a:rPr lang="en-US" altLang="ko-KR" dirty="0">
                <a:solidFill>
                  <a:srgbClr val="000000"/>
                </a:solidFill>
                <a:latin typeface="+mn-ea"/>
              </a:rPr>
              <a:t>- </a:t>
            </a:r>
            <a:r>
              <a:rPr lang="ko-KR" altLang="en-US" b="0" i="0" dirty="0">
                <a:solidFill>
                  <a:srgbClr val="000000"/>
                </a:solidFill>
                <a:effectLst/>
                <a:latin typeface="+mn-ea"/>
              </a:rPr>
              <a:t>이러한 공급망에는 소프트웨어 보안에 부정적인 영향을 줄 수 있는 취약점도 포함하기에 공급망 보안이 함께 요구됨</a:t>
            </a:r>
            <a:endParaRPr lang="en-US" altLang="ko-KR" b="0" i="0" dirty="0">
              <a:solidFill>
                <a:srgbClr val="000000"/>
              </a:solidFill>
              <a:effectLst/>
              <a:latin typeface="+mn-ea"/>
            </a:endParaRPr>
          </a:p>
          <a:p>
            <a:pPr>
              <a:lnSpc>
                <a:spcPct val="150000"/>
              </a:lnSpc>
            </a:pPr>
            <a:r>
              <a:rPr lang="en-US" altLang="ko-KR" dirty="0">
                <a:solidFill>
                  <a:srgbClr val="000000"/>
                </a:solidFill>
                <a:latin typeface="+mn-ea"/>
              </a:rPr>
              <a:t>- </a:t>
            </a:r>
            <a:r>
              <a:rPr lang="ko-KR" altLang="en-US" b="0" i="0" dirty="0">
                <a:solidFill>
                  <a:srgbClr val="000000"/>
                </a:solidFill>
                <a:effectLst/>
                <a:latin typeface="+mn-ea"/>
              </a:rPr>
              <a:t>소프트웨어 공급망의 구성 요소에 해당하는 위험은 해당 구성 요소를 사용하는 모든 소프트웨어에 </a:t>
            </a:r>
            <a:endParaRPr lang="en-US" altLang="ko-KR" b="0" i="0" dirty="0">
              <a:solidFill>
                <a:srgbClr val="000000"/>
              </a:solidFill>
              <a:effectLst/>
              <a:latin typeface="+mn-ea"/>
            </a:endParaRPr>
          </a:p>
          <a:p>
            <a:pPr>
              <a:lnSpc>
                <a:spcPct val="150000"/>
              </a:lnSpc>
            </a:pPr>
            <a:r>
              <a:rPr lang="ko-KR" altLang="en-US" b="0" i="0" dirty="0">
                <a:solidFill>
                  <a:srgbClr val="000000"/>
                </a:solidFill>
                <a:effectLst/>
                <a:latin typeface="+mn-ea"/>
              </a:rPr>
              <a:t>잠재적 위험이 있을 수 있음을 나타냄</a:t>
            </a:r>
            <a:endParaRPr lang="en-US" altLang="ko-KR" b="0" i="0" dirty="0">
              <a:solidFill>
                <a:srgbClr val="000000"/>
              </a:solidFill>
              <a:effectLst/>
              <a:latin typeface="+mn-ea"/>
            </a:endParaRPr>
          </a:p>
          <a:p>
            <a:pPr>
              <a:lnSpc>
                <a:spcPct val="150000"/>
              </a:lnSpc>
            </a:pPr>
            <a:r>
              <a:rPr lang="en-US" altLang="ko-KR" dirty="0">
                <a:solidFill>
                  <a:srgbClr val="000000"/>
                </a:solidFill>
                <a:latin typeface="+mn-ea"/>
              </a:rPr>
              <a:t>- </a:t>
            </a:r>
            <a:r>
              <a:rPr lang="ko-KR" altLang="en-US" b="0" i="0" dirty="0">
                <a:solidFill>
                  <a:srgbClr val="000000"/>
                </a:solidFill>
                <a:effectLst/>
                <a:latin typeface="+mn-ea"/>
              </a:rPr>
              <a:t>이는 해커가 </a:t>
            </a:r>
            <a:r>
              <a:rPr lang="ko-KR" altLang="en-US" b="0" i="0" dirty="0" err="1">
                <a:solidFill>
                  <a:srgbClr val="000000"/>
                </a:solidFill>
                <a:effectLst/>
                <a:latin typeface="+mn-ea"/>
              </a:rPr>
              <a:t>멀웨어나</a:t>
            </a:r>
            <a:r>
              <a:rPr lang="ko-KR" altLang="en-US" b="0" i="0" dirty="0">
                <a:solidFill>
                  <a:srgbClr val="000000"/>
                </a:solidFill>
                <a:effectLst/>
                <a:latin typeface="+mn-ea"/>
              </a:rPr>
              <a:t> </a:t>
            </a:r>
            <a:r>
              <a:rPr lang="ko-KR" altLang="en-US" b="0" i="0" dirty="0" err="1">
                <a:solidFill>
                  <a:srgbClr val="000000"/>
                </a:solidFill>
                <a:effectLst/>
                <a:latin typeface="+mn-ea"/>
              </a:rPr>
              <a:t>백도어</a:t>
            </a:r>
            <a:r>
              <a:rPr lang="ko-KR" altLang="en-US" b="0" i="0" dirty="0">
                <a:solidFill>
                  <a:srgbClr val="000000"/>
                </a:solidFill>
                <a:effectLst/>
                <a:latin typeface="+mn-ea"/>
              </a:rPr>
              <a:t> 또는 악성코드를 삽입하여 구성 요소와 연결된 공급망을 손상시킬 가능성을 야기</a:t>
            </a:r>
            <a:r>
              <a:rPr lang="en-US" altLang="ko-KR" b="0" i="0" dirty="0">
                <a:solidFill>
                  <a:srgbClr val="000000"/>
                </a:solidFill>
                <a:effectLst/>
                <a:latin typeface="+mn-ea"/>
              </a:rPr>
              <a:t>. </a:t>
            </a:r>
            <a:r>
              <a:rPr lang="ko-KR" altLang="en-US" b="0" i="0" dirty="0">
                <a:solidFill>
                  <a:srgbClr val="000000"/>
                </a:solidFill>
                <a:effectLst/>
                <a:latin typeface="+mn-ea"/>
              </a:rPr>
              <a:t>특히</a:t>
            </a:r>
            <a:r>
              <a:rPr lang="en-US" altLang="ko-KR" b="0" i="0" dirty="0">
                <a:solidFill>
                  <a:srgbClr val="000000"/>
                </a:solidFill>
                <a:effectLst/>
                <a:latin typeface="+mn-ea"/>
              </a:rPr>
              <a:t>, </a:t>
            </a:r>
            <a:r>
              <a:rPr lang="ko-KR" altLang="en-US" b="0" i="0" dirty="0">
                <a:solidFill>
                  <a:srgbClr val="000000"/>
                </a:solidFill>
                <a:effectLst/>
                <a:latin typeface="+mn-ea"/>
              </a:rPr>
              <a:t>영리를 추구하는 공격자와 국가 행위자의 소프트웨어 공급망 공격이 증가하고 있으며</a:t>
            </a:r>
            <a:r>
              <a:rPr lang="en-US" altLang="ko-KR" b="0" i="0" dirty="0">
                <a:solidFill>
                  <a:srgbClr val="000000"/>
                </a:solidFill>
                <a:effectLst/>
                <a:latin typeface="+mn-ea"/>
              </a:rPr>
              <a:t>, </a:t>
            </a:r>
          </a:p>
          <a:p>
            <a:pPr>
              <a:lnSpc>
                <a:spcPct val="150000"/>
              </a:lnSpc>
            </a:pPr>
            <a:r>
              <a:rPr lang="ko-KR" altLang="en-US" b="0" i="0" dirty="0">
                <a:solidFill>
                  <a:srgbClr val="000000"/>
                </a:solidFill>
                <a:effectLst/>
                <a:latin typeface="+mn-ea"/>
              </a:rPr>
              <a:t>디지털 환경과 함께 실제 세계에 모두 심각한 영향을 줄 수 있게 됨</a:t>
            </a:r>
            <a:r>
              <a:rPr lang="en-US" altLang="ko-KR" b="0" i="0" dirty="0">
                <a:solidFill>
                  <a:srgbClr val="000000"/>
                </a:solidFill>
                <a:effectLst/>
                <a:latin typeface="+mn-ea"/>
              </a:rPr>
              <a:t>. </a:t>
            </a:r>
            <a:endParaRPr lang="ko-KR" altLang="en-US" dirty="0">
              <a:latin typeface="+mn-ea"/>
            </a:endParaRPr>
          </a:p>
        </p:txBody>
      </p:sp>
    </p:spTree>
    <p:extLst>
      <p:ext uri="{BB962C8B-B14F-4D97-AF65-F5344CB8AC3E}">
        <p14:creationId xmlns:p14="http://schemas.microsoft.com/office/powerpoint/2010/main" val="1799008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9824" cy="523220"/>
          </a:xfrm>
          <a:prstGeom prst="rect">
            <a:avLst/>
          </a:prstGeom>
          <a:noFill/>
        </p:spPr>
        <p:txBody>
          <a:bodyPr wrap="none" rtlCol="0">
            <a:spAutoFit/>
          </a:bodyPr>
          <a:lstStyle/>
          <a:p>
            <a:r>
              <a:rPr lang="en-US" altLang="ko-KR" sz="2800" b="1" i="0" dirty="0">
                <a:solidFill>
                  <a:srgbClr val="363636"/>
                </a:solidFill>
                <a:effectLst/>
                <a:latin typeface="PT Sans" panose="020B0503020203020204" pitchFamily="34" charset="0"/>
              </a:rPr>
              <a:t>Harbor</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5111143"/>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Harbor – </a:t>
            </a:r>
            <a:r>
              <a:rPr lang="en-US" altLang="ko-KR" sz="2000" b="1" dirty="0" err="1">
                <a:latin typeface="+mn-ea"/>
              </a:rPr>
              <a:t>Trivy</a:t>
            </a:r>
            <a:endParaRPr lang="en-US" altLang="ko-KR" sz="2000" b="1" dirty="0">
              <a:latin typeface="+mn-ea"/>
            </a:endParaRPr>
          </a:p>
          <a:p>
            <a:pPr>
              <a:lnSpc>
                <a:spcPct val="150000"/>
              </a:lnSpc>
              <a:spcBef>
                <a:spcPts val="600"/>
              </a:spcBef>
              <a:spcAft>
                <a:spcPts val="600"/>
              </a:spcAft>
            </a:pPr>
            <a:r>
              <a:rPr lang="en-US" altLang="ko-KR" sz="2000" dirty="0">
                <a:latin typeface="+mn-ea"/>
              </a:rPr>
              <a:t>-https://aquasecurity.github.io/</a:t>
            </a:r>
            <a:r>
              <a:rPr lang="en-US" altLang="ko-KR" sz="2000" dirty="0" err="1">
                <a:latin typeface="+mn-ea"/>
              </a:rPr>
              <a:t>trivy</a:t>
            </a:r>
            <a:r>
              <a:rPr lang="en-US" altLang="ko-KR" sz="2000" dirty="0">
                <a:latin typeface="+mn-ea"/>
              </a:rPr>
              <a:t>/v0.33/docs/</a:t>
            </a:r>
            <a:r>
              <a:rPr lang="en-US" altLang="ko-KR" sz="2000" dirty="0" err="1">
                <a:latin typeface="+mn-ea"/>
              </a:rPr>
              <a:t>sbom</a:t>
            </a:r>
            <a:r>
              <a:rPr lang="en-US" altLang="ko-KR" sz="2000" b="1" dirty="0">
                <a:latin typeface="+mn-ea"/>
              </a:rPr>
              <a:t>/</a:t>
            </a:r>
          </a:p>
          <a:p>
            <a:pPr>
              <a:lnSpc>
                <a:spcPct val="150000"/>
              </a:lnSpc>
              <a:spcBef>
                <a:spcPts val="600"/>
              </a:spcBef>
              <a:spcAft>
                <a:spcPts val="600"/>
              </a:spcAft>
            </a:pPr>
            <a:r>
              <a:rPr lang="en-US" altLang="ko-KR" sz="2000" b="1" dirty="0">
                <a:latin typeface="+mn-ea"/>
              </a:rPr>
              <a:t>- </a:t>
            </a:r>
            <a:r>
              <a:rPr lang="en-US" altLang="ko-KR" sz="2000" b="0" i="0" dirty="0" err="1">
                <a:effectLst/>
                <a:latin typeface="Roboto" panose="02000000000000000000" pitchFamily="2" charset="0"/>
              </a:rPr>
              <a:t>Trivy</a:t>
            </a:r>
            <a:r>
              <a:rPr lang="en-US" altLang="ko-KR" sz="2000" b="0" i="0" dirty="0">
                <a:effectLst/>
                <a:latin typeface="Roboto" panose="02000000000000000000" pitchFamily="2" charset="0"/>
              </a:rPr>
              <a:t> can generate the following SBOM formats(</a:t>
            </a:r>
            <a:r>
              <a:rPr lang="en-US" altLang="ko-KR" sz="2000" b="0" i="0" u="none" strike="noStrike" dirty="0">
                <a:effectLst/>
                <a:latin typeface="Roboto" panose="02000000000000000000" pitchFamily="2" charset="0"/>
              </a:rPr>
              <a:t>CycloneDX, SPDX)</a:t>
            </a:r>
          </a:p>
          <a:p>
            <a:pPr algn="l"/>
            <a:endParaRPr lang="en-US" altLang="ko-KR" sz="2000" dirty="0">
              <a:latin typeface="Roboto" panose="02000000000000000000" pitchFamily="2" charset="0"/>
            </a:endParaRPr>
          </a:p>
          <a:p>
            <a:pPr algn="l"/>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trivy</a:t>
            </a:r>
            <a:r>
              <a:rPr lang="en-US" altLang="ko-KR" sz="2000" b="0" i="0" dirty="0">
                <a:effectLst/>
                <a:latin typeface="Roboto" panose="02000000000000000000" pitchFamily="2" charset="0"/>
              </a:rPr>
              <a:t> image --format </a:t>
            </a:r>
            <a:r>
              <a:rPr lang="en-US" altLang="ko-KR" sz="2000" b="0" i="0" dirty="0" err="1">
                <a:effectLst/>
                <a:latin typeface="Roboto" panose="02000000000000000000" pitchFamily="2" charset="0"/>
              </a:rPr>
              <a:t>spdx-json</a:t>
            </a:r>
            <a:r>
              <a:rPr lang="en-US" altLang="ko-KR" sz="2000" b="0" i="0" dirty="0">
                <a:effectLst/>
                <a:latin typeface="Roboto" panose="02000000000000000000" pitchFamily="2" charset="0"/>
              </a:rPr>
              <a:t> --output </a:t>
            </a:r>
            <a:r>
              <a:rPr lang="en-US" altLang="ko-KR" sz="2000" b="0" i="0" dirty="0" err="1">
                <a:effectLst/>
                <a:latin typeface="Roboto" panose="02000000000000000000" pitchFamily="2" charset="0"/>
              </a:rPr>
              <a:t>result.json</a:t>
            </a:r>
            <a:r>
              <a:rPr lang="en-US" altLang="ko-KR" sz="2000" b="0" i="0" dirty="0">
                <a:effectLst/>
                <a:latin typeface="Roboto" panose="02000000000000000000" pitchFamily="2" charset="0"/>
              </a:rPr>
              <a:t> alpine:3.15</a:t>
            </a:r>
          </a:p>
          <a:p>
            <a:pPr algn="l"/>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trivy</a:t>
            </a:r>
            <a:r>
              <a:rPr lang="en-US" altLang="ko-KR" sz="2000" b="0" i="0" dirty="0">
                <a:effectLst/>
                <a:latin typeface="Roboto" panose="02000000000000000000" pitchFamily="2" charset="0"/>
              </a:rPr>
              <a:t> fs --format </a:t>
            </a:r>
            <a:r>
              <a:rPr lang="en-US" altLang="ko-KR" sz="2000" b="0" i="0" dirty="0" err="1">
                <a:effectLst/>
                <a:latin typeface="Roboto" panose="02000000000000000000" pitchFamily="2" charset="0"/>
              </a:rPr>
              <a:t>cyclonedx</a:t>
            </a:r>
            <a:r>
              <a:rPr lang="en-US" altLang="ko-KR" sz="2000" b="0" i="0" dirty="0">
                <a:effectLst/>
                <a:latin typeface="Roboto" panose="02000000000000000000" pitchFamily="2" charset="0"/>
              </a:rPr>
              <a:t> --output </a:t>
            </a:r>
            <a:r>
              <a:rPr lang="en-US" altLang="ko-KR" sz="2000" b="0" i="0" dirty="0" err="1">
                <a:effectLst/>
                <a:latin typeface="Roboto" panose="02000000000000000000" pitchFamily="2" charset="0"/>
              </a:rPr>
              <a:t>result.json</a:t>
            </a:r>
            <a:r>
              <a:rPr lang="en-US" altLang="ko-KR" sz="2000" b="0" i="0" dirty="0">
                <a:effectLst/>
                <a:latin typeface="Roboto" panose="02000000000000000000" pitchFamily="2" charset="0"/>
              </a:rPr>
              <a:t> /app/</a:t>
            </a:r>
            <a:r>
              <a:rPr lang="en-US" altLang="ko-KR" sz="2000" b="0" i="0" dirty="0" err="1">
                <a:effectLst/>
                <a:latin typeface="Roboto" panose="02000000000000000000" pitchFamily="2" charset="0"/>
              </a:rPr>
              <a:t>myproject</a:t>
            </a:r>
            <a:endParaRPr lang="en-US" altLang="ko-KR" sz="2000" b="0" i="0" dirty="0">
              <a:effectLst/>
              <a:latin typeface="Roboto" panose="02000000000000000000" pitchFamily="2" charset="0"/>
            </a:endParaRPr>
          </a:p>
          <a:p>
            <a:pPr algn="l"/>
            <a:endParaRPr lang="en-US" altLang="ko-KR" sz="2000" b="0" i="0" dirty="0">
              <a:effectLst/>
              <a:latin typeface="Roboto" panose="02000000000000000000" pitchFamily="2" charset="0"/>
            </a:endParaRPr>
          </a:p>
          <a:p>
            <a:pPr algn="l"/>
            <a:endParaRPr lang="en-US" altLang="ko-KR" sz="2000" dirty="0">
              <a:latin typeface="Roboto" panose="02000000000000000000" pitchFamily="2" charset="0"/>
            </a:endParaRPr>
          </a:p>
          <a:p>
            <a:pPr algn="l"/>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trivy</a:t>
            </a:r>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sbom</a:t>
            </a:r>
            <a:r>
              <a:rPr lang="en-US" altLang="ko-KR" sz="2000" b="0" i="0" dirty="0">
                <a:effectLst/>
                <a:latin typeface="Roboto" panose="02000000000000000000" pitchFamily="2" charset="0"/>
              </a:rPr>
              <a:t> /path/to/</a:t>
            </a:r>
            <a:r>
              <a:rPr lang="en-US" altLang="ko-KR" sz="2000" b="0" i="0" dirty="0" err="1">
                <a:effectLst/>
                <a:latin typeface="Roboto" panose="02000000000000000000" pitchFamily="2" charset="0"/>
              </a:rPr>
              <a:t>cyclonedx.json</a:t>
            </a:r>
            <a:endParaRPr lang="en-US" altLang="ko-KR" sz="2000" b="0" i="0" dirty="0">
              <a:effectLst/>
              <a:latin typeface="Roboto" panose="02000000000000000000" pitchFamily="2" charset="0"/>
            </a:endParaRPr>
          </a:p>
          <a:p>
            <a:pPr algn="l"/>
            <a:r>
              <a:rPr lang="en-US" altLang="ko-KR" sz="2000" b="0" i="0" dirty="0">
                <a:effectLst/>
                <a:latin typeface="Roboto" panose="02000000000000000000" pitchFamily="2" charset="0"/>
              </a:rPr>
              <a:t>$ cosign verify-attestation --key /path/to/cosign.pub --type </a:t>
            </a:r>
            <a:r>
              <a:rPr lang="en-US" altLang="ko-KR" sz="2000" b="0" i="0" dirty="0" err="1">
                <a:effectLst/>
                <a:latin typeface="Roboto" panose="02000000000000000000" pitchFamily="2" charset="0"/>
              </a:rPr>
              <a:t>cyclonedx</a:t>
            </a:r>
            <a:r>
              <a:rPr lang="en-US" altLang="ko-KR" sz="2000" b="0" i="0" dirty="0">
                <a:effectLst/>
                <a:latin typeface="Roboto" panose="02000000000000000000" pitchFamily="2" charset="0"/>
              </a:rPr>
              <a:t> &lt;IMAGE&gt; &gt; </a:t>
            </a:r>
            <a:r>
              <a:rPr lang="en-US" altLang="ko-KR" sz="2000" b="0" i="0" dirty="0" err="1">
                <a:effectLst/>
                <a:latin typeface="Roboto" panose="02000000000000000000" pitchFamily="2" charset="0"/>
              </a:rPr>
              <a:t>sbom.cdx.intoto.jsonl</a:t>
            </a:r>
            <a:endParaRPr lang="en-US" altLang="ko-KR" sz="2000" b="0" i="0" dirty="0">
              <a:effectLst/>
              <a:latin typeface="Roboto" panose="02000000000000000000" pitchFamily="2" charset="0"/>
            </a:endParaRPr>
          </a:p>
          <a:p>
            <a:pPr algn="l"/>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trivy</a:t>
            </a:r>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sbom</a:t>
            </a:r>
            <a:r>
              <a:rPr lang="en-US" altLang="ko-KR" sz="2000" b="0" i="0" dirty="0">
                <a:effectLst/>
                <a:latin typeface="Roboto" panose="02000000000000000000" pitchFamily="2" charset="0"/>
              </a:rPr>
              <a:t> ./</a:t>
            </a:r>
            <a:r>
              <a:rPr lang="en-US" altLang="ko-KR" sz="2000" b="0" i="0" dirty="0" err="1">
                <a:effectLst/>
                <a:latin typeface="Roboto" panose="02000000000000000000" pitchFamily="2" charset="0"/>
              </a:rPr>
              <a:t>sbom.cdx.intoto.jsonl</a:t>
            </a:r>
            <a:endParaRPr lang="ko-KR" altLang="en-US" sz="2000" dirty="0"/>
          </a:p>
          <a:p>
            <a:pPr>
              <a:lnSpc>
                <a:spcPct val="150000"/>
              </a:lnSpc>
              <a:spcBef>
                <a:spcPts val="600"/>
              </a:spcBef>
              <a:spcAft>
                <a:spcPts val="600"/>
              </a:spcAft>
            </a:pPr>
            <a:endParaRPr lang="en-US" altLang="ko-KR" sz="2000" dirty="0">
              <a:latin typeface="+mn-ea"/>
            </a:endParaRPr>
          </a:p>
        </p:txBody>
      </p:sp>
    </p:spTree>
    <p:extLst>
      <p:ext uri="{BB962C8B-B14F-4D97-AF65-F5344CB8AC3E}">
        <p14:creationId xmlns:p14="http://schemas.microsoft.com/office/powerpoint/2010/main" val="33284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8" name="TextBox 7">
            <a:extLst>
              <a:ext uri="{FF2B5EF4-FFF2-40B4-BE49-F238E27FC236}">
                <a16:creationId xmlns:a16="http://schemas.microsoft.com/office/drawing/2014/main" id="{39DCAE8F-CD6F-FC2F-A6A9-6FDECC8DE512}"/>
              </a:ext>
            </a:extLst>
          </p:cNvPr>
          <p:cNvSpPr txBox="1"/>
          <p:nvPr/>
        </p:nvSpPr>
        <p:spPr>
          <a:xfrm>
            <a:off x="620605" y="1102592"/>
            <a:ext cx="11153383" cy="2187265"/>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600"/>
              </a:spcBef>
              <a:spcAft>
                <a:spcPts val="600"/>
              </a:spcAft>
              <a:buClrTx/>
              <a:buSzTx/>
              <a:buFont typeface="Wingdings" panose="05000000000000000000" pitchFamily="2" charset="2"/>
              <a:buChar char="§"/>
              <a:tabLst/>
              <a:defRPr/>
            </a:pPr>
            <a:r>
              <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Software Bill of Materials (SBOM) </a:t>
            </a:r>
            <a:r>
              <a:rPr kumimoji="0" lang="ko-KR" altLang="en-US"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공급망 보안</a:t>
            </a: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a:lnSpc>
                <a:spcPct val="150000"/>
              </a:lnSpc>
              <a:spcBef>
                <a:spcPts val="600"/>
              </a:spcBef>
              <a:spcAft>
                <a:spcPts val="600"/>
              </a:spcAft>
              <a:defRPr/>
            </a:pPr>
            <a:r>
              <a:rPr lang="en-US" altLang="ko-KR" sz="2000" b="0" i="0" dirty="0">
                <a:solidFill>
                  <a:srgbClr val="000000"/>
                </a:solidFill>
                <a:effectLst/>
                <a:latin typeface="Outfit"/>
              </a:rPr>
              <a:t>- SW </a:t>
            </a:r>
            <a:r>
              <a:rPr lang="ko-KR" altLang="en-US" sz="2000" b="0" i="0" dirty="0">
                <a:solidFill>
                  <a:srgbClr val="000000"/>
                </a:solidFill>
                <a:effectLst/>
                <a:latin typeface="Outfit"/>
              </a:rPr>
              <a:t>수요자</a:t>
            </a:r>
            <a:r>
              <a:rPr lang="en-US" altLang="ko-KR" sz="2000" b="0" i="0" dirty="0">
                <a:solidFill>
                  <a:srgbClr val="000000"/>
                </a:solidFill>
                <a:effectLst/>
                <a:latin typeface="Outfit"/>
              </a:rPr>
              <a:t>·</a:t>
            </a:r>
            <a:r>
              <a:rPr lang="ko-KR" altLang="en-US" sz="2000" b="0" i="0" dirty="0">
                <a:solidFill>
                  <a:srgbClr val="000000"/>
                </a:solidFill>
                <a:effectLst/>
                <a:latin typeface="Outfit"/>
              </a:rPr>
              <a:t>공급자는 </a:t>
            </a:r>
            <a:r>
              <a:rPr lang="en-US" altLang="ko-KR" sz="2000" b="0" i="0" dirty="0">
                <a:solidFill>
                  <a:srgbClr val="000000"/>
                </a:solidFill>
                <a:effectLst/>
                <a:latin typeface="Outfit"/>
              </a:rPr>
              <a:t>SBOM</a:t>
            </a:r>
            <a:r>
              <a:rPr lang="ko-KR" altLang="en-US" sz="2000" b="0" i="0" dirty="0">
                <a:solidFill>
                  <a:srgbClr val="000000"/>
                </a:solidFill>
                <a:effectLst/>
                <a:latin typeface="Outfit"/>
              </a:rPr>
              <a:t>을 연계하여 </a:t>
            </a:r>
            <a:r>
              <a:rPr lang="en-US" altLang="ko-KR" sz="2000" b="0" i="0" dirty="0">
                <a:solidFill>
                  <a:srgbClr val="000000"/>
                </a:solidFill>
                <a:effectLst/>
                <a:latin typeface="Outfit"/>
              </a:rPr>
              <a:t>SW </a:t>
            </a:r>
            <a:r>
              <a:rPr lang="ko-KR" altLang="en-US" sz="2000" b="0" i="0" dirty="0">
                <a:solidFill>
                  <a:srgbClr val="000000"/>
                </a:solidFill>
                <a:effectLst/>
                <a:latin typeface="Outfit"/>
              </a:rPr>
              <a:t>제품이 아닌 </a:t>
            </a:r>
            <a:r>
              <a:rPr lang="en-US" altLang="ko-KR" sz="2000" b="0" i="0" dirty="0">
                <a:solidFill>
                  <a:srgbClr val="000000"/>
                </a:solidFill>
                <a:effectLst/>
                <a:latin typeface="Outfit"/>
              </a:rPr>
              <a:t>SW </a:t>
            </a:r>
            <a:r>
              <a:rPr lang="ko-KR" altLang="en-US" sz="2000" b="0" i="0" dirty="0">
                <a:solidFill>
                  <a:srgbClr val="000000"/>
                </a:solidFill>
                <a:effectLst/>
                <a:latin typeface="Outfit"/>
              </a:rPr>
              <a:t>구성요소 수준에서 취약점 추적</a:t>
            </a:r>
            <a:r>
              <a:rPr lang="en-US" altLang="ko-KR" sz="2000" b="0" i="0" dirty="0">
                <a:solidFill>
                  <a:srgbClr val="000000"/>
                </a:solidFill>
                <a:effectLst/>
                <a:latin typeface="Outfit"/>
              </a:rPr>
              <a:t>·</a:t>
            </a:r>
            <a:r>
              <a:rPr lang="ko-KR" altLang="en-US" sz="2000" b="0" i="0" dirty="0">
                <a:solidFill>
                  <a:srgbClr val="000000"/>
                </a:solidFill>
                <a:effectLst/>
                <a:latin typeface="Outfit"/>
              </a:rPr>
              <a:t>식별</a:t>
            </a:r>
            <a:r>
              <a:rPr lang="en-US" altLang="ko-KR" sz="2000" b="0" i="0" dirty="0">
                <a:solidFill>
                  <a:srgbClr val="000000"/>
                </a:solidFill>
                <a:effectLst/>
                <a:latin typeface="Outfit"/>
              </a:rPr>
              <a:t>, </a:t>
            </a:r>
            <a:r>
              <a:rPr lang="ko-KR" altLang="en-US" sz="2000" b="0" i="0" dirty="0">
                <a:solidFill>
                  <a:srgbClr val="000000"/>
                </a:solidFill>
                <a:effectLst/>
                <a:latin typeface="Outfit"/>
              </a:rPr>
              <a:t>라이선스 준수</a:t>
            </a:r>
            <a:r>
              <a:rPr lang="en-US" altLang="ko-KR" sz="2000" b="0" i="0" dirty="0">
                <a:solidFill>
                  <a:srgbClr val="000000"/>
                </a:solidFill>
                <a:effectLst/>
                <a:latin typeface="Outfit"/>
              </a:rPr>
              <a:t>, SW </a:t>
            </a:r>
            <a:r>
              <a:rPr lang="ko-KR" altLang="en-US" sz="2000" b="0" i="0" dirty="0">
                <a:solidFill>
                  <a:srgbClr val="000000"/>
                </a:solidFill>
                <a:effectLst/>
                <a:latin typeface="Outfit"/>
              </a:rPr>
              <a:t>자산 관리 절차를 효율화 할 수 있음</a:t>
            </a:r>
            <a:endParaRPr lang="en-US" altLang="ko-KR" sz="2000" b="0" i="0" dirty="0">
              <a:solidFill>
                <a:srgbClr val="000000"/>
              </a:solidFill>
              <a:effectLst/>
              <a:latin typeface="Outfit"/>
            </a:endParaRPr>
          </a:p>
          <a:p>
            <a:pPr marR="0" lvl="0" algn="l" defTabSz="914400" rtl="0" eaLnBrk="1" fontAlgn="auto" latinLnBrk="1" hangingPunct="1">
              <a:lnSpc>
                <a:spcPct val="150000"/>
              </a:lnSpc>
              <a:spcBef>
                <a:spcPts val="600"/>
              </a:spcBef>
              <a:spcAft>
                <a:spcPts val="600"/>
              </a:spcAft>
              <a:buClrTx/>
              <a:buSzTx/>
              <a:tabLst/>
              <a:defRPr/>
            </a:pPr>
            <a:endParaRPr kumimoji="0" lang="en-US" altLang="ko-KR" sz="20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p:txBody>
      </p:sp>
      <p:sp>
        <p:nvSpPr>
          <p:cNvPr id="13" name="TextBox 12">
            <a:extLst>
              <a:ext uri="{FF2B5EF4-FFF2-40B4-BE49-F238E27FC236}">
                <a16:creationId xmlns:a16="http://schemas.microsoft.com/office/drawing/2014/main" id="{6F9D45B0-9570-0AFC-FB3F-683283821FB0}"/>
              </a:ext>
            </a:extLst>
          </p:cNvPr>
          <p:cNvSpPr txBox="1"/>
          <p:nvPr/>
        </p:nvSpPr>
        <p:spPr>
          <a:xfrm>
            <a:off x="4187707" y="6191815"/>
            <a:ext cx="4019178" cy="276999"/>
          </a:xfrm>
          <a:prstGeom prst="rect">
            <a:avLst/>
          </a:prstGeom>
          <a:noFill/>
        </p:spPr>
        <p:txBody>
          <a:bodyPr wrap="square">
            <a:spAutoFit/>
          </a:bodyPr>
          <a:lstStyle/>
          <a:p>
            <a:r>
              <a:rPr lang="ko-KR" altLang="en-US" sz="1200" dirty="0"/>
              <a:t>소프트웨어 공급망 구성 요소에 대한 위험 유형 구분</a:t>
            </a:r>
          </a:p>
        </p:txBody>
      </p:sp>
      <p:graphicFrame>
        <p:nvGraphicFramePr>
          <p:cNvPr id="14" name="표 13">
            <a:extLst>
              <a:ext uri="{FF2B5EF4-FFF2-40B4-BE49-F238E27FC236}">
                <a16:creationId xmlns:a16="http://schemas.microsoft.com/office/drawing/2014/main" id="{EE066A54-77C2-CC82-4E8F-25D8E87AA42D}"/>
              </a:ext>
            </a:extLst>
          </p:cNvPr>
          <p:cNvGraphicFramePr>
            <a:graphicFrameLocks noGrp="1"/>
          </p:cNvGraphicFramePr>
          <p:nvPr>
            <p:extLst>
              <p:ext uri="{D42A27DB-BD31-4B8C-83A1-F6EECF244321}">
                <p14:modId xmlns:p14="http://schemas.microsoft.com/office/powerpoint/2010/main" val="152702380"/>
              </p:ext>
            </p:extLst>
          </p:nvPr>
        </p:nvGraphicFramePr>
        <p:xfrm>
          <a:off x="620605" y="3905338"/>
          <a:ext cx="10682936" cy="1524000"/>
        </p:xfrm>
        <a:graphic>
          <a:graphicData uri="http://schemas.openxmlformats.org/drawingml/2006/table">
            <a:tbl>
              <a:tblPr firstRow="1" bandRow="1">
                <a:tableStyleId>{5940675A-B579-460E-94D1-54222C63F5DA}</a:tableStyleId>
              </a:tblPr>
              <a:tblGrid>
                <a:gridCol w="1684851">
                  <a:extLst>
                    <a:ext uri="{9D8B030D-6E8A-4147-A177-3AD203B41FA5}">
                      <a16:colId xmlns:a16="http://schemas.microsoft.com/office/drawing/2014/main" val="1510822089"/>
                    </a:ext>
                  </a:extLst>
                </a:gridCol>
                <a:gridCol w="8998085">
                  <a:extLst>
                    <a:ext uri="{9D8B030D-6E8A-4147-A177-3AD203B41FA5}">
                      <a16:colId xmlns:a16="http://schemas.microsoft.com/office/drawing/2014/main" val="2229035008"/>
                    </a:ext>
                  </a:extLst>
                </a:gridCol>
              </a:tblGrid>
              <a:tr h="302553">
                <a:tc>
                  <a:txBody>
                    <a:bodyPr/>
                    <a:lstStyle/>
                    <a:p>
                      <a:pPr algn="ctr" latinLnBrk="1"/>
                      <a:r>
                        <a:rPr lang="ko-KR" altLang="en-US" sz="1400" dirty="0"/>
                        <a:t>유형</a:t>
                      </a:r>
                    </a:p>
                  </a:txBody>
                  <a:tcPr>
                    <a:solidFill>
                      <a:schemeClr val="bg1">
                        <a:lumMod val="85000"/>
                      </a:schemeClr>
                    </a:solidFill>
                  </a:tcPr>
                </a:tc>
                <a:tc>
                  <a:txBody>
                    <a:bodyPr/>
                    <a:lstStyle/>
                    <a:p>
                      <a:pPr algn="ctr" latinLnBrk="1"/>
                      <a:r>
                        <a:rPr lang="ko-KR" altLang="en-US" sz="1400" dirty="0"/>
                        <a:t>내용</a:t>
                      </a:r>
                    </a:p>
                  </a:txBody>
                  <a:tcPr>
                    <a:solidFill>
                      <a:schemeClr val="bg1">
                        <a:lumMod val="85000"/>
                      </a:schemeClr>
                    </a:solidFill>
                  </a:tcPr>
                </a:tc>
                <a:extLst>
                  <a:ext uri="{0D108BD9-81ED-4DB2-BD59-A6C34878D82A}">
                    <a16:rowId xmlns:a16="http://schemas.microsoft.com/office/drawing/2014/main" val="2345404273"/>
                  </a:ext>
                </a:extLst>
              </a:tr>
              <a:tr h="248673">
                <a:tc>
                  <a:txBody>
                    <a:bodyPr/>
                    <a:lstStyle/>
                    <a:p>
                      <a:pPr latinLnBrk="1"/>
                      <a:r>
                        <a:rPr lang="ko-KR" altLang="en-US" sz="1400" dirty="0"/>
                        <a:t>취약점</a:t>
                      </a:r>
                    </a:p>
                  </a:txBody>
                  <a:tcPr/>
                </a:tc>
                <a:tc>
                  <a:txBody>
                    <a:bodyPr/>
                    <a:lstStyle/>
                    <a:p>
                      <a:pPr latinLnBrk="1"/>
                      <a:r>
                        <a:rPr lang="ko-KR" altLang="en-US" sz="1400" dirty="0"/>
                        <a:t>소프트웨어 코드의 결함으로</a:t>
                      </a:r>
                      <a:r>
                        <a:rPr lang="en-US" altLang="ko-KR" sz="1400" dirty="0"/>
                        <a:t>, </a:t>
                      </a:r>
                      <a:r>
                        <a:rPr lang="ko-KR" altLang="en-US" sz="1400" dirty="0"/>
                        <a:t>악용되면 침해로 연결 가능</a:t>
                      </a:r>
                    </a:p>
                  </a:txBody>
                  <a:tcPr/>
                </a:tc>
                <a:extLst>
                  <a:ext uri="{0D108BD9-81ED-4DB2-BD59-A6C34878D82A}">
                    <a16:rowId xmlns:a16="http://schemas.microsoft.com/office/drawing/2014/main" val="3157178544"/>
                  </a:ext>
                </a:extLst>
              </a:tr>
              <a:tr h="248673">
                <a:tc>
                  <a:txBody>
                    <a:bodyPr/>
                    <a:lstStyle/>
                    <a:p>
                      <a:pPr latinLnBrk="1"/>
                      <a:r>
                        <a:rPr lang="ko-KR" altLang="en-US" sz="1400" dirty="0" err="1"/>
                        <a:t>라이센싱</a:t>
                      </a:r>
                      <a:endParaRPr lang="ko-KR" altLang="en-US" sz="1400" dirty="0"/>
                    </a:p>
                  </a:txBody>
                  <a:tcPr/>
                </a:tc>
                <a:tc>
                  <a:txBody>
                    <a:bodyPr/>
                    <a:lstStyle/>
                    <a:p>
                      <a:pPr latinLnBrk="1"/>
                      <a:r>
                        <a:rPr lang="ko-KR" altLang="en-US" sz="1400" dirty="0"/>
                        <a:t>라이선스를 받은 소프트웨어 </a:t>
                      </a:r>
                      <a:r>
                        <a:rPr lang="ko-KR" altLang="en-US" sz="1400" dirty="0" err="1"/>
                        <a:t>아티팩트를</a:t>
                      </a:r>
                      <a:r>
                        <a:rPr lang="ko-KR" altLang="en-US" sz="1400" dirty="0"/>
                        <a:t> 오픈소스로 만들고 특허권을 무효화하도록 강제할 수 있는 법적 위험</a:t>
                      </a:r>
                    </a:p>
                  </a:txBody>
                  <a:tcPr/>
                </a:tc>
                <a:extLst>
                  <a:ext uri="{0D108BD9-81ED-4DB2-BD59-A6C34878D82A}">
                    <a16:rowId xmlns:a16="http://schemas.microsoft.com/office/drawing/2014/main" val="1623575786"/>
                  </a:ext>
                </a:extLst>
              </a:tr>
              <a:tr h="248673">
                <a:tc>
                  <a:txBody>
                    <a:bodyPr/>
                    <a:lstStyle/>
                    <a:p>
                      <a:pPr latinLnBrk="1"/>
                      <a:r>
                        <a:rPr lang="ko-KR" altLang="en-US" sz="1400" dirty="0"/>
                        <a:t>제</a:t>
                      </a:r>
                      <a:r>
                        <a:rPr lang="en-US" altLang="ko-KR" sz="1400" dirty="0"/>
                        <a:t>3</a:t>
                      </a:r>
                      <a:r>
                        <a:rPr lang="ko-KR" altLang="en-US" sz="1400" dirty="0"/>
                        <a:t>자 종속성</a:t>
                      </a:r>
                    </a:p>
                  </a:txBody>
                  <a:tcPr/>
                </a:tc>
                <a:tc>
                  <a:txBody>
                    <a:bodyPr/>
                    <a:lstStyle/>
                    <a:p>
                      <a:pPr latinLnBrk="1"/>
                      <a:r>
                        <a:rPr lang="ko-KR" altLang="en-US" sz="1400" dirty="0"/>
                        <a:t>소프트웨어 공급망에 포함된 모든 외부 조직에 대한 종속성</a:t>
                      </a:r>
                    </a:p>
                  </a:txBody>
                  <a:tcPr/>
                </a:tc>
                <a:extLst>
                  <a:ext uri="{0D108BD9-81ED-4DB2-BD59-A6C34878D82A}">
                    <a16:rowId xmlns:a16="http://schemas.microsoft.com/office/drawing/2014/main" val="2792380912"/>
                  </a:ext>
                </a:extLst>
              </a:tr>
              <a:tr h="302553">
                <a:tc>
                  <a:txBody>
                    <a:bodyPr/>
                    <a:lstStyle/>
                    <a:p>
                      <a:pPr latinLnBrk="1"/>
                      <a:r>
                        <a:rPr lang="ko-KR" altLang="en-US" sz="1400" dirty="0"/>
                        <a:t>프로세스 및 정책</a:t>
                      </a:r>
                    </a:p>
                  </a:txBody>
                  <a:tcPr/>
                </a:tc>
                <a:tc>
                  <a:txBody>
                    <a:bodyPr/>
                    <a:lstStyle/>
                    <a:p>
                      <a:pPr latinLnBrk="1"/>
                      <a:r>
                        <a:rPr lang="ko-KR" altLang="en-US" sz="1400" dirty="0"/>
                        <a:t>부재할 문제가 되며</a:t>
                      </a:r>
                      <a:r>
                        <a:rPr lang="en-US" altLang="ko-KR" sz="1400" dirty="0"/>
                        <a:t>, </a:t>
                      </a:r>
                      <a:r>
                        <a:rPr lang="ko-KR" altLang="en-US" sz="1400" dirty="0"/>
                        <a:t>취약점에 대응하기 위한 정책이 필요</a:t>
                      </a:r>
                    </a:p>
                  </a:txBody>
                  <a:tcPr/>
                </a:tc>
                <a:extLst>
                  <a:ext uri="{0D108BD9-81ED-4DB2-BD59-A6C34878D82A}">
                    <a16:rowId xmlns:a16="http://schemas.microsoft.com/office/drawing/2014/main" val="2147267612"/>
                  </a:ext>
                </a:extLst>
              </a:tr>
            </a:tbl>
          </a:graphicData>
        </a:graphic>
      </p:graphicFrame>
    </p:spTree>
    <p:extLst>
      <p:ext uri="{BB962C8B-B14F-4D97-AF65-F5344CB8AC3E}">
        <p14:creationId xmlns:p14="http://schemas.microsoft.com/office/powerpoint/2010/main" val="200608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1</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1228221"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a:t>
            </a: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공급망 보안</a:t>
            </a:r>
            <a:endParaRPr lang="en-US" altLang="ko-KR" sz="2000" b="1" dirty="0">
              <a:latin typeface="+mn-ea"/>
            </a:endParaRPr>
          </a:p>
        </p:txBody>
      </p:sp>
      <p:sp>
        <p:nvSpPr>
          <p:cNvPr id="8" name="TextBox 7">
            <a:extLst>
              <a:ext uri="{FF2B5EF4-FFF2-40B4-BE49-F238E27FC236}">
                <a16:creationId xmlns:a16="http://schemas.microsoft.com/office/drawing/2014/main" id="{39DCAE8F-CD6F-FC2F-A6A9-6FDECC8DE512}"/>
              </a:ext>
            </a:extLst>
          </p:cNvPr>
          <p:cNvSpPr txBox="1"/>
          <p:nvPr/>
        </p:nvSpPr>
        <p:spPr>
          <a:xfrm>
            <a:off x="620605" y="1569523"/>
            <a:ext cx="11153383" cy="2124621"/>
          </a:xfrm>
          <a:prstGeom prst="rect">
            <a:avLst/>
          </a:prstGeom>
          <a:noFill/>
        </p:spPr>
        <p:txBody>
          <a:bodyPr wrap="square">
            <a:spAutoFit/>
          </a:bodyPr>
          <a:lstStyle/>
          <a:p>
            <a:pPr>
              <a:lnSpc>
                <a:spcPct val="150000"/>
              </a:lnSpc>
            </a:pPr>
            <a:r>
              <a:rPr lang="en-US" altLang="ko-KR" dirty="0">
                <a:solidFill>
                  <a:srgbClr val="000000"/>
                </a:solidFill>
                <a:latin typeface="Outfit"/>
              </a:rPr>
              <a:t>-</a:t>
            </a:r>
            <a:r>
              <a:rPr lang="en-US" altLang="ko-KR" b="0" i="0" dirty="0">
                <a:solidFill>
                  <a:srgbClr val="000000"/>
                </a:solidFill>
                <a:effectLst/>
                <a:latin typeface="Outfit"/>
              </a:rPr>
              <a:t>SW </a:t>
            </a:r>
            <a:r>
              <a:rPr lang="ko-KR" altLang="en-US" b="0" i="0" dirty="0">
                <a:solidFill>
                  <a:srgbClr val="000000"/>
                </a:solidFill>
                <a:effectLst/>
                <a:latin typeface="Outfit"/>
              </a:rPr>
              <a:t>개발 생애주기 상에 </a:t>
            </a:r>
            <a:r>
              <a:rPr lang="en-US" altLang="ko-KR" b="0" i="0" dirty="0">
                <a:solidFill>
                  <a:srgbClr val="000000"/>
                </a:solidFill>
                <a:effectLst/>
                <a:latin typeface="Outfit"/>
              </a:rPr>
              <a:t>SBOM</a:t>
            </a:r>
            <a:r>
              <a:rPr lang="ko-KR" altLang="en-US" b="0" i="0" dirty="0">
                <a:solidFill>
                  <a:srgbClr val="000000"/>
                </a:solidFill>
                <a:effectLst/>
                <a:latin typeface="Outfit"/>
              </a:rPr>
              <a:t>을 도입하여 </a:t>
            </a:r>
            <a:r>
              <a:rPr lang="en-US" altLang="ko-KR" b="0" i="0" dirty="0">
                <a:solidFill>
                  <a:srgbClr val="000000"/>
                </a:solidFill>
                <a:effectLst/>
                <a:latin typeface="Outfit"/>
              </a:rPr>
              <a:t>SW </a:t>
            </a:r>
            <a:r>
              <a:rPr lang="ko-KR" altLang="en-US" b="0" i="0" dirty="0">
                <a:solidFill>
                  <a:srgbClr val="000000"/>
                </a:solidFill>
                <a:effectLst/>
                <a:latin typeface="Outfit"/>
              </a:rPr>
              <a:t>공급망의 투명성을 확보하고 </a:t>
            </a:r>
            <a:r>
              <a:rPr lang="en-US" altLang="ko-KR" b="0" i="0" dirty="0">
                <a:solidFill>
                  <a:srgbClr val="000000"/>
                </a:solidFill>
                <a:effectLst/>
                <a:latin typeface="Outfit"/>
              </a:rPr>
              <a:t>SBOM</a:t>
            </a:r>
            <a:r>
              <a:rPr lang="ko-KR" altLang="en-US" b="0" i="0" dirty="0">
                <a:solidFill>
                  <a:srgbClr val="000000"/>
                </a:solidFill>
                <a:effectLst/>
                <a:latin typeface="Outfit"/>
              </a:rPr>
              <a:t>과 </a:t>
            </a:r>
            <a:r>
              <a:rPr lang="en-US" altLang="ko-KR" b="0" i="0" dirty="0">
                <a:solidFill>
                  <a:srgbClr val="000000"/>
                </a:solidFill>
                <a:effectLst/>
                <a:latin typeface="Outfit"/>
              </a:rPr>
              <a:t>CVE</a:t>
            </a:r>
            <a:r>
              <a:rPr lang="ko-KR" altLang="en-US" b="0" i="0" dirty="0">
                <a:solidFill>
                  <a:srgbClr val="000000"/>
                </a:solidFill>
                <a:effectLst/>
                <a:latin typeface="Outfit"/>
              </a:rPr>
              <a:t>의 정보를 대조하여 취약점 식별 자동화가 가능</a:t>
            </a:r>
            <a:endParaRPr lang="en-US" altLang="ko-KR" b="0" i="0" dirty="0">
              <a:solidFill>
                <a:srgbClr val="000000"/>
              </a:solidFill>
              <a:effectLst/>
              <a:latin typeface="Outfit"/>
            </a:endParaRPr>
          </a:p>
          <a:p>
            <a:pPr>
              <a:lnSpc>
                <a:spcPct val="150000"/>
              </a:lnSpc>
            </a:pPr>
            <a:r>
              <a:rPr lang="en-US" altLang="ko-KR" dirty="0">
                <a:solidFill>
                  <a:srgbClr val="000000"/>
                </a:solidFill>
                <a:latin typeface="Outfit"/>
              </a:rPr>
              <a:t>-</a:t>
            </a:r>
            <a:r>
              <a:rPr lang="en-US" altLang="ko-KR" b="0" i="0" dirty="0">
                <a:solidFill>
                  <a:srgbClr val="000000"/>
                </a:solidFill>
                <a:effectLst/>
                <a:latin typeface="Outfit"/>
              </a:rPr>
              <a:t> </a:t>
            </a:r>
            <a:r>
              <a:rPr lang="ko-KR" altLang="en-US" b="0" i="0" dirty="0">
                <a:solidFill>
                  <a:srgbClr val="000000"/>
                </a:solidFill>
                <a:effectLst/>
                <a:latin typeface="Outfit"/>
              </a:rPr>
              <a:t>참고로 </a:t>
            </a:r>
            <a:r>
              <a:rPr lang="en-US" altLang="ko-KR" b="0" i="0" dirty="0">
                <a:solidFill>
                  <a:srgbClr val="000000"/>
                </a:solidFill>
                <a:effectLst/>
                <a:latin typeface="Outfit"/>
              </a:rPr>
              <a:t>'22</a:t>
            </a:r>
            <a:r>
              <a:rPr lang="ko-KR" altLang="en-US" b="0" i="0" dirty="0">
                <a:solidFill>
                  <a:srgbClr val="000000"/>
                </a:solidFill>
                <a:effectLst/>
                <a:latin typeface="Outfit"/>
              </a:rPr>
              <a:t>년 </a:t>
            </a:r>
            <a:r>
              <a:rPr lang="en-US" altLang="ko-KR" b="0" i="0" dirty="0">
                <a:solidFill>
                  <a:srgbClr val="000000"/>
                </a:solidFill>
                <a:effectLst/>
                <a:latin typeface="Outfit"/>
              </a:rPr>
              <a:t>5</a:t>
            </a:r>
            <a:r>
              <a:rPr lang="ko-KR" altLang="en-US" b="0" i="0" dirty="0">
                <a:solidFill>
                  <a:srgbClr val="000000"/>
                </a:solidFill>
                <a:effectLst/>
                <a:latin typeface="Outfit"/>
              </a:rPr>
              <a:t>월 국가보안기술연구소에서 발표한 </a:t>
            </a:r>
            <a:r>
              <a:rPr lang="en-US" altLang="ko-KR" b="0" i="0" dirty="0">
                <a:solidFill>
                  <a:srgbClr val="000000"/>
                </a:solidFill>
                <a:effectLst/>
                <a:latin typeface="Outfit"/>
              </a:rPr>
              <a:t>'</a:t>
            </a:r>
            <a:r>
              <a:rPr lang="ko-KR" altLang="en-US" b="0" i="0" dirty="0">
                <a:solidFill>
                  <a:srgbClr val="000000"/>
                </a:solidFill>
                <a:effectLst/>
                <a:latin typeface="Outfit"/>
              </a:rPr>
              <a:t>사이버안보 강화를 위한 소프트웨어 공급망 보안 정책 연구</a:t>
            </a:r>
            <a:r>
              <a:rPr lang="en-US" altLang="ko-KR" b="0" i="0" dirty="0">
                <a:solidFill>
                  <a:srgbClr val="000000"/>
                </a:solidFill>
                <a:effectLst/>
                <a:latin typeface="Outfit"/>
              </a:rPr>
              <a:t>: SBOM </a:t>
            </a:r>
            <a:r>
              <a:rPr lang="ko-KR" altLang="en-US" b="0" i="0" dirty="0">
                <a:solidFill>
                  <a:srgbClr val="000000"/>
                </a:solidFill>
                <a:effectLst/>
                <a:latin typeface="Outfit"/>
              </a:rPr>
              <a:t>정책 추진 사례를 중심으로</a:t>
            </a:r>
            <a:r>
              <a:rPr lang="en-US" altLang="ko-KR" b="0" i="0" dirty="0">
                <a:solidFill>
                  <a:srgbClr val="000000"/>
                </a:solidFill>
                <a:effectLst/>
                <a:latin typeface="Outfit"/>
              </a:rPr>
              <a:t>' </a:t>
            </a:r>
            <a:r>
              <a:rPr lang="ko-KR" altLang="en-US" b="0" i="0" dirty="0">
                <a:solidFill>
                  <a:srgbClr val="000000"/>
                </a:solidFill>
                <a:effectLst/>
                <a:latin typeface="Outfit"/>
              </a:rPr>
              <a:t>논문에는 기본 </a:t>
            </a:r>
            <a:r>
              <a:rPr lang="en-US" altLang="ko-KR" b="0" i="0" dirty="0">
                <a:solidFill>
                  <a:srgbClr val="000000"/>
                </a:solidFill>
                <a:effectLst/>
                <a:latin typeface="Outfit"/>
              </a:rPr>
              <a:t>SW </a:t>
            </a:r>
            <a:r>
              <a:rPr lang="ko-KR" altLang="en-US" b="0" i="0" dirty="0">
                <a:solidFill>
                  <a:srgbClr val="000000"/>
                </a:solidFill>
                <a:effectLst/>
                <a:latin typeface="Outfit"/>
              </a:rPr>
              <a:t>개발보안 방법론에 </a:t>
            </a:r>
            <a:r>
              <a:rPr lang="en-US" altLang="ko-KR" b="0" i="0" dirty="0">
                <a:solidFill>
                  <a:srgbClr val="000000"/>
                </a:solidFill>
                <a:effectLst/>
                <a:latin typeface="Outfit"/>
              </a:rPr>
              <a:t>SW </a:t>
            </a:r>
            <a:r>
              <a:rPr lang="ko-KR" altLang="en-US" b="0" i="0" dirty="0">
                <a:solidFill>
                  <a:srgbClr val="000000"/>
                </a:solidFill>
                <a:effectLst/>
                <a:latin typeface="Outfit"/>
              </a:rPr>
              <a:t>공급망 검증을 위한 </a:t>
            </a:r>
            <a:r>
              <a:rPr lang="en-US" altLang="ko-KR" b="0" i="0" dirty="0">
                <a:solidFill>
                  <a:srgbClr val="000000"/>
                </a:solidFill>
                <a:effectLst/>
                <a:latin typeface="Outfit"/>
              </a:rPr>
              <a:t>SBOM </a:t>
            </a:r>
            <a:r>
              <a:rPr lang="ko-KR" altLang="en-US" b="0" i="0" dirty="0">
                <a:solidFill>
                  <a:srgbClr val="000000"/>
                </a:solidFill>
                <a:effectLst/>
                <a:latin typeface="Outfit"/>
              </a:rPr>
              <a:t>적용 방안을 다음과 같이 제안</a:t>
            </a:r>
            <a:r>
              <a:rPr lang="en-US" altLang="ko-KR" b="0" i="0" dirty="0">
                <a:solidFill>
                  <a:srgbClr val="000000"/>
                </a:solidFill>
                <a:effectLst/>
                <a:latin typeface="Outfit"/>
              </a:rPr>
              <a:t>.</a:t>
            </a:r>
            <a:endParaRPr lang="ko-KR" altLang="en-US" dirty="0"/>
          </a:p>
        </p:txBody>
      </p:sp>
      <p:pic>
        <p:nvPicPr>
          <p:cNvPr id="10242" name="Picture 2">
            <a:extLst>
              <a:ext uri="{FF2B5EF4-FFF2-40B4-BE49-F238E27FC236}">
                <a16:creationId xmlns:a16="http://schemas.microsoft.com/office/drawing/2014/main" id="{38FF8FF5-DB2B-CB86-D199-08502A7F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270" y="3341789"/>
            <a:ext cx="3733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47280F-6D1A-F884-9784-751338D70CB5}"/>
              </a:ext>
            </a:extLst>
          </p:cNvPr>
          <p:cNvSpPr txBox="1"/>
          <p:nvPr/>
        </p:nvSpPr>
        <p:spPr>
          <a:xfrm>
            <a:off x="4282463" y="6204153"/>
            <a:ext cx="4170873" cy="276999"/>
          </a:xfrm>
          <a:prstGeom prst="rect">
            <a:avLst/>
          </a:prstGeom>
          <a:noFill/>
        </p:spPr>
        <p:txBody>
          <a:bodyPr wrap="square">
            <a:spAutoFit/>
          </a:bodyPr>
          <a:lstStyle/>
          <a:p>
            <a:r>
              <a:rPr lang="en-US" altLang="ko-KR" sz="1200" b="0" i="0" dirty="0">
                <a:solidFill>
                  <a:srgbClr val="000000"/>
                </a:solidFill>
                <a:effectLst/>
                <a:latin typeface="Outfit"/>
              </a:rPr>
              <a:t>SBOM</a:t>
            </a:r>
            <a:r>
              <a:rPr lang="ko-KR" altLang="en-US" sz="1200" b="0" i="0" dirty="0">
                <a:solidFill>
                  <a:srgbClr val="000000"/>
                </a:solidFill>
                <a:effectLst/>
                <a:latin typeface="Outfit"/>
              </a:rPr>
              <a:t>을 이용한 취약점 식별 자동화 </a:t>
            </a:r>
            <a:r>
              <a:rPr lang="en-US" altLang="ko-KR" sz="1200" b="0" i="0" dirty="0">
                <a:solidFill>
                  <a:srgbClr val="000000"/>
                </a:solidFill>
                <a:effectLst/>
                <a:latin typeface="Outfit"/>
              </a:rPr>
              <a:t>(</a:t>
            </a:r>
            <a:r>
              <a:rPr lang="ko-KR" altLang="en-US" sz="1200" b="0" i="0" dirty="0">
                <a:solidFill>
                  <a:srgbClr val="000000"/>
                </a:solidFill>
                <a:effectLst/>
                <a:latin typeface="Outfit"/>
              </a:rPr>
              <a:t>출처 </a:t>
            </a:r>
            <a:r>
              <a:rPr lang="en-US" altLang="ko-KR" sz="1200" b="0" i="0" dirty="0">
                <a:solidFill>
                  <a:srgbClr val="000000"/>
                </a:solidFill>
                <a:effectLst/>
                <a:latin typeface="Outfit"/>
              </a:rPr>
              <a:t>: </a:t>
            </a:r>
            <a:r>
              <a:rPr lang="ko-KR" altLang="en-US" sz="1200" b="0" i="0" dirty="0">
                <a:solidFill>
                  <a:srgbClr val="000000"/>
                </a:solidFill>
                <a:effectLst/>
                <a:latin typeface="Outfit"/>
              </a:rPr>
              <a:t>네덜란드 </a:t>
            </a:r>
            <a:r>
              <a:rPr lang="en-US" altLang="ko-KR" sz="1200" b="0" i="0" dirty="0">
                <a:solidFill>
                  <a:srgbClr val="000000"/>
                </a:solidFill>
                <a:effectLst/>
                <a:latin typeface="Outfit"/>
              </a:rPr>
              <a:t>NCSC)</a:t>
            </a:r>
            <a:endParaRPr lang="ko-KR" altLang="en-US" sz="1200" dirty="0"/>
          </a:p>
        </p:txBody>
      </p:sp>
    </p:spTree>
    <p:extLst>
      <p:ext uri="{BB962C8B-B14F-4D97-AF65-F5344CB8AC3E}">
        <p14:creationId xmlns:p14="http://schemas.microsoft.com/office/powerpoint/2010/main" val="276052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549-6862-9C1C-3864-3A59A56E395A}"/>
              </a:ext>
            </a:extLst>
          </p:cNvPr>
          <p:cNvSpPr txBox="1"/>
          <p:nvPr/>
        </p:nvSpPr>
        <p:spPr>
          <a:xfrm>
            <a:off x="620606" y="311389"/>
            <a:ext cx="648072" cy="523220"/>
          </a:xfrm>
          <a:prstGeom prst="rect">
            <a:avLst/>
          </a:prstGeom>
          <a:noFill/>
        </p:spPr>
        <p:txBody>
          <a:bodyPr wrap="square" rtlCol="0">
            <a:spAutoFit/>
          </a:bodyPr>
          <a:lstStyle/>
          <a:p>
            <a:pPr algn="ctr"/>
            <a:r>
              <a:rPr lang="en-US" altLang="ko-KR" sz="2800" dirty="0">
                <a:solidFill>
                  <a:schemeClr val="bg1"/>
                </a:solidFill>
                <a:latin typeface="나눔고딕 ExtraBold" pitchFamily="50" charset="-127"/>
                <a:ea typeface="나눔고딕 ExtraBold" pitchFamily="50" charset="-127"/>
              </a:rPr>
              <a:t>2</a:t>
            </a:r>
            <a:endParaRPr lang="ko-KR" altLang="en-US" sz="2800" dirty="0">
              <a:solidFill>
                <a:schemeClr val="bg1"/>
              </a:solidFill>
              <a:latin typeface="나눔고딕 ExtraBold" pitchFamily="50" charset="-127"/>
              <a:ea typeface="나눔고딕 ExtraBold" pitchFamily="50" charset="-127"/>
            </a:endParaRPr>
          </a:p>
        </p:txBody>
      </p:sp>
      <p:sp>
        <p:nvSpPr>
          <p:cNvPr id="3" name="TextBox 2">
            <a:extLst>
              <a:ext uri="{FF2B5EF4-FFF2-40B4-BE49-F238E27FC236}">
                <a16:creationId xmlns:a16="http://schemas.microsoft.com/office/drawing/2014/main" id="{530C618F-82C4-18C6-A045-B8838DEBCA50}"/>
              </a:ext>
            </a:extLst>
          </p:cNvPr>
          <p:cNvSpPr txBox="1"/>
          <p:nvPr/>
        </p:nvSpPr>
        <p:spPr>
          <a:xfrm>
            <a:off x="1457698" y="311389"/>
            <a:ext cx="3560590" cy="523220"/>
          </a:xfrm>
          <a:prstGeom prst="rect">
            <a:avLst/>
          </a:prstGeom>
          <a:noFill/>
        </p:spPr>
        <p:txBody>
          <a:bodyPr wrap="none" rtlCol="0">
            <a:spAutoFit/>
          </a:bodyPr>
          <a:lstStyle/>
          <a:p>
            <a:r>
              <a:rPr lang="en-US" altLang="ko-KR" sz="2800" b="1" dirty="0">
                <a:latin typeface="나눔고딕" pitchFamily="50" charset="-127"/>
                <a:ea typeface="나눔고딕" pitchFamily="50" charset="-127"/>
              </a:rPr>
              <a:t>SBOM </a:t>
            </a:r>
            <a:r>
              <a:rPr lang="ko-KR" altLang="en-US" sz="2800" b="1" dirty="0">
                <a:latin typeface="나눔고딕" pitchFamily="50" charset="-127"/>
                <a:ea typeface="나눔고딕" pitchFamily="50" charset="-127"/>
              </a:rPr>
              <a:t>최소 구성 요소</a:t>
            </a:r>
            <a:endParaRPr lang="en-US" altLang="ko-KR" sz="2800" b="1" dirty="0">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16228108-0CEE-B893-A837-2283FA42902E}"/>
              </a:ext>
            </a:extLst>
          </p:cNvPr>
          <p:cNvSpPr txBox="1"/>
          <p:nvPr/>
        </p:nvSpPr>
        <p:spPr>
          <a:xfrm>
            <a:off x="418011" y="1075029"/>
            <a:ext cx="11080083" cy="494494"/>
          </a:xfrm>
          <a:prstGeom prst="rect">
            <a:avLst/>
          </a:prstGeom>
          <a:noFill/>
        </p:spPr>
        <p:txBody>
          <a:bodyPr wrap="square">
            <a:spAutoFit/>
          </a:bodyPr>
          <a:lstStyle/>
          <a:p>
            <a:pPr marL="285750" indent="-285750">
              <a:lnSpc>
                <a:spcPct val="150000"/>
              </a:lnSpc>
              <a:spcBef>
                <a:spcPts val="600"/>
              </a:spcBef>
              <a:spcAft>
                <a:spcPts val="600"/>
              </a:spcAft>
              <a:buFont typeface="Wingdings" panose="05000000000000000000" pitchFamily="2" charset="2"/>
              <a:buChar char="§"/>
            </a:pPr>
            <a:r>
              <a:rPr lang="en-US" altLang="ko-KR" sz="2000" b="1" dirty="0">
                <a:latin typeface="+mn-ea"/>
              </a:rPr>
              <a:t>Software Bill of Materials (SBOM) </a:t>
            </a:r>
            <a:r>
              <a:rPr lang="ko-KR" altLang="en-US" sz="2000" b="1" dirty="0">
                <a:latin typeface="+mn-ea"/>
              </a:rPr>
              <a:t>데이터 형식</a:t>
            </a:r>
            <a:endParaRPr lang="en-US" altLang="ko-KR" sz="2000" b="1" dirty="0">
              <a:latin typeface="+mn-ea"/>
            </a:endParaRPr>
          </a:p>
        </p:txBody>
      </p:sp>
      <p:sp>
        <p:nvSpPr>
          <p:cNvPr id="6" name="TextBox 5">
            <a:extLst>
              <a:ext uri="{FF2B5EF4-FFF2-40B4-BE49-F238E27FC236}">
                <a16:creationId xmlns:a16="http://schemas.microsoft.com/office/drawing/2014/main" id="{FF06B0EB-D570-017D-0E99-527E1EC8F05E}"/>
              </a:ext>
            </a:extLst>
          </p:cNvPr>
          <p:cNvSpPr txBox="1"/>
          <p:nvPr/>
        </p:nvSpPr>
        <p:spPr>
          <a:xfrm>
            <a:off x="418011" y="1569523"/>
            <a:ext cx="11080083" cy="1700787"/>
          </a:xfrm>
          <a:prstGeom prst="rect">
            <a:avLst/>
          </a:prstGeom>
          <a:noFill/>
        </p:spPr>
        <p:txBody>
          <a:bodyPr wrap="square">
            <a:spAutoFit/>
          </a:bodyPr>
          <a:lstStyle/>
          <a:p>
            <a:pPr algn="l">
              <a:lnSpc>
                <a:spcPct val="150000"/>
              </a:lnSpc>
            </a:pPr>
            <a:r>
              <a:rPr lang="en-US" altLang="ko-KR" b="0" i="0" dirty="0">
                <a:solidFill>
                  <a:srgbClr val="000000"/>
                </a:solidFill>
                <a:effectLst/>
                <a:latin typeface="+mn-ea"/>
              </a:rPr>
              <a:t>- </a:t>
            </a:r>
            <a:r>
              <a:rPr lang="ko-KR" altLang="en-US" b="0" i="0" dirty="0">
                <a:solidFill>
                  <a:srgbClr val="000000"/>
                </a:solidFill>
                <a:effectLst/>
                <a:latin typeface="+mn-ea"/>
              </a:rPr>
              <a:t>미국 상무부는 </a:t>
            </a:r>
            <a:r>
              <a:rPr lang="en-US" altLang="ko-KR" b="0" i="0" dirty="0">
                <a:solidFill>
                  <a:srgbClr val="000000"/>
                </a:solidFill>
                <a:effectLst/>
                <a:latin typeface="+mn-ea"/>
              </a:rPr>
              <a:t>NTIA</a:t>
            </a:r>
            <a:r>
              <a:rPr lang="ko-KR" altLang="en-US" b="0" i="0" dirty="0">
                <a:solidFill>
                  <a:srgbClr val="000000"/>
                </a:solidFill>
                <a:effectLst/>
                <a:latin typeface="+mn-ea"/>
              </a:rPr>
              <a:t>와 협력하여 </a:t>
            </a:r>
            <a:r>
              <a:rPr lang="en-US" altLang="ko-KR" b="0" i="0" dirty="0">
                <a:solidFill>
                  <a:srgbClr val="000000"/>
                </a:solidFill>
                <a:effectLst/>
                <a:latin typeface="+mn-ea"/>
              </a:rPr>
              <a:t>SW</a:t>
            </a:r>
            <a:r>
              <a:rPr lang="ko-KR" altLang="en-US" b="0" i="0" dirty="0">
                <a:solidFill>
                  <a:srgbClr val="000000"/>
                </a:solidFill>
                <a:effectLst/>
                <a:latin typeface="+mn-ea"/>
              </a:rPr>
              <a:t>공급망에서  보안 위협 대응을 목적으로 ’</a:t>
            </a:r>
            <a:r>
              <a:rPr lang="en-US" altLang="ko-KR" b="0" i="0" dirty="0">
                <a:solidFill>
                  <a:srgbClr val="000000"/>
                </a:solidFill>
                <a:effectLst/>
                <a:latin typeface="+mn-ea"/>
              </a:rPr>
              <a:t>18</a:t>
            </a:r>
            <a:r>
              <a:rPr lang="ko-KR" altLang="en-US" b="0" i="0" dirty="0">
                <a:solidFill>
                  <a:srgbClr val="000000"/>
                </a:solidFill>
                <a:effectLst/>
                <a:latin typeface="+mn-ea"/>
              </a:rPr>
              <a:t>년에 </a:t>
            </a:r>
            <a:r>
              <a:rPr lang="en-US" altLang="ko-KR" b="0" i="0" dirty="0">
                <a:solidFill>
                  <a:srgbClr val="000000"/>
                </a:solidFill>
                <a:effectLst/>
                <a:latin typeface="+mn-ea"/>
              </a:rPr>
              <a:t>SBOM </a:t>
            </a:r>
            <a:r>
              <a:rPr lang="ko-KR" altLang="en-US" b="0" i="0" dirty="0">
                <a:solidFill>
                  <a:srgbClr val="000000"/>
                </a:solidFill>
                <a:effectLst/>
                <a:latin typeface="+mn-ea"/>
              </a:rPr>
              <a:t>활용 및</a:t>
            </a:r>
          </a:p>
          <a:p>
            <a:pPr algn="l">
              <a:lnSpc>
                <a:spcPct val="150000"/>
              </a:lnSpc>
            </a:pPr>
            <a:r>
              <a:rPr lang="ko-KR" altLang="en-US" b="0" i="0" dirty="0">
                <a:solidFill>
                  <a:srgbClr val="000000"/>
                </a:solidFill>
                <a:effectLst/>
                <a:latin typeface="+mn-ea"/>
              </a:rPr>
              <a:t>활성화를 위한 </a:t>
            </a:r>
            <a:r>
              <a:rPr lang="en-US" altLang="ko-KR" b="0" i="0" dirty="0">
                <a:solidFill>
                  <a:srgbClr val="000000"/>
                </a:solidFill>
                <a:effectLst/>
                <a:latin typeface="+mn-ea"/>
              </a:rPr>
              <a:t>SW </a:t>
            </a:r>
            <a:r>
              <a:rPr lang="ko-KR" altLang="en-US" b="0" i="0" dirty="0">
                <a:solidFill>
                  <a:srgbClr val="000000"/>
                </a:solidFill>
                <a:effectLst/>
                <a:latin typeface="+mn-ea"/>
              </a:rPr>
              <a:t>컴포넌트 투명성 이니셔티브를 발족하고</a:t>
            </a:r>
            <a:r>
              <a:rPr lang="en-US" altLang="ko-KR" b="0" i="0" dirty="0">
                <a:solidFill>
                  <a:srgbClr val="000000"/>
                </a:solidFill>
                <a:effectLst/>
                <a:latin typeface="+mn-ea"/>
              </a:rPr>
              <a:t>, SBOM</a:t>
            </a:r>
            <a:r>
              <a:rPr lang="ko-KR" altLang="en-US" b="0" i="0" dirty="0">
                <a:solidFill>
                  <a:srgbClr val="000000"/>
                </a:solidFill>
                <a:effectLst/>
                <a:latin typeface="+mn-ea"/>
              </a:rPr>
              <a:t>의 “최소 </a:t>
            </a:r>
            <a:r>
              <a:rPr lang="ko-KR" altLang="en-US" b="0" i="0" dirty="0" err="1">
                <a:solidFill>
                  <a:srgbClr val="000000"/>
                </a:solidFill>
                <a:effectLst/>
                <a:latin typeface="+mn-ea"/>
              </a:rPr>
              <a:t>구성요소”를</a:t>
            </a:r>
            <a:r>
              <a:rPr lang="ko-KR" altLang="en-US" b="0" i="0" dirty="0">
                <a:solidFill>
                  <a:srgbClr val="000000"/>
                </a:solidFill>
                <a:effectLst/>
                <a:latin typeface="+mn-ea"/>
              </a:rPr>
              <a:t> 게시하도록 함</a:t>
            </a:r>
            <a:endParaRPr lang="en-US" altLang="ko-KR" b="0" i="0" dirty="0">
              <a:solidFill>
                <a:srgbClr val="000000"/>
              </a:solidFill>
              <a:effectLst/>
              <a:latin typeface="+mn-ea"/>
            </a:endParaRPr>
          </a:p>
          <a:p>
            <a:pPr algn="l">
              <a:lnSpc>
                <a:spcPct val="150000"/>
              </a:lnSpc>
            </a:pPr>
            <a:r>
              <a:rPr lang="en-US" altLang="ko-KR" b="1" dirty="0">
                <a:solidFill>
                  <a:srgbClr val="000000"/>
                </a:solidFill>
                <a:latin typeface="+mn-ea"/>
              </a:rPr>
              <a:t>- </a:t>
            </a:r>
            <a:r>
              <a:rPr lang="en-US" altLang="ko-KR" b="1" i="0" dirty="0">
                <a:solidFill>
                  <a:srgbClr val="000000"/>
                </a:solidFill>
                <a:effectLst/>
                <a:latin typeface="+mn-ea"/>
              </a:rPr>
              <a:t>NTIA</a:t>
            </a:r>
            <a:r>
              <a:rPr lang="ko-KR" altLang="en-US" b="1" i="0" dirty="0">
                <a:solidFill>
                  <a:srgbClr val="000000"/>
                </a:solidFill>
                <a:effectLst/>
                <a:latin typeface="+mn-ea"/>
              </a:rPr>
              <a:t>에서 정의한 </a:t>
            </a:r>
            <a:r>
              <a:rPr lang="en-US" altLang="ko-KR" b="1" i="0" dirty="0">
                <a:solidFill>
                  <a:srgbClr val="000000"/>
                </a:solidFill>
                <a:effectLst/>
                <a:latin typeface="+mn-ea"/>
              </a:rPr>
              <a:t>SBOM</a:t>
            </a:r>
            <a:r>
              <a:rPr lang="ko-KR" altLang="en-US" b="1" i="0" dirty="0">
                <a:solidFill>
                  <a:srgbClr val="000000"/>
                </a:solidFill>
                <a:effectLst/>
                <a:latin typeface="+mn-ea"/>
              </a:rPr>
              <a:t>의 최소 구성 요소는 데이터 필드</a:t>
            </a:r>
            <a:r>
              <a:rPr lang="en-US" altLang="ko-KR" b="1" i="0" dirty="0">
                <a:solidFill>
                  <a:srgbClr val="000000"/>
                </a:solidFill>
                <a:effectLst/>
                <a:latin typeface="+mn-ea"/>
              </a:rPr>
              <a:t>, </a:t>
            </a:r>
            <a:r>
              <a:rPr lang="ko-KR" altLang="en-US" b="1" i="0" dirty="0">
                <a:solidFill>
                  <a:srgbClr val="000000"/>
                </a:solidFill>
                <a:effectLst/>
                <a:latin typeface="+mn-ea"/>
              </a:rPr>
              <a:t>자동화 지원</a:t>
            </a:r>
            <a:r>
              <a:rPr lang="en-US" altLang="ko-KR" b="1" i="0" dirty="0">
                <a:solidFill>
                  <a:srgbClr val="000000"/>
                </a:solidFill>
                <a:effectLst/>
                <a:latin typeface="+mn-ea"/>
              </a:rPr>
              <a:t>, </a:t>
            </a:r>
            <a:r>
              <a:rPr lang="ko-KR" altLang="en-US" b="1" i="0" dirty="0">
                <a:solidFill>
                  <a:srgbClr val="000000"/>
                </a:solidFill>
                <a:effectLst/>
                <a:latin typeface="+mn-ea"/>
              </a:rPr>
              <a:t>사례 및 프로세스 영역으로 </a:t>
            </a:r>
            <a:r>
              <a:rPr lang="en-US" altLang="ko-KR" b="1" i="0" dirty="0">
                <a:solidFill>
                  <a:srgbClr val="000000"/>
                </a:solidFill>
                <a:effectLst/>
                <a:latin typeface="+mn-ea"/>
              </a:rPr>
              <a:t>SW </a:t>
            </a:r>
            <a:r>
              <a:rPr lang="ko-KR" altLang="en-US" b="1" i="0" dirty="0">
                <a:solidFill>
                  <a:srgbClr val="000000"/>
                </a:solidFill>
                <a:effectLst/>
                <a:latin typeface="+mn-ea"/>
              </a:rPr>
              <a:t>투명성을 제공</a:t>
            </a:r>
            <a:endParaRPr lang="en-US" altLang="ko-KR" b="1" i="0" dirty="0">
              <a:solidFill>
                <a:srgbClr val="000000"/>
              </a:solidFill>
              <a:effectLst/>
              <a:latin typeface="+mn-ea"/>
            </a:endParaRPr>
          </a:p>
        </p:txBody>
      </p:sp>
    </p:spTree>
    <p:extLst>
      <p:ext uri="{BB962C8B-B14F-4D97-AF65-F5344CB8AC3E}">
        <p14:creationId xmlns:p14="http://schemas.microsoft.com/office/powerpoint/2010/main" val="8900909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4434</TotalTime>
  <Words>7379</Words>
  <Application>Microsoft Office PowerPoint</Application>
  <PresentationFormat>와이드스크린</PresentationFormat>
  <Paragraphs>868</Paragraphs>
  <Slides>60</Slides>
  <Notes>0</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60</vt:i4>
      </vt:variant>
    </vt:vector>
  </HeadingPairs>
  <TitlesOfParts>
    <vt:vector size="75" baseType="lpstr">
      <vt:lpstr>Archivo</vt:lpstr>
      <vt:lpstr>Outfit</vt:lpstr>
      <vt:lpstr>나눔고딕</vt:lpstr>
      <vt:lpstr>나눔고딕 ExtraBold</vt:lpstr>
      <vt:lpstr>다키 M Title</vt:lpstr>
      <vt:lpstr>malgun gothic</vt:lpstr>
      <vt:lpstr>malgun gothic</vt:lpstr>
      <vt:lpstr>Arial</vt:lpstr>
      <vt:lpstr>noto sans</vt:lpstr>
      <vt:lpstr>PT Sans</vt:lpstr>
      <vt:lpstr>Roboto</vt:lpstr>
      <vt:lpstr>Source Sans Pro</vt:lpstr>
      <vt:lpstr>Ubuntu Condensed</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Choi KiYong</dc:creator>
  <cp:lastModifiedBy>KiYong Choi</cp:lastModifiedBy>
  <cp:revision>513</cp:revision>
  <dcterms:created xsi:type="dcterms:W3CDTF">2023-01-19T04:16:25Z</dcterms:created>
  <dcterms:modified xsi:type="dcterms:W3CDTF">2024-01-12T03:15:24Z</dcterms:modified>
</cp:coreProperties>
</file>