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6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28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orient="horz" pos="3032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758">
          <p15:clr>
            <a:srgbClr val="A4A3A4"/>
          </p15:clr>
        </p15:guide>
        <p15:guide id="5" orient="horz" pos="2916">
          <p15:clr>
            <a:srgbClr val="A4A3A4"/>
          </p15:clr>
        </p15:guide>
        <p15:guide id="6" pos="5470">
          <p15:clr>
            <a:srgbClr val="A4A3A4"/>
          </p15:clr>
        </p15:guide>
        <p15:guide id="7" pos="287">
          <p15:clr>
            <a:srgbClr val="A4A3A4"/>
          </p15:clr>
        </p15:guide>
        <p15:guide id="8" pos="2879">
          <p15:clr>
            <a:srgbClr val="A4A3A4"/>
          </p15:clr>
        </p15:guide>
        <p15:guide id="9" pos="2811">
          <p15:clr>
            <a:srgbClr val="A4A3A4"/>
          </p15:clr>
        </p15:guide>
        <p15:guide id="10" pos="29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Godkey" initials="LG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9" autoAdjust="0"/>
    <p:restoredTop sz="88389" autoAdjust="0"/>
  </p:normalViewPr>
  <p:slideViewPr>
    <p:cSldViewPr snapToGrid="0">
      <p:cViewPr varScale="1">
        <p:scale>
          <a:sx n="104" d="100"/>
          <a:sy n="104" d="100"/>
        </p:scale>
        <p:origin x="946" y="82"/>
      </p:cViewPr>
      <p:guideLst>
        <p:guide orient="horz" pos="1622"/>
        <p:guide orient="horz" pos="3032"/>
        <p:guide orient="horz" pos="118"/>
        <p:guide orient="horz" pos="758"/>
        <p:guide orient="horz" pos="2916"/>
        <p:guide pos="5470"/>
        <p:guide pos="287"/>
        <p:guide pos="2879"/>
        <p:guide pos="2811"/>
        <p:guide pos="29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228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/>
              <a:pPr/>
              <a:t>8/24/2014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5FE-6F0D-D34A-8EE6-C95B4F5F4DC8}" type="datetimeFigureOut">
              <a:rPr lang="en-US" smtClean="0"/>
              <a:pPr/>
              <a:t>8/24/2014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9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-Image-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535" y="4035643"/>
            <a:ext cx="1426464" cy="110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over-Di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1" t="4750"/>
          <a:stretch/>
        </p:blipFill>
        <p:spPr>
          <a:xfrm>
            <a:off x="184728" y="-1"/>
            <a:ext cx="4669272" cy="4398819"/>
          </a:xfrm>
          <a:prstGeom prst="rect">
            <a:avLst/>
          </a:prstGeom>
        </p:spPr>
      </p:pic>
      <p:pic>
        <p:nvPicPr>
          <p:cNvPr id="13" name="Picture 12" descr="intEDU_i_wh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62" y="374073"/>
            <a:ext cx="1079500" cy="90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9779" y="1544321"/>
            <a:ext cx="3603421" cy="1779396"/>
          </a:xfrm>
        </p:spPr>
        <p:txBody>
          <a:bodyPr lIns="0" rIns="0" anchor="b" anchorCtr="0"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smtClean="0"/>
              <a:t>28pt Intel Clear Light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4653" y="3488723"/>
            <a:ext cx="3649027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200" b="1" baseline="0">
                <a:solidFill>
                  <a:srgbClr val="FFDA00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accent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4214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872352" y="484214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4747567"/>
            <a:ext cx="9145587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788400" y="4842143"/>
            <a:ext cx="21755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accent1"/>
                </a:solidFill>
                <a:latin typeface="Neo Sans Intel"/>
                <a:ea typeface="+mn-ea"/>
                <a:cs typeface="Neo Sans Int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246533" y="4800600"/>
            <a:ext cx="372534" cy="3005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5071533"/>
            <a:ext cx="9144000" cy="71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417" y="4799634"/>
            <a:ext cx="362243" cy="3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53552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86641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4214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2574131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7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4747567"/>
            <a:ext cx="9145587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788400" y="4842143"/>
            <a:ext cx="21755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accent1"/>
                </a:solidFill>
                <a:latin typeface="Neo Sans Intel"/>
                <a:ea typeface="+mn-ea"/>
                <a:cs typeface="Neo Sans Int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246533" y="4800600"/>
            <a:ext cx="372534" cy="3005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5071533"/>
            <a:ext cx="9144000" cy="71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417" y="4799634"/>
            <a:ext cx="362243" cy="3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775"/>
            <a:ext cx="2133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2352" y="4842143"/>
            <a:ext cx="2133600" cy="273844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2352" y="4842143"/>
            <a:ext cx="2133600" cy="273844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5613" y="4813300"/>
            <a:ext cx="168796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63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739" y="2355675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2320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200" b="1" baseline="0">
                <a:solidFill>
                  <a:srgbClr val="FFDA00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5613" y="4813300"/>
            <a:ext cx="168796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sp>
        <p:nvSpPr>
          <p:cNvPr id="8" name="Freeform 7"/>
          <p:cNvSpPr/>
          <p:nvPr userDrawn="1"/>
        </p:nvSpPr>
        <p:spPr>
          <a:xfrm>
            <a:off x="-7472" y="-10995"/>
            <a:ext cx="9152065" cy="531704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80091 w 9155661"/>
              <a:gd name="connsiteY0" fmla="*/ 2419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80091 w 9155661"/>
              <a:gd name="connsiteY6" fmla="*/ 241917 h 911412"/>
              <a:gd name="connsiteX0" fmla="*/ 3124 w 9155661"/>
              <a:gd name="connsiteY0" fmla="*/ 175940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75940 h 911412"/>
              <a:gd name="connsiteX0" fmla="*/ 3124 w 9155661"/>
              <a:gd name="connsiteY0" fmla="*/ 1466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46617 h 911412"/>
              <a:gd name="connsiteX0" fmla="*/ 3124 w 9151521"/>
              <a:gd name="connsiteY0" fmla="*/ 0 h 764795"/>
              <a:gd name="connsiteX1" fmla="*/ 0 w 9151521"/>
              <a:gd name="connsiteY1" fmla="*/ 763938 h 764795"/>
              <a:gd name="connsiteX2" fmla="*/ 5393765 w 9151521"/>
              <a:gd name="connsiteY2" fmla="*/ 764795 h 764795"/>
              <a:gd name="connsiteX3" fmla="*/ 5909236 w 9151521"/>
              <a:gd name="connsiteY3" fmla="*/ 451030 h 764795"/>
              <a:gd name="connsiteX4" fmla="*/ 9151470 w 9151521"/>
              <a:gd name="connsiteY4" fmla="*/ 448657 h 764795"/>
              <a:gd name="connsiteX5" fmla="*/ 9067698 w 9151521"/>
              <a:gd name="connsiteY5" fmla="*/ 21992 h 764795"/>
              <a:gd name="connsiteX6" fmla="*/ 3124 w 9151521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763938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697960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06148"/>
              <a:gd name="connsiteX1" fmla="*/ 0 w 9152065"/>
              <a:gd name="connsiteY1" fmla="*/ 697960 h 706148"/>
              <a:gd name="connsiteX2" fmla="*/ 5476230 w 9152065"/>
              <a:gd name="connsiteY2" fmla="*/ 706148 h 706148"/>
              <a:gd name="connsiteX3" fmla="*/ 5909236 w 9152065"/>
              <a:gd name="connsiteY3" fmla="*/ 451030 h 706148"/>
              <a:gd name="connsiteX4" fmla="*/ 9151470 w 9152065"/>
              <a:gd name="connsiteY4" fmla="*/ 448657 h 706148"/>
              <a:gd name="connsiteX5" fmla="*/ 9150163 w 9152065"/>
              <a:gd name="connsiteY5" fmla="*/ 14661 h 706148"/>
              <a:gd name="connsiteX6" fmla="*/ 3124 w 9152065"/>
              <a:gd name="connsiteY6" fmla="*/ 0 h 706148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6230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87226 w 9152065"/>
              <a:gd name="connsiteY2" fmla="*/ 691487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0733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70733 w 9152065"/>
              <a:gd name="connsiteY2" fmla="*/ 695319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08939"/>
              <a:gd name="connsiteX1" fmla="*/ 0 w 9152065"/>
              <a:gd name="connsiteY1" fmla="*/ 705291 h 708939"/>
              <a:gd name="connsiteX2" fmla="*/ 5467329 w 9152065"/>
              <a:gd name="connsiteY2" fmla="*/ 708939 h 708939"/>
              <a:gd name="connsiteX3" fmla="*/ 5909236 w 9152065"/>
              <a:gd name="connsiteY3" fmla="*/ 458361 h 708939"/>
              <a:gd name="connsiteX4" fmla="*/ 9151470 w 9152065"/>
              <a:gd name="connsiteY4" fmla="*/ 455988 h 708939"/>
              <a:gd name="connsiteX5" fmla="*/ 9150163 w 9152065"/>
              <a:gd name="connsiteY5" fmla="*/ 0 h 708939"/>
              <a:gd name="connsiteX6" fmla="*/ 3124 w 9152065"/>
              <a:gd name="connsiteY6" fmla="*/ 7331 h 70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065" h="708939">
                <a:moveTo>
                  <a:pt x="3124" y="7331"/>
                </a:moveTo>
                <a:cubicBezTo>
                  <a:pt x="634" y="308645"/>
                  <a:pt x="2490" y="403977"/>
                  <a:pt x="0" y="705291"/>
                </a:cubicBezTo>
                <a:lnTo>
                  <a:pt x="5467329" y="708939"/>
                </a:lnTo>
                <a:lnTo>
                  <a:pt x="5909236" y="458361"/>
                </a:lnTo>
                <a:lnTo>
                  <a:pt x="9151470" y="455988"/>
                </a:lnTo>
                <a:cubicBezTo>
                  <a:pt x="9153960" y="254282"/>
                  <a:pt x="9147673" y="201706"/>
                  <a:pt x="9150163" y="0"/>
                </a:cubicBezTo>
                <a:lnTo>
                  <a:pt x="3124" y="7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ntEDU_i_wh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62" y="961317"/>
            <a:ext cx="1079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13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42143"/>
            <a:ext cx="2133600" cy="273844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172077" y="4785488"/>
            <a:ext cx="2810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cs typeface="Neo Sans Intel"/>
              </a:rPr>
              <a:t>INTEL</a:t>
            </a:r>
            <a:r>
              <a:rPr lang="en-US" sz="1000" baseline="0" dirty="0" smtClean="0">
                <a:solidFill>
                  <a:schemeClr val="bg1">
                    <a:lumMod val="50000"/>
                  </a:schemeClr>
                </a:solidFill>
                <a:cs typeface="Neo Sans Intel"/>
              </a:rPr>
              <a:t> CONFIDENTIAL – INTERNAL USE ONLY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  <a:cs typeface="Neo Sans Intel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231958" y="4776090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cs typeface="Neo Sans Intel"/>
              </a:rPr>
              <a:t>Rev.</a:t>
            </a:r>
            <a:r>
              <a:rPr lang="en-US" sz="1000" baseline="0" dirty="0" smtClean="0">
                <a:solidFill>
                  <a:schemeClr val="bg1">
                    <a:lumMod val="65000"/>
                  </a:schemeClr>
                </a:solidFill>
                <a:cs typeface="Neo Sans Intel"/>
              </a:rPr>
              <a:t> 0.7</a:t>
            </a:r>
            <a:endParaRPr lang="en-US" sz="1000" dirty="0" smtClean="0">
              <a:solidFill>
                <a:schemeClr val="bg1">
                  <a:lumMod val="65000"/>
                </a:schemeClr>
              </a:solidFill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42143"/>
            <a:ext cx="2133600" cy="273844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172077" y="4785488"/>
            <a:ext cx="2810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cs typeface="Neo Sans Intel"/>
              </a:rPr>
              <a:t>INTEL</a:t>
            </a:r>
            <a:r>
              <a:rPr lang="en-US" sz="1000" baseline="0" dirty="0" smtClean="0">
                <a:solidFill>
                  <a:schemeClr val="bg1">
                    <a:lumMod val="50000"/>
                  </a:schemeClr>
                </a:solidFill>
                <a:cs typeface="Neo Sans Intel"/>
              </a:rPr>
              <a:t> CONFIDENTIAL – INTERNAL USE ONLY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3494045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2352" y="4842143"/>
            <a:ext cx="2133600" cy="273844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800" b="0" i="0" u="none" strike="noStrike" baseline="0" smtClean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4400" baseline="0">
                <a:solidFill>
                  <a:schemeClr val="accent2"/>
                </a:solidFill>
                <a:latin typeface="+mj-lt"/>
                <a:cs typeface="Intel Clear Light" panose="020B0404020203020204" pitchFamily="34" charset="0"/>
              </a:defRPr>
            </a:lvl1pPr>
            <a:lvl2pPr marL="417513" indent="-225425">
              <a:buFont typeface="Lucida Grande"/>
              <a:buChar char="−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</a:t>
            </a:r>
            <a:r>
              <a:rPr lang="en-US" dirty="0" err="1" smtClean="0"/>
              <a:t>44pt</a:t>
            </a:r>
            <a:r>
              <a:rPr lang="en-US" dirty="0" smtClean="0"/>
              <a:t> Intel Clear Light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42143"/>
            <a:ext cx="2133600" cy="273844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42143"/>
            <a:ext cx="2133600" cy="273844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5" y="4803306"/>
            <a:ext cx="9150839" cy="342106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  <a:gd name="connsiteX0" fmla="*/ 9168064 w 9168064"/>
              <a:gd name="connsiteY0" fmla="*/ 2547 h 453595"/>
              <a:gd name="connsiteX1" fmla="*/ 8352851 w 9168064"/>
              <a:gd name="connsiteY1" fmla="*/ 0 h 453595"/>
              <a:gd name="connsiteX2" fmla="*/ 7829490 w 9168064"/>
              <a:gd name="connsiteY2" fmla="*/ 307049 h 453595"/>
              <a:gd name="connsiteX3" fmla="*/ 0 w 9168064"/>
              <a:gd name="connsiteY3" fmla="*/ 300070 h 453595"/>
              <a:gd name="connsiteX4" fmla="*/ 0 w 9168064"/>
              <a:gd name="connsiteY4" fmla="*/ 453595 h 453595"/>
              <a:gd name="connsiteX5" fmla="*/ 9162317 w 9168064"/>
              <a:gd name="connsiteY5" fmla="*/ 446616 h 453595"/>
              <a:gd name="connsiteX6" fmla="*/ 9168064 w 9168064"/>
              <a:gd name="connsiteY6" fmla="*/ 2547 h 453595"/>
              <a:gd name="connsiteX0" fmla="*/ 9168064 w 9168064"/>
              <a:gd name="connsiteY0" fmla="*/ 2547 h 456141"/>
              <a:gd name="connsiteX1" fmla="*/ 8352851 w 9168064"/>
              <a:gd name="connsiteY1" fmla="*/ 0 h 456141"/>
              <a:gd name="connsiteX2" fmla="*/ 7829490 w 9168064"/>
              <a:gd name="connsiteY2" fmla="*/ 307049 h 456141"/>
              <a:gd name="connsiteX3" fmla="*/ 0 w 9168064"/>
              <a:gd name="connsiteY3" fmla="*/ 300070 h 456141"/>
              <a:gd name="connsiteX4" fmla="*/ 0 w 9168064"/>
              <a:gd name="connsiteY4" fmla="*/ 453595 h 456141"/>
              <a:gd name="connsiteX5" fmla="*/ 9155954 w 9168064"/>
              <a:gd name="connsiteY5" fmla="*/ 456141 h 456141"/>
              <a:gd name="connsiteX6" fmla="*/ 9168064 w 9168064"/>
              <a:gd name="connsiteY6" fmla="*/ 2547 h 456141"/>
              <a:gd name="connsiteX0" fmla="*/ 9168064 w 9169169"/>
              <a:gd name="connsiteY0" fmla="*/ 2547 h 456141"/>
              <a:gd name="connsiteX1" fmla="*/ 8352851 w 9169169"/>
              <a:gd name="connsiteY1" fmla="*/ 0 h 456141"/>
              <a:gd name="connsiteX2" fmla="*/ 7829490 w 9169169"/>
              <a:gd name="connsiteY2" fmla="*/ 307049 h 456141"/>
              <a:gd name="connsiteX3" fmla="*/ 0 w 9169169"/>
              <a:gd name="connsiteY3" fmla="*/ 300070 h 456141"/>
              <a:gd name="connsiteX4" fmla="*/ 0 w 9169169"/>
              <a:gd name="connsiteY4" fmla="*/ 453595 h 456141"/>
              <a:gd name="connsiteX5" fmla="*/ 9168679 w 9169169"/>
              <a:gd name="connsiteY5" fmla="*/ 456141 h 456141"/>
              <a:gd name="connsiteX6" fmla="*/ 9168064 w 9169169"/>
              <a:gd name="connsiteY6" fmla="*/ 2547 h 45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9169" h="456141">
                <a:moveTo>
                  <a:pt x="9168064" y="2547"/>
                </a:moveTo>
                <a:lnTo>
                  <a:pt x="8352851" y="0"/>
                </a:lnTo>
                <a:lnTo>
                  <a:pt x="7829490" y="307049"/>
                </a:lnTo>
                <a:lnTo>
                  <a:pt x="0" y="300070"/>
                </a:lnTo>
                <a:lnTo>
                  <a:pt x="0" y="453595"/>
                </a:lnTo>
                <a:lnTo>
                  <a:pt x="9168679" y="456141"/>
                </a:lnTo>
                <a:cubicBezTo>
                  <a:pt x="9170595" y="308118"/>
                  <a:pt x="9166148" y="150570"/>
                  <a:pt x="9168064" y="25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872352" y="4843599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rgbClr val="FFFFFF"/>
                </a:solidFill>
                <a:latin typeface="Neo Sans Intel"/>
                <a:ea typeface="+mn-ea"/>
                <a:cs typeface="Neo Sans Int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8728075" y="4840815"/>
            <a:ext cx="1" cy="28046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454" y="4836624"/>
            <a:ext cx="327496" cy="27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574131"/>
            <a:ext cx="9144000" cy="256936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42143"/>
            <a:ext cx="2133600" cy="273844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0" name="Freeform 9"/>
          <p:cNvSpPr/>
          <p:nvPr userDrawn="1"/>
        </p:nvSpPr>
        <p:spPr>
          <a:xfrm>
            <a:off x="5" y="4803306"/>
            <a:ext cx="9150839" cy="342106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  <a:gd name="connsiteX0" fmla="*/ 9168064 w 9168064"/>
              <a:gd name="connsiteY0" fmla="*/ 2547 h 453595"/>
              <a:gd name="connsiteX1" fmla="*/ 8352851 w 9168064"/>
              <a:gd name="connsiteY1" fmla="*/ 0 h 453595"/>
              <a:gd name="connsiteX2" fmla="*/ 7829490 w 9168064"/>
              <a:gd name="connsiteY2" fmla="*/ 307049 h 453595"/>
              <a:gd name="connsiteX3" fmla="*/ 0 w 9168064"/>
              <a:gd name="connsiteY3" fmla="*/ 300070 h 453595"/>
              <a:gd name="connsiteX4" fmla="*/ 0 w 9168064"/>
              <a:gd name="connsiteY4" fmla="*/ 453595 h 453595"/>
              <a:gd name="connsiteX5" fmla="*/ 9162317 w 9168064"/>
              <a:gd name="connsiteY5" fmla="*/ 446616 h 453595"/>
              <a:gd name="connsiteX6" fmla="*/ 9168064 w 9168064"/>
              <a:gd name="connsiteY6" fmla="*/ 2547 h 453595"/>
              <a:gd name="connsiteX0" fmla="*/ 9168064 w 9168064"/>
              <a:gd name="connsiteY0" fmla="*/ 2547 h 456141"/>
              <a:gd name="connsiteX1" fmla="*/ 8352851 w 9168064"/>
              <a:gd name="connsiteY1" fmla="*/ 0 h 456141"/>
              <a:gd name="connsiteX2" fmla="*/ 7829490 w 9168064"/>
              <a:gd name="connsiteY2" fmla="*/ 307049 h 456141"/>
              <a:gd name="connsiteX3" fmla="*/ 0 w 9168064"/>
              <a:gd name="connsiteY3" fmla="*/ 300070 h 456141"/>
              <a:gd name="connsiteX4" fmla="*/ 0 w 9168064"/>
              <a:gd name="connsiteY4" fmla="*/ 453595 h 456141"/>
              <a:gd name="connsiteX5" fmla="*/ 9155954 w 9168064"/>
              <a:gd name="connsiteY5" fmla="*/ 456141 h 456141"/>
              <a:gd name="connsiteX6" fmla="*/ 9168064 w 9168064"/>
              <a:gd name="connsiteY6" fmla="*/ 2547 h 456141"/>
              <a:gd name="connsiteX0" fmla="*/ 9168064 w 9169169"/>
              <a:gd name="connsiteY0" fmla="*/ 2547 h 456141"/>
              <a:gd name="connsiteX1" fmla="*/ 8352851 w 9169169"/>
              <a:gd name="connsiteY1" fmla="*/ 0 h 456141"/>
              <a:gd name="connsiteX2" fmla="*/ 7829490 w 9169169"/>
              <a:gd name="connsiteY2" fmla="*/ 307049 h 456141"/>
              <a:gd name="connsiteX3" fmla="*/ 0 w 9169169"/>
              <a:gd name="connsiteY3" fmla="*/ 300070 h 456141"/>
              <a:gd name="connsiteX4" fmla="*/ 0 w 9169169"/>
              <a:gd name="connsiteY4" fmla="*/ 453595 h 456141"/>
              <a:gd name="connsiteX5" fmla="*/ 9168679 w 9169169"/>
              <a:gd name="connsiteY5" fmla="*/ 456141 h 456141"/>
              <a:gd name="connsiteX6" fmla="*/ 9168064 w 9169169"/>
              <a:gd name="connsiteY6" fmla="*/ 2547 h 45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9169" h="456141">
                <a:moveTo>
                  <a:pt x="9168064" y="2547"/>
                </a:moveTo>
                <a:lnTo>
                  <a:pt x="8352851" y="0"/>
                </a:lnTo>
                <a:lnTo>
                  <a:pt x="7829490" y="307049"/>
                </a:lnTo>
                <a:lnTo>
                  <a:pt x="0" y="300070"/>
                </a:lnTo>
                <a:lnTo>
                  <a:pt x="0" y="453595"/>
                </a:lnTo>
                <a:lnTo>
                  <a:pt x="9168679" y="456141"/>
                </a:lnTo>
                <a:cubicBezTo>
                  <a:pt x="9170595" y="308118"/>
                  <a:pt x="9166148" y="150570"/>
                  <a:pt x="9168064" y="25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/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872352" y="4843599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rgbClr val="FFFFFF"/>
                </a:solidFill>
                <a:latin typeface="Neo Sans Intel"/>
                <a:ea typeface="+mn-ea"/>
                <a:cs typeface="Neo Sans Int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728075" y="4840815"/>
            <a:ext cx="1" cy="28046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454" y="4836624"/>
            <a:ext cx="327496" cy="27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78363" y="1"/>
            <a:ext cx="4465637" cy="51434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42143"/>
            <a:ext cx="2133600" cy="273844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0" name="Freeform 9"/>
          <p:cNvSpPr/>
          <p:nvPr userDrawn="1"/>
        </p:nvSpPr>
        <p:spPr>
          <a:xfrm>
            <a:off x="5" y="4803306"/>
            <a:ext cx="9150839" cy="342106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  <a:gd name="connsiteX0" fmla="*/ 9168064 w 9168064"/>
              <a:gd name="connsiteY0" fmla="*/ 2547 h 453595"/>
              <a:gd name="connsiteX1" fmla="*/ 8352851 w 9168064"/>
              <a:gd name="connsiteY1" fmla="*/ 0 h 453595"/>
              <a:gd name="connsiteX2" fmla="*/ 7829490 w 9168064"/>
              <a:gd name="connsiteY2" fmla="*/ 307049 h 453595"/>
              <a:gd name="connsiteX3" fmla="*/ 0 w 9168064"/>
              <a:gd name="connsiteY3" fmla="*/ 300070 h 453595"/>
              <a:gd name="connsiteX4" fmla="*/ 0 w 9168064"/>
              <a:gd name="connsiteY4" fmla="*/ 453595 h 453595"/>
              <a:gd name="connsiteX5" fmla="*/ 9162317 w 9168064"/>
              <a:gd name="connsiteY5" fmla="*/ 446616 h 453595"/>
              <a:gd name="connsiteX6" fmla="*/ 9168064 w 9168064"/>
              <a:gd name="connsiteY6" fmla="*/ 2547 h 453595"/>
              <a:gd name="connsiteX0" fmla="*/ 9168064 w 9168064"/>
              <a:gd name="connsiteY0" fmla="*/ 2547 h 456141"/>
              <a:gd name="connsiteX1" fmla="*/ 8352851 w 9168064"/>
              <a:gd name="connsiteY1" fmla="*/ 0 h 456141"/>
              <a:gd name="connsiteX2" fmla="*/ 7829490 w 9168064"/>
              <a:gd name="connsiteY2" fmla="*/ 307049 h 456141"/>
              <a:gd name="connsiteX3" fmla="*/ 0 w 9168064"/>
              <a:gd name="connsiteY3" fmla="*/ 300070 h 456141"/>
              <a:gd name="connsiteX4" fmla="*/ 0 w 9168064"/>
              <a:gd name="connsiteY4" fmla="*/ 453595 h 456141"/>
              <a:gd name="connsiteX5" fmla="*/ 9155954 w 9168064"/>
              <a:gd name="connsiteY5" fmla="*/ 456141 h 456141"/>
              <a:gd name="connsiteX6" fmla="*/ 9168064 w 9168064"/>
              <a:gd name="connsiteY6" fmla="*/ 2547 h 456141"/>
              <a:gd name="connsiteX0" fmla="*/ 9168064 w 9169169"/>
              <a:gd name="connsiteY0" fmla="*/ 2547 h 456141"/>
              <a:gd name="connsiteX1" fmla="*/ 8352851 w 9169169"/>
              <a:gd name="connsiteY1" fmla="*/ 0 h 456141"/>
              <a:gd name="connsiteX2" fmla="*/ 7829490 w 9169169"/>
              <a:gd name="connsiteY2" fmla="*/ 307049 h 456141"/>
              <a:gd name="connsiteX3" fmla="*/ 0 w 9169169"/>
              <a:gd name="connsiteY3" fmla="*/ 300070 h 456141"/>
              <a:gd name="connsiteX4" fmla="*/ 0 w 9169169"/>
              <a:gd name="connsiteY4" fmla="*/ 453595 h 456141"/>
              <a:gd name="connsiteX5" fmla="*/ 9168679 w 9169169"/>
              <a:gd name="connsiteY5" fmla="*/ 456141 h 456141"/>
              <a:gd name="connsiteX6" fmla="*/ 9168064 w 9169169"/>
              <a:gd name="connsiteY6" fmla="*/ 2547 h 45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9169" h="456141">
                <a:moveTo>
                  <a:pt x="9168064" y="2547"/>
                </a:moveTo>
                <a:lnTo>
                  <a:pt x="8352851" y="0"/>
                </a:lnTo>
                <a:lnTo>
                  <a:pt x="7829490" y="307049"/>
                </a:lnTo>
                <a:lnTo>
                  <a:pt x="0" y="300070"/>
                </a:lnTo>
                <a:lnTo>
                  <a:pt x="0" y="453595"/>
                </a:lnTo>
                <a:lnTo>
                  <a:pt x="9168679" y="456141"/>
                </a:lnTo>
                <a:cubicBezTo>
                  <a:pt x="9170595" y="308118"/>
                  <a:pt x="9166148" y="150570"/>
                  <a:pt x="9168064" y="25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/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872352" y="4843599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rgbClr val="FFFFFF"/>
                </a:solidFill>
                <a:latin typeface="Neo Sans Intel"/>
                <a:ea typeface="+mn-ea"/>
                <a:cs typeface="Neo Sans Int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728075" y="4840815"/>
            <a:ext cx="1" cy="28046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454" y="4836624"/>
            <a:ext cx="327496" cy="27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9008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Light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" name="Freeform 7"/>
          <p:cNvSpPr/>
          <p:nvPr userDrawn="1"/>
        </p:nvSpPr>
        <p:spPr>
          <a:xfrm>
            <a:off x="5" y="4803306"/>
            <a:ext cx="9150839" cy="342106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  <a:gd name="connsiteX0" fmla="*/ 9168064 w 9168064"/>
              <a:gd name="connsiteY0" fmla="*/ 2547 h 453595"/>
              <a:gd name="connsiteX1" fmla="*/ 8352851 w 9168064"/>
              <a:gd name="connsiteY1" fmla="*/ 0 h 453595"/>
              <a:gd name="connsiteX2" fmla="*/ 7829490 w 9168064"/>
              <a:gd name="connsiteY2" fmla="*/ 307049 h 453595"/>
              <a:gd name="connsiteX3" fmla="*/ 0 w 9168064"/>
              <a:gd name="connsiteY3" fmla="*/ 300070 h 453595"/>
              <a:gd name="connsiteX4" fmla="*/ 0 w 9168064"/>
              <a:gd name="connsiteY4" fmla="*/ 453595 h 453595"/>
              <a:gd name="connsiteX5" fmla="*/ 9162317 w 9168064"/>
              <a:gd name="connsiteY5" fmla="*/ 446616 h 453595"/>
              <a:gd name="connsiteX6" fmla="*/ 9168064 w 9168064"/>
              <a:gd name="connsiteY6" fmla="*/ 2547 h 453595"/>
              <a:gd name="connsiteX0" fmla="*/ 9168064 w 9168064"/>
              <a:gd name="connsiteY0" fmla="*/ 2547 h 456141"/>
              <a:gd name="connsiteX1" fmla="*/ 8352851 w 9168064"/>
              <a:gd name="connsiteY1" fmla="*/ 0 h 456141"/>
              <a:gd name="connsiteX2" fmla="*/ 7829490 w 9168064"/>
              <a:gd name="connsiteY2" fmla="*/ 307049 h 456141"/>
              <a:gd name="connsiteX3" fmla="*/ 0 w 9168064"/>
              <a:gd name="connsiteY3" fmla="*/ 300070 h 456141"/>
              <a:gd name="connsiteX4" fmla="*/ 0 w 9168064"/>
              <a:gd name="connsiteY4" fmla="*/ 453595 h 456141"/>
              <a:gd name="connsiteX5" fmla="*/ 9155954 w 9168064"/>
              <a:gd name="connsiteY5" fmla="*/ 456141 h 456141"/>
              <a:gd name="connsiteX6" fmla="*/ 9168064 w 9168064"/>
              <a:gd name="connsiteY6" fmla="*/ 2547 h 456141"/>
              <a:gd name="connsiteX0" fmla="*/ 9168064 w 9169169"/>
              <a:gd name="connsiteY0" fmla="*/ 2547 h 456141"/>
              <a:gd name="connsiteX1" fmla="*/ 8352851 w 9169169"/>
              <a:gd name="connsiteY1" fmla="*/ 0 h 456141"/>
              <a:gd name="connsiteX2" fmla="*/ 7829490 w 9169169"/>
              <a:gd name="connsiteY2" fmla="*/ 307049 h 456141"/>
              <a:gd name="connsiteX3" fmla="*/ 0 w 9169169"/>
              <a:gd name="connsiteY3" fmla="*/ 300070 h 456141"/>
              <a:gd name="connsiteX4" fmla="*/ 0 w 9169169"/>
              <a:gd name="connsiteY4" fmla="*/ 453595 h 456141"/>
              <a:gd name="connsiteX5" fmla="*/ 9168679 w 9169169"/>
              <a:gd name="connsiteY5" fmla="*/ 456141 h 456141"/>
              <a:gd name="connsiteX6" fmla="*/ 9168064 w 9169169"/>
              <a:gd name="connsiteY6" fmla="*/ 2547 h 45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9169" h="456141">
                <a:moveTo>
                  <a:pt x="9168064" y="2547"/>
                </a:moveTo>
                <a:lnTo>
                  <a:pt x="8352851" y="0"/>
                </a:lnTo>
                <a:lnTo>
                  <a:pt x="7829490" y="307049"/>
                </a:lnTo>
                <a:lnTo>
                  <a:pt x="0" y="300070"/>
                </a:lnTo>
                <a:lnTo>
                  <a:pt x="0" y="453595"/>
                </a:lnTo>
                <a:lnTo>
                  <a:pt x="9168679" y="456141"/>
                </a:lnTo>
                <a:cubicBezTo>
                  <a:pt x="9170595" y="308118"/>
                  <a:pt x="9166148" y="150570"/>
                  <a:pt x="9168064" y="25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43599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728075" y="4840815"/>
            <a:ext cx="1" cy="28046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454" y="4836624"/>
            <a:ext cx="327496" cy="27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71" r:id="rId4"/>
    <p:sldLayoutId id="2147483652" r:id="rId5"/>
    <p:sldLayoutId id="2147483660" r:id="rId6"/>
    <p:sldLayoutId id="2147483668" r:id="rId7"/>
    <p:sldLayoutId id="2147483669" r:id="rId8"/>
    <p:sldLayoutId id="2147483670" r:id="rId9"/>
    <p:sldLayoutId id="2147483672" r:id="rId10"/>
    <p:sldLayoutId id="2147483651" r:id="rId11"/>
    <p:sldLayoutId id="2147483665" r:id="rId12"/>
    <p:sldLayoutId id="2147483654" r:id="rId13"/>
    <p:sldLayoutId id="2147483655" r:id="rId14"/>
    <p:sldLayoutId id="214748366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Wingdings" charset="2"/>
        <a:buChar char="§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779" y="1544321"/>
            <a:ext cx="3603421" cy="793298"/>
          </a:xfrm>
        </p:spPr>
        <p:txBody>
          <a:bodyPr/>
          <a:lstStyle/>
          <a:p>
            <a:r>
              <a:rPr lang="en-US" dirty="0" smtClean="0"/>
              <a:t>IOT &amp; Wearable </a:t>
            </a:r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Kane, Kapil/Lu</a:t>
            </a:r>
            <a:r>
              <a:rPr lang="en-US" altLang="zh-CN" dirty="0" smtClean="0"/>
              <a:t>, </a:t>
            </a:r>
            <a:r>
              <a:rPr lang="en-US" altLang="zh-CN" dirty="0" smtClean="0"/>
              <a:t>Ken</a:t>
            </a:r>
          </a:p>
          <a:p>
            <a:r>
              <a:rPr lang="en-US" dirty="0" smtClean="0"/>
              <a:t>2014/08/24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Prototype 1: </a:t>
            </a:r>
            <a:r>
              <a:rPr lang="en-US" dirty="0" err="1" smtClean="0"/>
              <a:t>Easyconnect</a:t>
            </a:r>
            <a:r>
              <a:rPr lang="en-US" dirty="0" smtClean="0"/>
              <a:t> as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smtClean="0"/>
              <a:t>– 1 (Data from Cloud)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Prototype 2: </a:t>
            </a:r>
            <a:r>
              <a:rPr lang="en-US" dirty="0" err="1" smtClean="0"/>
              <a:t>Easyconnect</a:t>
            </a:r>
            <a:r>
              <a:rPr lang="en-US" dirty="0" smtClean="0"/>
              <a:t> as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smtClean="0"/>
              <a:t>– 2 (Real-time Data)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Prototype 3: </a:t>
            </a:r>
            <a:r>
              <a:rPr lang="en-US" dirty="0" err="1" smtClean="0"/>
              <a:t>iBeacon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3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5222646" y="855879"/>
            <a:ext cx="3613355" cy="2024707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1: </a:t>
            </a:r>
            <a:r>
              <a:rPr lang="en-US" dirty="0" err="1" smtClean="0"/>
              <a:t>Easyconnect</a:t>
            </a:r>
            <a:r>
              <a:rPr lang="en-US" dirty="0" smtClean="0"/>
              <a:t> as </a:t>
            </a:r>
            <a:r>
              <a:rPr lang="en-US" dirty="0" err="1" smtClean="0"/>
              <a:t>IoT</a:t>
            </a:r>
            <a:r>
              <a:rPr lang="en-US" dirty="0" smtClean="0"/>
              <a:t> Hub </a:t>
            </a:r>
            <a:r>
              <a:rPr lang="en-US" dirty="0" smtClean="0"/>
              <a:t>– 1</a:t>
            </a:r>
            <a:br>
              <a:rPr lang="en-US" dirty="0" smtClean="0"/>
            </a:br>
            <a:r>
              <a:rPr lang="en-US" sz="2000" dirty="0" smtClean="0"/>
              <a:t>- Data from cloud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54069" y="1425869"/>
            <a:ext cx="544384" cy="817933"/>
            <a:chOff x="183421" y="2374491"/>
            <a:chExt cx="544384" cy="8179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158" y="2374491"/>
              <a:ext cx="480910" cy="57171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83421" y="2946203"/>
              <a:ext cx="5443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>
                  <a:solidFill>
                    <a:schemeClr val="tx2"/>
                  </a:solidFill>
                  <a:cs typeface="Neo Sans Intel"/>
                </a:rPr>
                <a:t>Fitbit</a:t>
              </a:r>
              <a:endParaRPr lang="en-US" sz="1000" dirty="0" smtClean="0">
                <a:solidFill>
                  <a:schemeClr val="tx2"/>
                </a:solidFill>
                <a:cs typeface="Neo Sans Intel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5613" y="2548776"/>
            <a:ext cx="697218" cy="789870"/>
            <a:chOff x="379196" y="3225140"/>
            <a:chExt cx="697218" cy="78987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196" y="3225140"/>
              <a:ext cx="697218" cy="57654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79196" y="3768789"/>
              <a:ext cx="6972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>
                  <a:solidFill>
                    <a:schemeClr val="tx2"/>
                  </a:solidFill>
                  <a:cs typeface="Neo Sans Intel"/>
                </a:rPr>
                <a:t>Withings</a:t>
              </a:r>
              <a:endParaRPr lang="en-US" sz="1000" dirty="0" smtClean="0">
                <a:solidFill>
                  <a:schemeClr val="tx2"/>
                </a:solidFill>
                <a:cs typeface="Neo Sans Intel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632" y="2277829"/>
            <a:ext cx="955632" cy="107933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2261639">
            <a:off x="1216753" y="2277461"/>
            <a:ext cx="580320" cy="420931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NFC</a:t>
            </a:r>
            <a:endParaRPr lang="en-US" sz="1200" dirty="0"/>
          </a:p>
        </p:txBody>
      </p:sp>
      <p:sp>
        <p:nvSpPr>
          <p:cNvPr id="13" name="Cloud 12"/>
          <p:cNvSpPr/>
          <p:nvPr/>
        </p:nvSpPr>
        <p:spPr>
          <a:xfrm>
            <a:off x="3353365" y="2370331"/>
            <a:ext cx="1283110" cy="879432"/>
          </a:xfrm>
          <a:prstGeom prst="clou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Fitbit</a:t>
            </a:r>
            <a:r>
              <a:rPr lang="en-US" dirty="0" smtClean="0"/>
              <a:t> Cloud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737817" y="2621415"/>
            <a:ext cx="580320" cy="420931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3G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9980122">
            <a:off x="1216753" y="3002866"/>
            <a:ext cx="580320" cy="420931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NFC</a:t>
            </a:r>
            <a:endParaRPr lang="en-US" sz="1200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666408" y="1194551"/>
            <a:ext cx="64781" cy="339906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6192" y="1298653"/>
            <a:ext cx="2124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Use Existing Device and Cloud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907" y="3513220"/>
            <a:ext cx="567438" cy="73814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12907" y="4251369"/>
            <a:ext cx="693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2"/>
                </a:solidFill>
                <a:cs typeface="Neo Sans Intel"/>
              </a:rPr>
              <a:t>Polar</a:t>
            </a:r>
            <a:endParaRPr lang="en-US" sz="10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23" name="Left Arrow 22"/>
          <p:cNvSpPr/>
          <p:nvPr/>
        </p:nvSpPr>
        <p:spPr>
          <a:xfrm rot="20051350">
            <a:off x="4728489" y="2237242"/>
            <a:ext cx="684075" cy="412954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3G</a:t>
            </a:r>
            <a:endParaRPr lang="en-US" sz="1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5464289" y="1381597"/>
            <a:ext cx="1245507" cy="1396924"/>
            <a:chOff x="5401295" y="2187943"/>
            <a:chExt cx="1245507" cy="1396924"/>
          </a:xfrm>
        </p:grpSpPr>
        <p:pic>
          <p:nvPicPr>
            <p:cNvPr id="21" name="image00.png"/>
            <p:cNvPicPr preferRelativeResize="0"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01295" y="2187943"/>
              <a:ext cx="1245507" cy="1155875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5547705" y="3338646"/>
              <a:ext cx="9526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>
                  <a:solidFill>
                    <a:schemeClr val="tx2"/>
                  </a:solidFill>
                  <a:cs typeface="Neo Sans Intel"/>
                </a:rPr>
                <a:t>Easyconnect</a:t>
              </a:r>
              <a:endParaRPr lang="en-US" sz="1000" dirty="0" smtClean="0">
                <a:solidFill>
                  <a:schemeClr val="tx2"/>
                </a:solidFill>
                <a:cs typeface="Neo Sans Intel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400032" y="1560248"/>
            <a:ext cx="1220406" cy="1167446"/>
            <a:chOff x="7245168" y="1266718"/>
            <a:chExt cx="1220406" cy="116744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02520" y="1266718"/>
              <a:ext cx="1074862" cy="890013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245168" y="2187943"/>
              <a:ext cx="12204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/>
                  </a:solidFill>
                  <a:cs typeface="Neo Sans Intel"/>
                </a:rPr>
                <a:t>Data Visualization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38635" y="3357167"/>
            <a:ext cx="1382922" cy="1382429"/>
            <a:chOff x="7245168" y="3131912"/>
            <a:chExt cx="1382922" cy="138242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45168" y="3131912"/>
              <a:ext cx="1150322" cy="113620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7302520" y="4268120"/>
              <a:ext cx="13255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/>
                  </a:solidFill>
                  <a:cs typeface="Neo Sans Intel"/>
                </a:rPr>
                <a:t>Event Notification</a:t>
              </a:r>
            </a:p>
          </p:txBody>
        </p:sp>
      </p:grpSp>
      <p:sp>
        <p:nvSpPr>
          <p:cNvPr id="35" name="Cloud 34"/>
          <p:cNvSpPr/>
          <p:nvPr/>
        </p:nvSpPr>
        <p:spPr>
          <a:xfrm>
            <a:off x="3334617" y="3777392"/>
            <a:ext cx="1283110" cy="879432"/>
          </a:xfrm>
          <a:prstGeom prst="clou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IFFT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4845731" y="3959869"/>
            <a:ext cx="614590" cy="41461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/>
          <p:cNvSpPr/>
          <p:nvPr/>
        </p:nvSpPr>
        <p:spPr>
          <a:xfrm rot="5400000">
            <a:off x="3766485" y="3314596"/>
            <a:ext cx="437623" cy="412954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8" name="Right Arrow 37"/>
          <p:cNvSpPr/>
          <p:nvPr/>
        </p:nvSpPr>
        <p:spPr>
          <a:xfrm>
            <a:off x="6821557" y="1886997"/>
            <a:ext cx="523140" cy="39083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283597" y="992864"/>
            <a:ext cx="149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cs typeface="Neo Sans Intel"/>
              </a:rPr>
              <a:t>Our SW Effort</a:t>
            </a:r>
          </a:p>
        </p:txBody>
      </p:sp>
    </p:spTree>
    <p:extLst>
      <p:ext uri="{BB962C8B-B14F-4D97-AF65-F5344CB8AC3E}">
        <p14:creationId xmlns:p14="http://schemas.microsoft.com/office/powerpoint/2010/main" val="180980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53064" y="1113504"/>
            <a:ext cx="3915697" cy="3333135"/>
          </a:xfrm>
          <a:prstGeom prst="roundRect">
            <a:avLst>
              <a:gd name="adj" fmla="val 602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1: </a:t>
            </a:r>
            <a:r>
              <a:rPr lang="en-US" dirty="0" err="1"/>
              <a:t>Easyconnect</a:t>
            </a:r>
            <a:r>
              <a:rPr lang="en-US" dirty="0"/>
              <a:t> as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smtClean="0"/>
              <a:t>Hub - </a:t>
            </a:r>
            <a:r>
              <a:rPr lang="en-US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- </a:t>
            </a:r>
            <a:r>
              <a:rPr lang="en-US" sz="2000" dirty="0" smtClean="0"/>
              <a:t>SW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2089" y="3628101"/>
            <a:ext cx="3563323" cy="69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Easyconnect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Base Linux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090" y="3045540"/>
            <a:ext cx="3563322" cy="471949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CKAN Data Portal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089" y="1680156"/>
            <a:ext cx="1609162" cy="9517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Data Collector</a:t>
            </a:r>
          </a:p>
          <a:p>
            <a:pPr algn="ctr"/>
            <a:r>
              <a:rPr lang="en-US" dirty="0" smtClean="0"/>
              <a:t>Daemon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230696" y="2704926"/>
            <a:ext cx="471948" cy="290839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72501" y="1815515"/>
            <a:ext cx="331838" cy="56043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24363" y="2341051"/>
            <a:ext cx="662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Internet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03089" y="1696581"/>
            <a:ext cx="1609162" cy="9517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Visualization Web Server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0800000">
            <a:off x="3171696" y="2701497"/>
            <a:ext cx="471948" cy="290839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9934" y="1099197"/>
            <a:ext cx="2050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>
                <a:solidFill>
                  <a:schemeClr val="tx2"/>
                </a:solidFill>
                <a:cs typeface="Neo Sans Intel"/>
              </a:rPr>
              <a:t>Easyconnect</a:t>
            </a:r>
            <a:endParaRPr lang="en-US" sz="2400" u="sng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37471" y="1113504"/>
            <a:ext cx="3650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  <a:cs typeface="Neo Sans Intel"/>
              </a:rPr>
              <a:t>Efforts</a:t>
            </a:r>
          </a:p>
          <a:p>
            <a:endParaRPr lang="en-US" sz="1200" u="sng" dirty="0" smtClean="0">
              <a:solidFill>
                <a:schemeClr val="tx2"/>
              </a:solidFill>
              <a:cs typeface="Neo Sans Intel"/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Port CKAN on </a:t>
            </a:r>
            <a:r>
              <a:rPr lang="en-US" sz="1200" dirty="0" err="1" smtClean="0">
                <a:solidFill>
                  <a:schemeClr val="tx2"/>
                </a:solidFill>
                <a:cs typeface="Neo Sans Intel"/>
              </a:rPr>
              <a:t>Easyconnect</a:t>
            </a:r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Develop the daemon for cloud data collector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Develop the web server for data visualization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chemeClr val="tx2"/>
              </a:solidFill>
              <a:cs typeface="Neo Sans Intel"/>
            </a:endParaRPr>
          </a:p>
          <a:p>
            <a:r>
              <a:rPr lang="en-US" sz="1200" i="1" dirty="0" smtClean="0">
                <a:solidFill>
                  <a:schemeClr val="tx2"/>
                </a:solidFill>
                <a:cs typeface="Neo Sans Intel"/>
              </a:rPr>
              <a:t>Note: Need </a:t>
            </a:r>
            <a:r>
              <a:rPr lang="en-US" sz="1200" b="1" i="1" dirty="0" smtClean="0">
                <a:solidFill>
                  <a:srgbClr val="FF0000"/>
                </a:solidFill>
                <a:cs typeface="Neo Sans Intel"/>
              </a:rPr>
              <a:t>1 GB </a:t>
            </a:r>
            <a:r>
              <a:rPr lang="en-US" sz="1200" i="1" dirty="0" smtClean="0">
                <a:solidFill>
                  <a:schemeClr val="tx2"/>
                </a:solidFill>
                <a:cs typeface="Neo Sans Intel"/>
              </a:rPr>
              <a:t>or </a:t>
            </a:r>
            <a:r>
              <a:rPr lang="en-US" sz="1200" b="1" i="1" dirty="0" smtClean="0">
                <a:solidFill>
                  <a:srgbClr val="FF0000"/>
                </a:solidFill>
                <a:cs typeface="Neo Sans Intel"/>
              </a:rPr>
              <a:t>2 Interns </a:t>
            </a:r>
            <a:r>
              <a:rPr lang="en-US" sz="1200" i="1" dirty="0" smtClean="0">
                <a:solidFill>
                  <a:schemeClr val="tx2"/>
                </a:solidFill>
                <a:cs typeface="Neo Sans Intel"/>
              </a:rPr>
              <a:t>for 3~4 months </a:t>
            </a:r>
            <a:endParaRPr lang="en-US" sz="1200" i="1" dirty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37471" y="2985920"/>
            <a:ext cx="365022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  <a:cs typeface="Neo Sans Intel"/>
              </a:rPr>
              <a:t>Risks</a:t>
            </a:r>
          </a:p>
          <a:p>
            <a:endParaRPr lang="en-US" sz="1200" u="sng" dirty="0" smtClean="0">
              <a:solidFill>
                <a:schemeClr val="tx2"/>
              </a:solidFill>
              <a:cs typeface="Neo Sans Intel"/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rgbClr val="00B050"/>
                </a:solidFill>
                <a:cs typeface="Neo Sans Intel"/>
              </a:rPr>
              <a:t>Development’s risk is low.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rgbClr val="FF0000"/>
                </a:solidFill>
                <a:cs typeface="Neo Sans Intel"/>
              </a:rPr>
              <a:t>Due to lots of 3G connections used for data transferring, so it bring high risk for actual demo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rgbClr val="FF0000"/>
                </a:solidFill>
                <a:cs typeface="Neo Sans Intel"/>
              </a:rPr>
              <a:t>Can not demo </a:t>
            </a:r>
            <a:r>
              <a:rPr lang="en-US" sz="1200" dirty="0" err="1" smtClean="0">
                <a:solidFill>
                  <a:srgbClr val="FF0000"/>
                </a:solidFill>
                <a:cs typeface="Neo Sans Intel"/>
              </a:rPr>
              <a:t>realtime</a:t>
            </a:r>
            <a:r>
              <a:rPr lang="en-US" sz="1200" dirty="0" smtClean="0">
                <a:solidFill>
                  <a:srgbClr val="FF0000"/>
                </a:solidFill>
                <a:cs typeface="Neo Sans Intel"/>
              </a:rPr>
              <a:t> data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chemeClr val="tx2"/>
              </a:solidFill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206994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en-US" dirty="0" smtClean="0"/>
              <a:t>2: </a:t>
            </a:r>
            <a:r>
              <a:rPr lang="en-US" dirty="0" err="1"/>
              <a:t>Easyconnect</a:t>
            </a:r>
            <a:r>
              <a:rPr lang="en-US" dirty="0"/>
              <a:t> as </a:t>
            </a:r>
            <a:r>
              <a:rPr lang="en-US" dirty="0" err="1"/>
              <a:t>IoT</a:t>
            </a:r>
            <a:r>
              <a:rPr lang="en-US" dirty="0"/>
              <a:t> Hub </a:t>
            </a:r>
            <a:r>
              <a:rPr lang="en-US" dirty="0" smtClean="0"/>
              <a:t>– 2</a:t>
            </a:r>
            <a:br>
              <a:rPr lang="en-US" dirty="0" smtClean="0"/>
            </a:br>
            <a:r>
              <a:rPr lang="en-US" sz="2000" dirty="0" smtClean="0"/>
              <a:t>- Real-time 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484394" y="1966248"/>
            <a:ext cx="1245507" cy="1396924"/>
            <a:chOff x="5401295" y="2187943"/>
            <a:chExt cx="1245507" cy="1396924"/>
          </a:xfrm>
        </p:grpSpPr>
        <p:pic>
          <p:nvPicPr>
            <p:cNvPr id="23" name="image00.png"/>
            <p:cNvPicPr preferRelativeResize="0"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1295" y="2187943"/>
              <a:ext cx="1245507" cy="1155875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5547705" y="3338646"/>
              <a:ext cx="9526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>
                  <a:solidFill>
                    <a:schemeClr val="tx2"/>
                  </a:solidFill>
                  <a:cs typeface="Neo Sans Intel"/>
                </a:rPr>
                <a:t>Easyconnect</a:t>
              </a:r>
              <a:endParaRPr lang="en-US" sz="1000" dirty="0" smtClean="0">
                <a:solidFill>
                  <a:schemeClr val="tx2"/>
                </a:solidFill>
                <a:cs typeface="Neo Sans Intel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66186" y="1187688"/>
            <a:ext cx="1220406" cy="1167446"/>
            <a:chOff x="7245168" y="1266718"/>
            <a:chExt cx="1220406" cy="116744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2520" y="1266718"/>
              <a:ext cx="1074862" cy="890013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245168" y="2187943"/>
              <a:ext cx="12204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/>
                  </a:solidFill>
                  <a:cs typeface="Neo Sans Intel"/>
                </a:rPr>
                <a:t>Data Visualization</a:t>
              </a:r>
            </a:p>
          </p:txBody>
        </p:sp>
      </p:grpSp>
      <p:sp>
        <p:nvSpPr>
          <p:cNvPr id="34" name="Right Arrow 33"/>
          <p:cNvSpPr/>
          <p:nvPr/>
        </p:nvSpPr>
        <p:spPr>
          <a:xfrm rot="19802171">
            <a:off x="4661228" y="1782558"/>
            <a:ext cx="523140" cy="39083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8638" y="1204648"/>
            <a:ext cx="1539778" cy="3406505"/>
            <a:chOff x="399433" y="1294563"/>
            <a:chExt cx="1539778" cy="340650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433" y="1294563"/>
              <a:ext cx="1539778" cy="78785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680520" y="2044364"/>
              <a:ext cx="8869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/>
                  </a:solidFill>
                  <a:cs typeface="Neo Sans Intel"/>
                </a:rPr>
                <a:t>TI CC2541 </a:t>
              </a:r>
              <a:endParaRPr lang="en-US" sz="1000" dirty="0" smtClean="0">
                <a:solidFill>
                  <a:schemeClr val="tx2"/>
                </a:solidFill>
                <a:cs typeface="Neo Sans Intel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656813" y="2648205"/>
              <a:ext cx="873876" cy="849471"/>
              <a:chOff x="637835" y="2562420"/>
              <a:chExt cx="873876" cy="849471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835" y="2562420"/>
                <a:ext cx="873876" cy="615685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739792" y="3165670"/>
                <a:ext cx="6699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tx2"/>
                    </a:solidFill>
                    <a:cs typeface="Neo Sans Intel"/>
                  </a:rPr>
                  <a:t>Sensors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877687" y="3864297"/>
              <a:ext cx="476371" cy="836771"/>
              <a:chOff x="780861" y="3576624"/>
              <a:chExt cx="476371" cy="836771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861" y="3576624"/>
                <a:ext cx="419100" cy="590550"/>
              </a:xfrm>
              <a:prstGeom prst="rect">
                <a:avLst/>
              </a:prstGeom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797063" y="4167174"/>
                <a:ext cx="4601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tx2"/>
                    </a:solidFill>
                    <a:cs typeface="Neo Sans Intel"/>
                  </a:rPr>
                  <a:t>BLE</a:t>
                </a:r>
              </a:p>
            </p:txBody>
          </p:sp>
        </p:grpSp>
        <p:sp>
          <p:nvSpPr>
            <p:cNvPr id="45" name="Cross 44"/>
            <p:cNvSpPr/>
            <p:nvPr/>
          </p:nvSpPr>
          <p:spPr>
            <a:xfrm>
              <a:off x="924044" y="2278150"/>
              <a:ext cx="339415" cy="321728"/>
            </a:xfrm>
            <a:prstGeom prst="plus">
              <a:avLst>
                <a:gd name="adj" fmla="val 34168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ross 45"/>
            <p:cNvSpPr/>
            <p:nvPr/>
          </p:nvSpPr>
          <p:spPr>
            <a:xfrm>
              <a:off x="932143" y="3498325"/>
              <a:ext cx="339415" cy="321728"/>
            </a:xfrm>
            <a:prstGeom prst="plus">
              <a:avLst>
                <a:gd name="adj" fmla="val 34168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035632" y="3403714"/>
            <a:ext cx="1137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BLE -&gt; wireless</a:t>
            </a:r>
            <a:endParaRPr lang="en-US" sz="1000" dirty="0" smtClean="0">
              <a:solidFill>
                <a:schemeClr val="tx2"/>
              </a:solidFill>
              <a:cs typeface="Neo Sans Intel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6841721" y="1916411"/>
            <a:ext cx="1977325" cy="1389557"/>
            <a:chOff x="6539450" y="2355134"/>
            <a:chExt cx="1977325" cy="1389557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39450" y="2355134"/>
              <a:ext cx="1929720" cy="1153784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6623294" y="3498470"/>
              <a:ext cx="18934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/>
                  </a:solidFill>
                  <a:cs typeface="Neo Sans Intel"/>
                </a:rPr>
                <a:t>Classmate Tablet Android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00549" y="2825805"/>
            <a:ext cx="1073072" cy="1343741"/>
            <a:chOff x="4704943" y="2638397"/>
            <a:chExt cx="1073072" cy="134374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04943" y="2638397"/>
              <a:ext cx="1073072" cy="1091788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4791189" y="3735917"/>
              <a:ext cx="9396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/>
                  </a:solidFill>
                  <a:cs typeface="Neo Sans Intel"/>
                </a:rPr>
                <a:t>Notification</a:t>
              </a:r>
            </a:p>
          </p:txBody>
        </p:sp>
      </p:grpSp>
      <p:sp>
        <p:nvSpPr>
          <p:cNvPr id="55" name="Right Arrow 54"/>
          <p:cNvSpPr/>
          <p:nvPr/>
        </p:nvSpPr>
        <p:spPr>
          <a:xfrm rot="1641195">
            <a:off x="4639855" y="3130948"/>
            <a:ext cx="523140" cy="39083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0800000">
            <a:off x="6416376" y="1360127"/>
            <a:ext cx="389304" cy="2337619"/>
          </a:xfrm>
          <a:prstGeom prst="leftBrac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243100" y="4263406"/>
            <a:ext cx="5696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cs typeface="Neo Sans Intel"/>
              </a:rPr>
              <a:t>No Internet need, </a:t>
            </a:r>
            <a:r>
              <a:rPr lang="en-US" sz="1600" dirty="0" err="1" smtClean="0">
                <a:solidFill>
                  <a:srgbClr val="00B050"/>
                </a:solidFill>
                <a:cs typeface="Neo Sans Intel"/>
              </a:rPr>
              <a:t>Easyconnect</a:t>
            </a:r>
            <a:r>
              <a:rPr lang="en-US" sz="1600" dirty="0" smtClean="0">
                <a:solidFill>
                  <a:srgbClr val="00B050"/>
                </a:solidFill>
                <a:cs typeface="Neo Sans Intel"/>
              </a:rPr>
              <a:t> is the data center.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7436" y="3536078"/>
            <a:ext cx="553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  <a:cs typeface="Neo Sans Intel"/>
              </a:rPr>
              <a:t>wifi</a:t>
            </a:r>
            <a:endParaRPr lang="en-US" sz="1000" dirty="0" smtClean="0">
              <a:solidFill>
                <a:schemeClr val="tx2"/>
              </a:solidFill>
              <a:cs typeface="Neo Sans Inte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395" y="2118792"/>
            <a:ext cx="655277" cy="122457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56310" y="2544185"/>
            <a:ext cx="479322" cy="30784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2998129" y="2493303"/>
            <a:ext cx="479322" cy="30784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65472" y="1124668"/>
            <a:ext cx="4667864" cy="3333135"/>
          </a:xfrm>
          <a:prstGeom prst="roundRect">
            <a:avLst>
              <a:gd name="adj" fmla="val 602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en-US" dirty="0" smtClean="0"/>
              <a:t>2: </a:t>
            </a:r>
            <a:r>
              <a:rPr lang="en-US" dirty="0" err="1"/>
              <a:t>Easyconnect</a:t>
            </a:r>
            <a:r>
              <a:rPr lang="en-US" dirty="0"/>
              <a:t> as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smtClean="0"/>
              <a:t>Hub - 2</a:t>
            </a:r>
            <a:br>
              <a:rPr lang="en-US" dirty="0" smtClean="0"/>
            </a:br>
            <a:r>
              <a:rPr lang="en-US" sz="2000" dirty="0"/>
              <a:t>- </a:t>
            </a:r>
            <a:r>
              <a:rPr lang="en-US" sz="2000" dirty="0" smtClean="0"/>
              <a:t>SW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4496" y="3925900"/>
            <a:ext cx="4389234" cy="4065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Easyconnect</a:t>
            </a:r>
            <a:r>
              <a:rPr lang="en-US" sz="1100" dirty="0" smtClean="0"/>
              <a:t> </a:t>
            </a:r>
          </a:p>
          <a:p>
            <a:pPr algn="ctr"/>
            <a:r>
              <a:rPr lang="en-US" sz="1100" dirty="0" smtClean="0"/>
              <a:t>Base Linux System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1909917" y="3444189"/>
            <a:ext cx="2853813" cy="35117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CKAN Data Portal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1909917" y="1839964"/>
            <a:ext cx="868311" cy="125243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Real-time</a:t>
            </a:r>
          </a:p>
          <a:p>
            <a:pPr algn="ctr"/>
            <a:r>
              <a:rPr lang="en-US" sz="1100" dirty="0" smtClean="0"/>
              <a:t>Collector</a:t>
            </a:r>
          </a:p>
          <a:p>
            <a:pPr algn="ctr"/>
            <a:r>
              <a:rPr lang="en-US" sz="1100" dirty="0" smtClean="0"/>
              <a:t>Daemon</a:t>
            </a:r>
            <a:endParaRPr lang="en-US" sz="1100" dirty="0"/>
          </a:p>
        </p:txBody>
      </p:sp>
      <p:sp>
        <p:nvSpPr>
          <p:cNvPr id="8" name="Down Arrow 7"/>
          <p:cNvSpPr/>
          <p:nvPr/>
        </p:nvSpPr>
        <p:spPr>
          <a:xfrm>
            <a:off x="2097165" y="3139042"/>
            <a:ext cx="471948" cy="290839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2" name="Rectangle 11"/>
          <p:cNvSpPr/>
          <p:nvPr/>
        </p:nvSpPr>
        <p:spPr>
          <a:xfrm>
            <a:off x="2915840" y="1839964"/>
            <a:ext cx="859748" cy="125243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 Visualization Web Server</a:t>
            </a:r>
            <a:endParaRPr lang="en-US" sz="1100" dirty="0"/>
          </a:p>
        </p:txBody>
      </p:sp>
      <p:sp>
        <p:nvSpPr>
          <p:cNvPr id="13" name="Down Arrow 12"/>
          <p:cNvSpPr/>
          <p:nvPr/>
        </p:nvSpPr>
        <p:spPr>
          <a:xfrm rot="10800000">
            <a:off x="3109740" y="3106701"/>
            <a:ext cx="471948" cy="290839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302341" y="1110361"/>
            <a:ext cx="2050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>
                <a:solidFill>
                  <a:schemeClr val="tx2"/>
                </a:solidFill>
                <a:cs typeface="Neo Sans Intel"/>
              </a:rPr>
              <a:t>Easyconnect</a:t>
            </a:r>
            <a:endParaRPr lang="en-US" sz="2400" u="sng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13201" y="1839964"/>
            <a:ext cx="850530" cy="125243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Event Trigger Daemon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388790" y="3237240"/>
            <a:ext cx="1397808" cy="558121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BLE GAP</a:t>
            </a:r>
            <a:endParaRPr lang="en-US" sz="1100" dirty="0"/>
          </a:p>
        </p:txBody>
      </p:sp>
      <p:sp>
        <p:nvSpPr>
          <p:cNvPr id="19" name="Down Arrow 18"/>
          <p:cNvSpPr/>
          <p:nvPr/>
        </p:nvSpPr>
        <p:spPr>
          <a:xfrm rot="10800000">
            <a:off x="4046846" y="3106701"/>
            <a:ext cx="471948" cy="290839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0" name="Rectangle 19"/>
          <p:cNvSpPr/>
          <p:nvPr/>
        </p:nvSpPr>
        <p:spPr>
          <a:xfrm>
            <a:off x="388790" y="1839964"/>
            <a:ext cx="1397808" cy="126673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BLE Client Manager Daemon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5070948" y="791420"/>
            <a:ext cx="365022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  <a:cs typeface="Neo Sans Intel"/>
              </a:rPr>
              <a:t>Efforts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Hardware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Make a device based on existing development board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Write MCU code for BLE and sensors</a:t>
            </a:r>
          </a:p>
          <a:p>
            <a:pPr lvl="1"/>
            <a:endParaRPr lang="en-US" sz="1200" dirty="0" smtClean="0">
              <a:solidFill>
                <a:schemeClr val="tx2"/>
              </a:solidFill>
              <a:cs typeface="Neo Sans Inte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Software</a:t>
            </a:r>
            <a:endParaRPr lang="en-US" sz="1200" dirty="0">
              <a:solidFill>
                <a:schemeClr val="tx2"/>
              </a:solidFill>
              <a:cs typeface="Neo Sans Intel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Port CKAN on </a:t>
            </a:r>
            <a:r>
              <a:rPr lang="en-US" sz="1200" dirty="0" err="1" smtClean="0">
                <a:solidFill>
                  <a:schemeClr val="tx2"/>
                </a:solidFill>
                <a:cs typeface="Neo Sans Intel"/>
              </a:rPr>
              <a:t>Easyconnect</a:t>
            </a:r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Integrate BLE stack on </a:t>
            </a:r>
            <a:r>
              <a:rPr lang="en-US" sz="1200" dirty="0" err="1" smtClean="0">
                <a:solidFill>
                  <a:schemeClr val="tx2"/>
                </a:solidFill>
                <a:cs typeface="Neo Sans Intel"/>
              </a:rPr>
              <a:t>Easyconnect</a:t>
            </a:r>
            <a:endParaRPr lang="en-US" sz="1200" dirty="0" smtClean="0">
              <a:solidFill>
                <a:schemeClr val="tx2"/>
              </a:solidFill>
              <a:cs typeface="Neo Sans Intel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Develop the daemon for BLE client management.</a:t>
            </a:r>
            <a:endParaRPr lang="en-US" sz="1200" dirty="0">
              <a:solidFill>
                <a:schemeClr val="tx2"/>
              </a:solidFill>
              <a:cs typeface="Neo Sans Intel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Develop the daemon to pull data from BLE client to save to CKAN Data Portal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Develop data visualization web server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Develop event trigger daemon to send event via wireless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Develop Android app run in CMPC to receive and display the event.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chemeClr val="tx2"/>
              </a:solidFill>
              <a:cs typeface="Neo Sans Intel"/>
            </a:endParaRPr>
          </a:p>
          <a:p>
            <a:r>
              <a:rPr lang="en-US" sz="1200" i="1" dirty="0" smtClean="0">
                <a:solidFill>
                  <a:schemeClr val="tx2"/>
                </a:solidFill>
                <a:cs typeface="Neo Sans Intel"/>
              </a:rPr>
              <a:t>Note: Need </a:t>
            </a:r>
            <a:r>
              <a:rPr lang="en-US" sz="1200" dirty="0">
                <a:solidFill>
                  <a:schemeClr val="tx2"/>
                </a:solidFill>
                <a:cs typeface="Neo Sans Intel"/>
              </a:rPr>
              <a:t>1~2 GB </a:t>
            </a:r>
            <a:r>
              <a:rPr lang="en-US" sz="1200" i="1" dirty="0" smtClean="0">
                <a:solidFill>
                  <a:schemeClr val="tx2"/>
                </a:solidFill>
                <a:cs typeface="Neo Sans Intel"/>
              </a:rPr>
              <a:t>for 3~4 months for Software only</a:t>
            </a:r>
            <a:endParaRPr lang="en-US" sz="1200" i="1" dirty="0">
              <a:solidFill>
                <a:schemeClr val="tx2"/>
              </a:solidFill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206195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en-US" dirty="0" smtClean="0"/>
              <a:t>3: </a:t>
            </a:r>
            <a:r>
              <a:rPr lang="en-US" dirty="0" err="1" smtClean="0"/>
              <a:t>i</a:t>
            </a:r>
            <a:r>
              <a:rPr lang="en-US" dirty="0" err="1"/>
              <a:t>B</a:t>
            </a:r>
            <a:r>
              <a:rPr lang="en-US" altLang="zh-CN" dirty="0" err="1" smtClean="0"/>
              <a:t>eacon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sz="2000" dirty="0" smtClean="0"/>
              <a:t>- </a:t>
            </a:r>
            <a:r>
              <a:rPr lang="en-US" sz="2000" dirty="0"/>
              <a:t>Demo Script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816991" y="2431802"/>
            <a:ext cx="1245507" cy="1396924"/>
            <a:chOff x="5401295" y="2187943"/>
            <a:chExt cx="1245507" cy="1396924"/>
          </a:xfrm>
        </p:grpSpPr>
        <p:pic>
          <p:nvPicPr>
            <p:cNvPr id="23" name="image00.png"/>
            <p:cNvPicPr preferRelativeResize="0"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1295" y="2187943"/>
              <a:ext cx="1245507" cy="1155875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5547705" y="3338646"/>
              <a:ext cx="9526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>
                  <a:solidFill>
                    <a:schemeClr val="tx2"/>
                  </a:solidFill>
                  <a:cs typeface="Neo Sans Intel"/>
                </a:rPr>
                <a:t>Easyconnect</a:t>
              </a:r>
              <a:endParaRPr lang="en-US" sz="1000" dirty="0" smtClean="0">
                <a:solidFill>
                  <a:schemeClr val="tx2"/>
                </a:solidFill>
                <a:cs typeface="Neo Sans Intel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63031" y="2622281"/>
            <a:ext cx="1673942" cy="1152844"/>
            <a:chOff x="6539450" y="2355134"/>
            <a:chExt cx="1929720" cy="1400005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450" y="2355134"/>
              <a:ext cx="1929720" cy="1153784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020147" y="3508918"/>
              <a:ext cx="10159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tx2"/>
                  </a:solidFill>
                  <a:cs typeface="Neo Sans Intel"/>
                </a:rPr>
                <a:t>Teacher PC</a:t>
              </a:r>
              <a:endParaRPr lang="en-US" sz="1000" dirty="0" smtClean="0">
                <a:solidFill>
                  <a:schemeClr val="tx2"/>
                </a:solidFill>
                <a:cs typeface="Neo Sans Intel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932043" y="2525439"/>
            <a:ext cx="1022831" cy="1094915"/>
            <a:chOff x="4704943" y="2638397"/>
            <a:chExt cx="1073072" cy="134374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4943" y="2638397"/>
              <a:ext cx="1073072" cy="1091788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4791189" y="3735917"/>
              <a:ext cx="9396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/>
                  </a:solidFill>
                  <a:cs typeface="Neo Sans Intel"/>
                </a:rPr>
                <a:t>Notification</a:t>
              </a:r>
            </a:p>
          </p:txBody>
        </p:sp>
      </p:grpSp>
      <p:sp>
        <p:nvSpPr>
          <p:cNvPr id="55" name="Right Arrow 54"/>
          <p:cNvSpPr/>
          <p:nvPr/>
        </p:nvSpPr>
        <p:spPr>
          <a:xfrm>
            <a:off x="4197542" y="2839741"/>
            <a:ext cx="523140" cy="39083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57059" y="3221739"/>
            <a:ext cx="553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  <a:cs typeface="Neo Sans Intel"/>
              </a:rPr>
              <a:t>wifi</a:t>
            </a:r>
            <a:endParaRPr lang="en-US" sz="1000" dirty="0" smtClean="0">
              <a:solidFill>
                <a:schemeClr val="tx2"/>
              </a:solidFill>
              <a:cs typeface="Neo Sans Intel"/>
            </a:endParaRPr>
          </a:p>
        </p:txBody>
      </p:sp>
      <p:cxnSp>
        <p:nvCxnSpPr>
          <p:cNvPr id="9" name="Straight Arrow Connector 8"/>
          <p:cNvCxnSpPr>
            <a:stCxn id="5" idx="3"/>
            <a:endCxn id="37" idx="1"/>
          </p:cNvCxnSpPr>
          <p:nvPr/>
        </p:nvCxnSpPr>
        <p:spPr>
          <a:xfrm>
            <a:off x="1091836" y="2766713"/>
            <a:ext cx="392894" cy="2808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0" idx="3"/>
            <a:endCxn id="31" idx="1"/>
          </p:cNvCxnSpPr>
          <p:nvPr/>
        </p:nvCxnSpPr>
        <p:spPr>
          <a:xfrm flipV="1">
            <a:off x="2624182" y="1569916"/>
            <a:ext cx="456321" cy="291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3" idx="3"/>
            <a:endCxn id="42" idx="1"/>
          </p:cNvCxnSpPr>
          <p:nvPr/>
        </p:nvCxnSpPr>
        <p:spPr>
          <a:xfrm flipV="1">
            <a:off x="1242912" y="4215593"/>
            <a:ext cx="992007" cy="1397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ight Arrow 63"/>
          <p:cNvSpPr/>
          <p:nvPr/>
        </p:nvSpPr>
        <p:spPr>
          <a:xfrm>
            <a:off x="5979922" y="2830907"/>
            <a:ext cx="523140" cy="39083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665988" y="864012"/>
            <a:ext cx="1009484" cy="1299904"/>
            <a:chOff x="1678357" y="1044224"/>
            <a:chExt cx="1009484" cy="1299904"/>
          </a:xfrm>
        </p:grpSpPr>
        <p:grpSp>
          <p:nvGrpSpPr>
            <p:cNvPr id="47" name="Group 46"/>
            <p:cNvGrpSpPr/>
            <p:nvPr/>
          </p:nvGrpSpPr>
          <p:grpSpPr>
            <a:xfrm>
              <a:off x="1678357" y="1044224"/>
              <a:ext cx="958194" cy="962522"/>
              <a:chOff x="1676637" y="1258879"/>
              <a:chExt cx="958194" cy="962522"/>
            </a:xfrm>
          </p:grpSpPr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6637" y="1258879"/>
                <a:ext cx="517243" cy="939483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3103" y="1766398"/>
                <a:ext cx="461728" cy="455003"/>
              </a:xfrm>
              <a:prstGeom prst="rect">
                <a:avLst/>
              </a:prstGeom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1737748" y="1944018"/>
              <a:ext cx="9500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>
                  <a:solidFill>
                    <a:schemeClr val="tx2"/>
                  </a:solidFill>
                  <a:cs typeface="Neo Sans Intel"/>
                </a:rPr>
                <a:t>iBeacon</a:t>
              </a:r>
              <a:r>
                <a:rPr lang="en-US" altLang="zh-CN" sz="1000" dirty="0" smtClean="0">
                  <a:solidFill>
                    <a:schemeClr val="tx2"/>
                  </a:solidFill>
                  <a:cs typeface="Neo Sans Intel"/>
                </a:rPr>
                <a:t> Wearable</a:t>
              </a:r>
              <a:endParaRPr lang="en-US" sz="1000" dirty="0" smtClean="0">
                <a:solidFill>
                  <a:schemeClr val="tx2"/>
                </a:solidFill>
                <a:cs typeface="Neo Sans Intel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33642" y="2031692"/>
            <a:ext cx="971636" cy="1328587"/>
            <a:chOff x="162216" y="1750486"/>
            <a:chExt cx="971636" cy="1328587"/>
          </a:xfrm>
        </p:grpSpPr>
        <p:grpSp>
          <p:nvGrpSpPr>
            <p:cNvPr id="7" name="Group 6"/>
            <p:cNvGrpSpPr/>
            <p:nvPr/>
          </p:nvGrpSpPr>
          <p:grpSpPr>
            <a:xfrm>
              <a:off x="162216" y="1750486"/>
              <a:ext cx="958194" cy="962522"/>
              <a:chOff x="1676637" y="1258879"/>
              <a:chExt cx="958194" cy="96252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6637" y="1258879"/>
                <a:ext cx="517243" cy="939483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3103" y="1766398"/>
                <a:ext cx="461728" cy="455003"/>
              </a:xfrm>
              <a:prstGeom prst="rect">
                <a:avLst/>
              </a:prstGeom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83759" y="2678963"/>
              <a:ext cx="9500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>
                  <a:solidFill>
                    <a:schemeClr val="tx2"/>
                  </a:solidFill>
                  <a:cs typeface="Neo Sans Intel"/>
                </a:rPr>
                <a:t>iBeacon</a:t>
              </a:r>
              <a:r>
                <a:rPr lang="en-US" altLang="zh-CN" sz="1000" dirty="0" smtClean="0">
                  <a:solidFill>
                    <a:schemeClr val="tx2"/>
                  </a:solidFill>
                  <a:cs typeface="Neo Sans Intel"/>
                </a:rPr>
                <a:t> Wearable</a:t>
              </a:r>
              <a:endParaRPr lang="en-US" sz="1000" dirty="0" smtClean="0">
                <a:solidFill>
                  <a:schemeClr val="tx2"/>
                </a:solidFill>
                <a:cs typeface="Neo Sans Intel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83619" y="3620354"/>
            <a:ext cx="959293" cy="1365690"/>
            <a:chOff x="283619" y="3620354"/>
            <a:chExt cx="959293" cy="1365690"/>
          </a:xfrm>
        </p:grpSpPr>
        <p:grpSp>
          <p:nvGrpSpPr>
            <p:cNvPr id="61" name="Group 60"/>
            <p:cNvGrpSpPr/>
            <p:nvPr/>
          </p:nvGrpSpPr>
          <p:grpSpPr>
            <a:xfrm>
              <a:off x="284718" y="3620354"/>
              <a:ext cx="958194" cy="962522"/>
              <a:chOff x="1676637" y="1258879"/>
              <a:chExt cx="958194" cy="962522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6637" y="1258879"/>
                <a:ext cx="517243" cy="939483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3103" y="1766398"/>
                <a:ext cx="461728" cy="455003"/>
              </a:xfrm>
              <a:prstGeom prst="rect">
                <a:avLst/>
              </a:prstGeom>
            </p:spPr>
          </p:pic>
        </p:grpSp>
        <p:sp>
          <p:nvSpPr>
            <p:cNvPr id="66" name="TextBox 65"/>
            <p:cNvSpPr txBox="1"/>
            <p:nvPr/>
          </p:nvSpPr>
          <p:spPr>
            <a:xfrm>
              <a:off x="283619" y="4585934"/>
              <a:ext cx="9500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>
                  <a:solidFill>
                    <a:schemeClr val="tx2"/>
                  </a:solidFill>
                  <a:cs typeface="Neo Sans Intel"/>
                </a:rPr>
                <a:t>iBeacon</a:t>
              </a:r>
              <a:r>
                <a:rPr lang="en-US" altLang="zh-CN" sz="1000" dirty="0" smtClean="0">
                  <a:solidFill>
                    <a:schemeClr val="tx2"/>
                  </a:solidFill>
                  <a:cs typeface="Neo Sans Intel"/>
                </a:rPr>
                <a:t> Wearable</a:t>
              </a:r>
              <a:endParaRPr lang="en-US" sz="1000" dirty="0" smtClean="0">
                <a:solidFill>
                  <a:schemeClr val="tx2"/>
                </a:solidFill>
                <a:cs typeface="Neo Sans Intel"/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0503" y="957627"/>
            <a:ext cx="655277" cy="122457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4730" y="2182509"/>
            <a:ext cx="655277" cy="122457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4919" y="3603304"/>
            <a:ext cx="655277" cy="12245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890196" y="2144265"/>
            <a:ext cx="991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Fix in the wall</a:t>
            </a:r>
            <a:endParaRPr lang="en-US" sz="10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87641" y="3433351"/>
            <a:ext cx="991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Fix in the wall</a:t>
            </a:r>
            <a:endParaRPr lang="en-US" sz="10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2649" y="4820029"/>
            <a:ext cx="991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Fix in the wall</a:t>
            </a:r>
            <a:endParaRPr lang="en-US" sz="10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27" name="Right Arrow 26"/>
          <p:cNvSpPr/>
          <p:nvPr/>
        </p:nvSpPr>
        <p:spPr>
          <a:xfrm rot="5400000">
            <a:off x="3218374" y="2399215"/>
            <a:ext cx="301049" cy="25244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2368168" y="2981429"/>
            <a:ext cx="301049" cy="25244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8997617">
            <a:off x="3061517" y="3963871"/>
            <a:ext cx="301049" cy="25244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4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65472" y="1124668"/>
            <a:ext cx="4667864" cy="3333135"/>
          </a:xfrm>
          <a:prstGeom prst="roundRect">
            <a:avLst>
              <a:gd name="adj" fmla="val 602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en-US" dirty="0" smtClean="0"/>
              <a:t>3: </a:t>
            </a:r>
            <a:r>
              <a:rPr lang="en-US" dirty="0" err="1" smtClean="0"/>
              <a:t>iBeacon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- SW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4496" y="3925900"/>
            <a:ext cx="4389234" cy="4065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Easyconnect</a:t>
            </a:r>
            <a:r>
              <a:rPr lang="en-US" sz="1100" dirty="0" smtClean="0"/>
              <a:t> </a:t>
            </a:r>
          </a:p>
          <a:p>
            <a:pPr algn="ctr"/>
            <a:r>
              <a:rPr lang="en-US" sz="1100" dirty="0" smtClean="0"/>
              <a:t>Base Linux System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100497" y="1839963"/>
            <a:ext cx="1113502" cy="19553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Real-time</a:t>
            </a:r>
          </a:p>
          <a:p>
            <a:pPr algn="ctr"/>
            <a:r>
              <a:rPr lang="en-US" sz="1100" dirty="0" smtClean="0"/>
              <a:t>Collector</a:t>
            </a:r>
          </a:p>
          <a:p>
            <a:pPr algn="ctr"/>
            <a:r>
              <a:rPr lang="en-US" sz="1100" dirty="0" smtClean="0"/>
              <a:t>Daemon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02341" y="1110361"/>
            <a:ext cx="2050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>
                <a:solidFill>
                  <a:schemeClr val="tx2"/>
                </a:solidFill>
                <a:cs typeface="Neo Sans Intel"/>
              </a:rPr>
              <a:t>Easyconnect</a:t>
            </a:r>
            <a:endParaRPr lang="en-US" sz="2400" u="sng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27899" y="1839963"/>
            <a:ext cx="1235831" cy="19553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Classroom Student Dashboard Webserver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388790" y="3237240"/>
            <a:ext cx="1397808" cy="558121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BLE GAP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388790" y="1839964"/>
            <a:ext cx="1397808" cy="126673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BLE Client Manager Daemon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5070948" y="1008967"/>
            <a:ext cx="36502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  <a:cs typeface="Neo Sans Intel"/>
              </a:rPr>
              <a:t>Efforts</a:t>
            </a:r>
          </a:p>
          <a:p>
            <a:pPr lvl="1"/>
            <a:endParaRPr lang="en-US" sz="1200" dirty="0" smtClean="0">
              <a:solidFill>
                <a:schemeClr val="tx2"/>
              </a:solidFill>
              <a:cs typeface="Neo Sans Inte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Software.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Integrate BLE stack on </a:t>
            </a:r>
            <a:r>
              <a:rPr lang="en-US" sz="1200" dirty="0" err="1" smtClean="0">
                <a:solidFill>
                  <a:schemeClr val="tx2"/>
                </a:solidFill>
                <a:cs typeface="Neo Sans Intel"/>
              </a:rPr>
              <a:t>Easyconnect</a:t>
            </a:r>
            <a:endParaRPr lang="en-US" sz="1200" dirty="0" smtClean="0">
              <a:solidFill>
                <a:schemeClr val="tx2"/>
              </a:solidFill>
              <a:cs typeface="Neo Sans Intel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Develop the daemon for BLE client management.</a:t>
            </a:r>
            <a:endParaRPr lang="en-US" sz="1200" dirty="0">
              <a:solidFill>
                <a:schemeClr val="tx2"/>
              </a:solidFill>
              <a:cs typeface="Neo Sans Intel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Develop Classroom student Dashboard Webserver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chemeClr val="tx2"/>
              </a:solidFill>
              <a:cs typeface="Neo Sans Intel"/>
            </a:endParaRPr>
          </a:p>
          <a:p>
            <a:r>
              <a:rPr lang="en-US" sz="1200" i="1" dirty="0" smtClean="0">
                <a:solidFill>
                  <a:schemeClr val="tx2"/>
                </a:solidFill>
                <a:cs typeface="Neo Sans Intel"/>
              </a:rPr>
              <a:t>Note: Need </a:t>
            </a:r>
            <a:r>
              <a:rPr lang="en-US" sz="1200" i="1" dirty="0">
                <a:solidFill>
                  <a:schemeClr val="tx2"/>
                </a:solidFill>
                <a:cs typeface="Neo Sans Intel"/>
              </a:rPr>
              <a:t>1~2 GB </a:t>
            </a:r>
            <a:r>
              <a:rPr lang="en-US" sz="1200" i="1" dirty="0" smtClean="0">
                <a:solidFill>
                  <a:schemeClr val="tx2"/>
                </a:solidFill>
                <a:cs typeface="Neo Sans Intel"/>
              </a:rPr>
              <a:t>for </a:t>
            </a:r>
            <a:r>
              <a:rPr lang="en-US" sz="1200" i="1" dirty="0" smtClean="0">
                <a:solidFill>
                  <a:schemeClr val="tx2"/>
                </a:solidFill>
                <a:cs typeface="Neo Sans Intel"/>
              </a:rPr>
              <a:t>3~4 months for Software only</a:t>
            </a:r>
            <a:endParaRPr lang="en-US" sz="1200" i="1" dirty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815719" y="2389082"/>
            <a:ext cx="243348" cy="335424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268613" y="2612535"/>
            <a:ext cx="243348" cy="335424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4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65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_PPT_LgtTmplt_WideScrn_CLEAR_020514">
  <a:themeElements>
    <a:clrScheme name="Intel Clear Jan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ClearPPT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intel_PPT_LgtTmplt_WideScrn_CLEAR_020514.potx</Template>
  <TotalTime>6419</TotalTime>
  <Words>404</Words>
  <Application>Microsoft Office PowerPoint</Application>
  <PresentationFormat>On-screen Show (16:9)</PresentationFormat>
  <Paragraphs>118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Lucida Grande</vt:lpstr>
      <vt:lpstr>Arial</vt:lpstr>
      <vt:lpstr>Calibri</vt:lpstr>
      <vt:lpstr>Intel Clear</vt:lpstr>
      <vt:lpstr>Intel Clear Light</vt:lpstr>
      <vt:lpstr>Neo Sans Intel</vt:lpstr>
      <vt:lpstr>Verdana</vt:lpstr>
      <vt:lpstr>Wingdings</vt:lpstr>
      <vt:lpstr>intel_PPT_LgtTmplt_WideScrn_CLEAR_020514</vt:lpstr>
      <vt:lpstr>IOT &amp; Wearable Prototyping</vt:lpstr>
      <vt:lpstr>Agenda</vt:lpstr>
      <vt:lpstr>Prototype 1: Easyconnect as IoT Hub – 1 - Data from cloud </vt:lpstr>
      <vt:lpstr>Prototype 1: Easyconnect as IoT Hub - 1 - SW Architecture</vt:lpstr>
      <vt:lpstr>Prototype 2: Easyconnect as IoT Hub – 2 - Real-time data </vt:lpstr>
      <vt:lpstr>Prototype 2: Easyconnect as IoT Hub - 2 - SW Architecture</vt:lpstr>
      <vt:lpstr>Prototype 3: iBeacon - Demo Script</vt:lpstr>
      <vt:lpstr>Prototype 3: iBeacon - SW Architecture</vt:lpstr>
      <vt:lpstr>PowerPoint Presentation</vt:lpstr>
    </vt:vector>
  </TitlesOfParts>
  <Company>Red Peak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Solomon</dc:creator>
  <cp:lastModifiedBy>Lu, Ken</cp:lastModifiedBy>
  <cp:revision>704</cp:revision>
  <dcterms:created xsi:type="dcterms:W3CDTF">2013-06-17T18:04:50Z</dcterms:created>
  <dcterms:modified xsi:type="dcterms:W3CDTF">2014-08-24T03:57:33Z</dcterms:modified>
</cp:coreProperties>
</file>