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6" r:id="rId2"/>
    <p:sldId id="286" r:id="rId3"/>
    <p:sldId id="303" r:id="rId4"/>
    <p:sldId id="304" r:id="rId5"/>
    <p:sldId id="305" r:id="rId6"/>
    <p:sldId id="306" r:id="rId7"/>
    <p:sldId id="307" r:id="rId8"/>
    <p:sldId id="287" r:id="rId9"/>
    <p:sldId id="288" r:id="rId10"/>
    <p:sldId id="289" r:id="rId11"/>
    <p:sldId id="293" r:id="rId12"/>
    <p:sldId id="294" r:id="rId13"/>
    <p:sldId id="281" r:id="rId14"/>
    <p:sldId id="295" r:id="rId15"/>
    <p:sldId id="308" r:id="rId16"/>
    <p:sldId id="296" r:id="rId17"/>
    <p:sldId id="298" r:id="rId18"/>
    <p:sldId id="299" r:id="rId19"/>
    <p:sldId id="300" r:id="rId20"/>
    <p:sldId id="260" r:id="rId21"/>
    <p:sldId id="310" r:id="rId22"/>
    <p:sldId id="311" r:id="rId23"/>
    <p:sldId id="272" r:id="rId24"/>
    <p:sldId id="309" r:id="rId25"/>
    <p:sldId id="284" r:id="rId26"/>
    <p:sldId id="30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864" autoAdjust="0"/>
  </p:normalViewPr>
  <p:slideViewPr>
    <p:cSldViewPr>
      <p:cViewPr varScale="1">
        <p:scale>
          <a:sx n="34" d="100"/>
          <a:sy n="34" d="100"/>
        </p:scale>
        <p:origin x="-172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C1481-C882-4B5F-A1D1-8DBDCDD0D5C0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AB967-2ECE-4AAC-B210-D1C6184641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630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Main page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Call </a:t>
            </a:r>
            <a:r>
              <a:rPr lang="en-US" baseline="0" dirty="0" err="1" smtClean="0"/>
              <a:t>CreateDatabase</a:t>
            </a:r>
            <a:r>
              <a:rPr lang="en-US" baseline="0" dirty="0" smtClean="0"/>
              <a:t>(filename) </a:t>
            </a:r>
            <a:r>
              <a:rPr lang="en-US" altLang="zh-CN" baseline="0" dirty="0" smtClean="0"/>
              <a:t>// initialization database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089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Open file dialog call </a:t>
            </a:r>
            <a:r>
              <a:rPr lang="en-US" baseline="0" dirty="0" err="1" smtClean="0"/>
              <a:t>FillInTextBox</a:t>
            </a:r>
            <a:r>
              <a:rPr lang="en-US" baseline="0" dirty="0" smtClean="0"/>
              <a:t> function to fill in protein textbox.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case, keyword =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089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Click “Search PubMed”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089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Parse </a:t>
            </a:r>
            <a:r>
              <a:rPr lang="en-US" baseline="0" dirty="0" err="1" smtClean="0"/>
              <a:t>proteinList</a:t>
            </a:r>
            <a:r>
              <a:rPr lang="en-US" baseline="0" dirty="0" smtClean="0"/>
              <a:t>,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Call </a:t>
            </a:r>
            <a:r>
              <a:rPr lang="en-US" baseline="0" dirty="0" err="1" smtClean="0"/>
              <a:t>getCountAndIds</a:t>
            </a:r>
            <a:r>
              <a:rPr lang="en-US" baseline="0" dirty="0" smtClean="0"/>
              <a:t>(protein, organism, keyword);</a:t>
            </a:r>
          </a:p>
          <a:p>
            <a:r>
              <a:rPr lang="en-US" baseline="0" dirty="0" smtClean="0"/>
              <a:t>-If it’s duplicate input, retrieve from database</a:t>
            </a:r>
          </a:p>
          <a:p>
            <a:r>
              <a:rPr lang="en-US" baseline="0" dirty="0" smtClean="0"/>
              <a:t>-If not duplicate, run a new searching</a:t>
            </a:r>
          </a:p>
          <a:p>
            <a:r>
              <a:rPr lang="en-US" baseline="0" dirty="0" smtClean="0"/>
              <a:t>-In networking, </a:t>
            </a:r>
            <a:r>
              <a:rPr lang="en-US" baseline="0" dirty="0" err="1" smtClean="0"/>
              <a:t>idList</a:t>
            </a:r>
            <a:r>
              <a:rPr lang="en-US" baseline="0" dirty="0" smtClean="0"/>
              <a:t> is filled, parse to data table. </a:t>
            </a:r>
            <a:r>
              <a:rPr lang="en-US" baseline="0" dirty="0" err="1" smtClean="0"/>
              <a:t>T_Query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T_Protein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T_Organism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T_Keyword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T_QuerySession</a:t>
            </a:r>
            <a:r>
              <a:rPr lang="en-US" baseline="0" dirty="0" smtClean="0"/>
              <a:t> tables are filled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089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Opening a new tab</a:t>
            </a:r>
          </a:p>
          <a:p>
            <a:endParaRPr lang="en-US" dirty="0" smtClean="0"/>
          </a:p>
          <a:p>
            <a:r>
              <a:rPr lang="en-US" dirty="0" smtClean="0"/>
              <a:t>Original table is ordered by user input default.</a:t>
            </a:r>
          </a:p>
          <a:p>
            <a:r>
              <a:rPr lang="en-US" baseline="0" dirty="0" smtClean="0"/>
              <a:t>Display 10 protein each page. User will be able to access to more pages by clicking page number at bottom.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Datagrid</a:t>
            </a:r>
            <a:r>
              <a:rPr lang="en-US" baseline="0" dirty="0" smtClean="0"/>
              <a:t> sorting &amp; paging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9341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Mouse </a:t>
            </a:r>
            <a:r>
              <a:rPr lang="en-US" baseline="0" smtClean="0"/>
              <a:t>move over </a:t>
            </a:r>
            <a:r>
              <a:rPr lang="en-US" baseline="0" dirty="0" smtClean="0"/>
              <a:t>“Hit Count Summary” to view help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9341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Help document of searching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9341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Sort protein low to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9341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Table should be sorted based on number of literature, in the order of low to high.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9341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user click count number,</a:t>
            </a:r>
            <a:r>
              <a:rPr lang="en-US" baseline="0" dirty="0" smtClean="0"/>
              <a:t> </a:t>
            </a:r>
            <a:r>
              <a:rPr lang="en-US" dirty="0" smtClean="0"/>
              <a:t>call </a:t>
            </a:r>
          </a:p>
          <a:p>
            <a:r>
              <a:rPr lang="en-US" dirty="0" err="1" smtClean="0"/>
              <a:t>DataTable</a:t>
            </a:r>
            <a:r>
              <a:rPr lang="en-US" dirty="0" smtClean="0"/>
              <a:t> </a:t>
            </a:r>
            <a:r>
              <a:rPr lang="en-US" dirty="0" err="1" smtClean="0"/>
              <a:t>Get</a:t>
            </a:r>
            <a:r>
              <a:rPr lang="en-US" baseline="0" dirty="0" err="1" smtClean="0"/>
              <a:t>ArticleInformation</a:t>
            </a:r>
            <a:r>
              <a:rPr lang="en-US" baseline="0" dirty="0" smtClean="0"/>
              <a:t>()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Returns </a:t>
            </a:r>
            <a:r>
              <a:rPr lang="en-US" baseline="0" dirty="0" err="1" smtClean="0"/>
              <a:t>T_Articles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Using </a:t>
            </a:r>
            <a:r>
              <a:rPr lang="en-US" baseline="0" dirty="0" err="1" smtClean="0"/>
              <a:t>IdList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Fill in </a:t>
            </a:r>
            <a:r>
              <a:rPr lang="en-US" baseline="0" dirty="0" err="1" smtClean="0"/>
              <a:t>T_Articles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T_Author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T_Journal</a:t>
            </a:r>
            <a:r>
              <a:rPr lang="en-US" baseline="0" dirty="0" smtClean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9341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Retrieving article</a:t>
            </a:r>
            <a:r>
              <a:rPr lang="en-US" baseline="0" dirty="0" smtClean="0"/>
              <a:t>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934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Mouse move over “Protein” to view help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089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Opening a new tab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Default category: Title, Authors, Year, Journal</a:t>
            </a:r>
          </a:p>
          <a:p>
            <a:r>
              <a:rPr lang="en-US" baseline="0" dirty="0" smtClean="0"/>
              <a:t>Default year: all years</a:t>
            </a:r>
          </a:p>
          <a:p>
            <a:r>
              <a:rPr lang="en-US" baseline="0" dirty="0" smtClean="0"/>
              <a:t>Default Language: all languages</a:t>
            </a:r>
          </a:p>
          <a:p>
            <a:r>
              <a:rPr lang="en-US" baseline="0" dirty="0" smtClean="0"/>
              <a:t>Default journal: all journals</a:t>
            </a:r>
          </a:p>
          <a:p>
            <a:endParaRPr lang="en-US" baseline="0" dirty="0" smtClean="0"/>
          </a:p>
          <a:p>
            <a:r>
              <a:rPr lang="en-US" dirty="0" smtClean="0"/>
              <a:t>Data grid paging</a:t>
            </a:r>
            <a:r>
              <a:rPr lang="en-US" baseline="0" dirty="0" smtClean="0"/>
              <a:t> &amp;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0533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Click article title to view specific article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2479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Click article title to view specific article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Provide user some meta data before open web browser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6056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Browser</a:t>
            </a:r>
            <a:r>
              <a:rPr lang="en-US" baseline="0" dirty="0"/>
              <a:t> </a:t>
            </a:r>
            <a:r>
              <a:rPr lang="en-US" baseline="0" dirty="0" smtClean="0"/>
              <a:t>PubMed website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032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When use close program, save query into database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Call </a:t>
            </a:r>
            <a:r>
              <a:rPr lang="en-US" baseline="0" dirty="0" err="1" smtClean="0"/>
              <a:t>DataSet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getDataSet</a:t>
            </a:r>
            <a:r>
              <a:rPr lang="en-US" baseline="0" dirty="0" smtClean="0"/>
              <a:t>() // for database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Call </a:t>
            </a:r>
            <a:r>
              <a:rPr lang="en-US" baseline="0" dirty="0" err="1" smtClean="0"/>
              <a:t>copyDataSetToDatabase</a:t>
            </a:r>
            <a:r>
              <a:rPr lang="en-US" baseline="0" dirty="0" smtClean="0"/>
              <a:t>(dataset, filename)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9635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user click “Browse previous search”</a:t>
            </a:r>
          </a:p>
          <a:p>
            <a:endParaRPr lang="en-US" baseline="0" dirty="0" smtClean="0"/>
          </a:p>
          <a:p>
            <a:r>
              <a:rPr lang="en-US" altLang="zh-CN" baseline="0" dirty="0" smtClean="0"/>
              <a:t>//</a:t>
            </a:r>
            <a:r>
              <a:rPr lang="en-US" baseline="0" dirty="0" smtClean="0"/>
              <a:t>Load query input from database into textboxes.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Void </a:t>
            </a:r>
            <a:r>
              <a:rPr lang="en-US" baseline="0" dirty="0" err="1" smtClean="0"/>
              <a:t>LoadPreviousQuery</a:t>
            </a:r>
            <a:r>
              <a:rPr lang="en-US" baseline="0" dirty="0" smtClean="0"/>
              <a:t>()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Get </a:t>
            </a:r>
            <a:r>
              <a:rPr lang="en-US" baseline="0" dirty="0" err="1" smtClean="0"/>
              <a:t>T_QuerySession</a:t>
            </a:r>
            <a:r>
              <a:rPr lang="en-US" baseline="0" dirty="0" smtClean="0"/>
              <a:t> table, find the last session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Load input query(protein, organism, keyword)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089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08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 </a:t>
            </a:r>
            <a:r>
              <a:rPr lang="en-US" baseline="0" dirty="0" smtClean="0"/>
              <a:t>document for protein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08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Mouse move over “Organism” to view help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089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 </a:t>
            </a:r>
            <a:r>
              <a:rPr lang="en-US" baseline="0" dirty="0" smtClean="0"/>
              <a:t>document for organism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089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Mouse move over “Keyword” to view help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089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r>
              <a:rPr lang="en-US" baseline="0" dirty="0" smtClean="0"/>
              <a:t> document for keyword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08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</a:t>
            </a:r>
            <a:r>
              <a:rPr lang="en-US" baseline="0" dirty="0" smtClean="0"/>
              <a:t>  “Import” to invoke open file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089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path:</a:t>
            </a:r>
            <a:r>
              <a:rPr lang="en-US" baseline="0" dirty="0" smtClean="0"/>
              <a:t> Computer/Local Disk(C:)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AB967-2ECE-4AAC-B210-D1C61846413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08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048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367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48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560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3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026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78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24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720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99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75FD-B2F8-47D0-BF62-F2DFA9DC70ED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24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75FD-B2F8-47D0-BF62-F2DFA9DC70ED}" type="datetimeFigureOut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94C55-08D2-4CFB-B2D6-218A2100F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290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bi.nlm.nih.gov/pubmed?term=Mikkelsen%20JD%5bAuthor%5d&amp;cauthor=true&amp;cauthor_uid=22300038" TargetMode="External"/><Relationship Id="rId3" Type="http://schemas.openxmlformats.org/officeDocument/2006/relationships/hyperlink" Target="http://www.ncbi.nlm.nih.gov/pubmed/23585571" TargetMode="External"/><Relationship Id="rId7" Type="http://schemas.openxmlformats.org/officeDocument/2006/relationships/hyperlink" Target="http://www.ncbi.nlm.nih.gov/pubmed?term=Thomsen%20MS%5bAuthor%5d&amp;cauthor=true&amp;cauthor_uid=2230003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cbi.nlm.nih.gov/pubmed/22300038" TargetMode="External"/><Relationship Id="rId11" Type="http://schemas.openxmlformats.org/officeDocument/2006/relationships/image" Target="../media/image1.jpeg"/><Relationship Id="rId5" Type="http://schemas.openxmlformats.org/officeDocument/2006/relationships/hyperlink" Target="http://www.ncbi.nlm.nih.gov/pubmed?term=Shulepko%20MA%5bAuthor%5d&amp;cauthor=true&amp;cauthor_uid=22332355" TargetMode="External"/><Relationship Id="rId10" Type="http://schemas.openxmlformats.org/officeDocument/2006/relationships/image" Target="../media/image4.jpeg"/><Relationship Id="rId4" Type="http://schemas.openxmlformats.org/officeDocument/2006/relationships/hyperlink" Target="http://www.ncbi.nlm.nih.gov/pubmed/22332355" TargetMode="External"/><Relationship Id="rId9" Type="http://schemas.openxmlformats.org/officeDocument/2006/relationships/hyperlink" Target="http://www.ncbi.nlm.nih.gov/pubmed/21252236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bi.nlm.nih.gov/pubmed?term=Mikkelsen%20JD%5bAuthor%5d&amp;cauthor=true&amp;cauthor_uid=22300038" TargetMode="External"/><Relationship Id="rId3" Type="http://schemas.openxmlformats.org/officeDocument/2006/relationships/hyperlink" Target="http://www.ncbi.nlm.nih.gov/pubmed/23585571" TargetMode="External"/><Relationship Id="rId7" Type="http://schemas.openxmlformats.org/officeDocument/2006/relationships/hyperlink" Target="http://www.ncbi.nlm.nih.gov/pubmed?term=Thomsen%20MS%5bAuthor%5d&amp;cauthor=true&amp;cauthor_uid=22300038" TargetMode="External"/><Relationship Id="rId12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cbi.nlm.nih.gov/pubmed/22300038" TargetMode="External"/><Relationship Id="rId11" Type="http://schemas.openxmlformats.org/officeDocument/2006/relationships/image" Target="../media/image4.jpeg"/><Relationship Id="rId5" Type="http://schemas.openxmlformats.org/officeDocument/2006/relationships/hyperlink" Target="http://www.ncbi.nlm.nih.gov/pubmed?term=Shulepko%20MA%5bAuthor%5d&amp;cauthor=true&amp;cauthor_uid=22332355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://www.ncbi.nlm.nih.gov/pubmed/22332355" TargetMode="External"/><Relationship Id="rId9" Type="http://schemas.openxmlformats.org/officeDocument/2006/relationships/hyperlink" Target="http://www.ncbi.nlm.nih.gov/pubmed/21252236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bi.nlm.nih.gov/pubmed?term=Mikkelsen%20JD%5bAuthor%5d&amp;cauthor=true&amp;cauthor_uid=22300038" TargetMode="External"/><Relationship Id="rId3" Type="http://schemas.openxmlformats.org/officeDocument/2006/relationships/hyperlink" Target="http://www.ncbi.nlm.nih.gov/pubmed/23585571" TargetMode="External"/><Relationship Id="rId7" Type="http://schemas.openxmlformats.org/officeDocument/2006/relationships/hyperlink" Target="http://www.ncbi.nlm.nih.gov/pubmed?term=Thomsen%20MS%5bAuthor%5d&amp;cauthor=true&amp;cauthor_uid=22300038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cbi.nlm.nih.gov/pubmed/22300038" TargetMode="External"/><Relationship Id="rId11" Type="http://schemas.openxmlformats.org/officeDocument/2006/relationships/image" Target="../media/image1.jpeg"/><Relationship Id="rId5" Type="http://schemas.openxmlformats.org/officeDocument/2006/relationships/hyperlink" Target="http://www.ncbi.nlm.nih.gov/pubmed?term=Shulepko%20MA%5bAuthor%5d&amp;cauthor=true&amp;cauthor_uid=22332355" TargetMode="External"/><Relationship Id="rId10" Type="http://schemas.openxmlformats.org/officeDocument/2006/relationships/image" Target="../media/image4.jpeg"/><Relationship Id="rId4" Type="http://schemas.openxmlformats.org/officeDocument/2006/relationships/hyperlink" Target="http://www.ncbi.nlm.nih.gov/pubmed/22332355" TargetMode="External"/><Relationship Id="rId9" Type="http://schemas.openxmlformats.org/officeDocument/2006/relationships/hyperlink" Target="http://www.ncbi.nlm.nih.gov/pubmed/21252236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bi.nlm.nih.gov/pubmed?term=Mikkelsen%20JD%5bAuthor%5d&amp;cauthor=true&amp;cauthor_uid=22300038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www.ncbi.nlm.nih.gov/pubmed/23585571" TargetMode="External"/><Relationship Id="rId7" Type="http://schemas.openxmlformats.org/officeDocument/2006/relationships/hyperlink" Target="http://www.ncbi.nlm.nih.gov/pubmed?term=Thomsen%20MS%5bAuthor%5d&amp;cauthor=true&amp;cauthor_uid=22300038" TargetMode="External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cbi.nlm.nih.gov/pubmed/22300038" TargetMode="External"/><Relationship Id="rId11" Type="http://schemas.openxmlformats.org/officeDocument/2006/relationships/image" Target="../media/image1.jpeg"/><Relationship Id="rId5" Type="http://schemas.openxmlformats.org/officeDocument/2006/relationships/hyperlink" Target="http://www.ncbi.nlm.nih.gov/pubmed?term=Shulepko%20MA%5bAuthor%5d&amp;cauthor=true&amp;cauthor_uid=22332355" TargetMode="External"/><Relationship Id="rId10" Type="http://schemas.openxmlformats.org/officeDocument/2006/relationships/image" Target="../media/image4.jpeg"/><Relationship Id="rId4" Type="http://schemas.openxmlformats.org/officeDocument/2006/relationships/hyperlink" Target="http://www.ncbi.nlm.nih.gov/pubmed/22332355" TargetMode="External"/><Relationship Id="rId9" Type="http://schemas.openxmlformats.org/officeDocument/2006/relationships/hyperlink" Target="http://www.ncbi.nlm.nih.gov/pubmed/21252236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41042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951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3813033"/>
            <a:ext cx="3195608" cy="768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5054195"/>
            <a:ext cx="3195608" cy="6635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86244" y="3938738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9815" y="5064722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2566" y="3938738"/>
            <a:ext cx="198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2566" y="1312985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PRRT3</a:t>
            </a:r>
          </a:p>
          <a:p>
            <a:r>
              <a:rPr lang="en-US" dirty="0"/>
              <a:t>LYNX1</a:t>
            </a:r>
          </a:p>
          <a:p>
            <a:r>
              <a:rPr lang="en-US" dirty="0"/>
              <a:t>ST6GAL2</a:t>
            </a:r>
          </a:p>
          <a:p>
            <a:r>
              <a:rPr lang="en-US" dirty="0"/>
              <a:t>CSPG4</a:t>
            </a:r>
          </a:p>
          <a:p>
            <a:r>
              <a:rPr lang="en-US" dirty="0"/>
              <a:t>XYLT2</a:t>
            </a:r>
          </a:p>
          <a:p>
            <a:r>
              <a:rPr lang="en-US" dirty="0" smtClean="0"/>
              <a:t>MB</a:t>
            </a:r>
          </a:p>
          <a:p>
            <a:r>
              <a:rPr lang="en-US" dirty="0"/>
              <a:t>CXCL16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5075" y="1312985"/>
            <a:ext cx="238125" cy="1933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1912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951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3813033"/>
            <a:ext cx="3195608" cy="768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5054195"/>
            <a:ext cx="3195608" cy="6635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86244" y="3938738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9815" y="5064722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2566" y="3938738"/>
            <a:ext cx="198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2566" y="1312985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PRRT3</a:t>
            </a:r>
          </a:p>
          <a:p>
            <a:r>
              <a:rPr lang="en-US" dirty="0"/>
              <a:t>LYNX1</a:t>
            </a:r>
          </a:p>
          <a:p>
            <a:r>
              <a:rPr lang="en-US" dirty="0"/>
              <a:t>ST6GAL2</a:t>
            </a:r>
          </a:p>
          <a:p>
            <a:r>
              <a:rPr lang="en-US" dirty="0"/>
              <a:t>CSPG4</a:t>
            </a:r>
          </a:p>
          <a:p>
            <a:r>
              <a:rPr lang="en-US" dirty="0"/>
              <a:t>XYLT2</a:t>
            </a:r>
          </a:p>
          <a:p>
            <a:r>
              <a:rPr lang="en-US" dirty="0" smtClean="0"/>
              <a:t>MB</a:t>
            </a:r>
          </a:p>
          <a:p>
            <a:r>
              <a:rPr lang="en-US" dirty="0"/>
              <a:t>CXCL16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5075" y="1312985"/>
            <a:ext cx="238125" cy="1933575"/>
          </a:xfrm>
          <a:prstGeom prst="rect">
            <a:avLst/>
          </a:prstGeom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543" y="5993058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4822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951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3813033"/>
            <a:ext cx="3195608" cy="768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5054195"/>
            <a:ext cx="3195608" cy="6635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86244" y="3938738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9815" y="5064722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2566" y="3938738"/>
            <a:ext cx="198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2566" y="1312985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PRRT3</a:t>
            </a:r>
          </a:p>
          <a:p>
            <a:r>
              <a:rPr lang="en-US" dirty="0"/>
              <a:t>LYNX1</a:t>
            </a:r>
          </a:p>
          <a:p>
            <a:r>
              <a:rPr lang="en-US" dirty="0"/>
              <a:t>ST6GAL2</a:t>
            </a:r>
          </a:p>
          <a:p>
            <a:r>
              <a:rPr lang="en-US" dirty="0"/>
              <a:t>CSPG4</a:t>
            </a:r>
          </a:p>
          <a:p>
            <a:r>
              <a:rPr lang="en-US" dirty="0"/>
              <a:t>XYLT2</a:t>
            </a:r>
          </a:p>
          <a:p>
            <a:r>
              <a:rPr lang="en-US" dirty="0" smtClean="0"/>
              <a:t>MB</a:t>
            </a:r>
          </a:p>
          <a:p>
            <a:r>
              <a:rPr lang="en-US" dirty="0"/>
              <a:t>CXCL16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5075" y="1312985"/>
            <a:ext cx="238125" cy="1933575"/>
          </a:xfrm>
          <a:prstGeom prst="rect">
            <a:avLst/>
          </a:prstGeom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543" y="5993058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3" name="Picture 2" descr="http://www.catswhocode.com/blog/wp-content/uploads/2010/10/pure-css3-progress-ba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7266" y="2377350"/>
            <a:ext cx="56578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195945" y="2558534"/>
            <a:ext cx="455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Retrieving count number from PubMed…80% 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5640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74" y="762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+[[</a:t>
            </a:r>
            <a:endParaRPr lang="en-US" dirty="0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3106275" y="393792"/>
            <a:ext cx="2971800" cy="4571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Hit Count Summary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28401217"/>
              </p:ext>
            </p:extLst>
          </p:nvPr>
        </p:nvGraphicFramePr>
        <p:xfrm>
          <a:off x="533400" y="1040121"/>
          <a:ext cx="8077200" cy="50558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3962400"/>
              </a:tblGrid>
              <a:tr h="4568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publication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Protein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13311994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PRRT3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LYNX1</a:t>
                      </a:r>
                      <a:endParaRPr lang="en-US" sz="2000" dirty="0"/>
                    </a:p>
                  </a:txBody>
                  <a:tcPr/>
                </a:tc>
              </a:tr>
              <a:tr h="527764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ST6GAL2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CSPG4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XYLT2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27943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MB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224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CXCL16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IGFALS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SPRN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VSTM2B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36677" y="613993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3 4 5 6 7 8…20 21</a:t>
            </a:r>
            <a:endParaRPr lang="en-US" u="sng" dirty="0">
              <a:solidFill>
                <a:schemeClr val="tx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2400" y="355752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00266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74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+[[</a:t>
            </a:r>
            <a:endParaRPr lang="en-US" dirty="0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3106275" y="393792"/>
            <a:ext cx="2971800" cy="4571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Hit Count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6677" y="613993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3 4 5 6 7 8…20 21</a:t>
            </a:r>
            <a:endParaRPr lang="en-US" u="sng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1196658"/>
              </p:ext>
            </p:extLst>
          </p:nvPr>
        </p:nvGraphicFramePr>
        <p:xfrm>
          <a:off x="533400" y="1040121"/>
          <a:ext cx="8077200" cy="50558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3962400"/>
              </a:tblGrid>
              <a:tr h="4568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publication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Protein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13311994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PRRT3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LYNX1</a:t>
                      </a:r>
                      <a:endParaRPr lang="en-US" sz="2000" dirty="0"/>
                    </a:p>
                  </a:txBody>
                  <a:tcPr/>
                </a:tc>
              </a:tr>
              <a:tr h="527764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ST6GAL2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CSPG4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XYLT2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27943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MB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224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CXCL16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IGFALS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SPRN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VSTM2B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3275" y="702976"/>
            <a:ext cx="609600" cy="591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0065" y="393792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4676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74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+[[</a:t>
            </a:r>
            <a:endParaRPr lang="en-US" dirty="0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3106275" y="393792"/>
            <a:ext cx="2971800" cy="4571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Hit Count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6677" y="613993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3 4 5 6 7 8…20 21</a:t>
            </a:r>
            <a:endParaRPr lang="en-US" u="sng" dirty="0">
              <a:solidFill>
                <a:schemeClr val="tx2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31089700"/>
              </p:ext>
            </p:extLst>
          </p:nvPr>
        </p:nvGraphicFramePr>
        <p:xfrm>
          <a:off x="533400" y="1040121"/>
          <a:ext cx="8077200" cy="50558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3962400"/>
              </a:tblGrid>
              <a:tr h="4568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publication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Protein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13311994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PRRT3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LYNX1</a:t>
                      </a:r>
                      <a:endParaRPr lang="en-US" sz="2000" dirty="0"/>
                    </a:p>
                  </a:txBody>
                  <a:tcPr/>
                </a:tc>
              </a:tr>
              <a:tr h="527764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ST6GAL2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CSPG4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XYLT2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27943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MB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224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CXCL16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IGFALS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SPRN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VSTM2B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05194" y="1752600"/>
            <a:ext cx="609600" cy="591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3009758" y="841860"/>
            <a:ext cx="4705036" cy="7364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078830" y="1025420"/>
            <a:ext cx="456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publication number to view article list 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2222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74" y="152400"/>
            <a:ext cx="8776526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+[[</a:t>
            </a:r>
            <a:endParaRPr lang="en-US" dirty="0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3034474" y="418305"/>
            <a:ext cx="2971800" cy="4571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Hit Count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6677" y="613993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3 4 5 6 7 8…20 21</a:t>
            </a:r>
            <a:endParaRPr lang="en-US" u="sng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61764781"/>
              </p:ext>
            </p:extLst>
          </p:nvPr>
        </p:nvGraphicFramePr>
        <p:xfrm>
          <a:off x="533400" y="1040121"/>
          <a:ext cx="8077200" cy="50558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3962400"/>
              </a:tblGrid>
              <a:tr h="4568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publication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Protein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13311994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PRRT3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LYNX1</a:t>
                      </a:r>
                      <a:endParaRPr lang="en-US" sz="2000" dirty="0"/>
                    </a:p>
                  </a:txBody>
                  <a:tcPr/>
                </a:tc>
              </a:tr>
              <a:tr h="527764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ST6GAL2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CSPG4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XYLT2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27943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MB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224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CXCL16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IGFALS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SPRN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VSTM2B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96212"/>
            <a:ext cx="609600" cy="591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2261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74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+[[</a:t>
            </a:r>
            <a:endParaRPr lang="en-US" dirty="0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3106275" y="393792"/>
            <a:ext cx="2971800" cy="4571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Hit Count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6677" y="613993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3 4 5 6 7 8…20 21</a:t>
            </a:r>
            <a:endParaRPr lang="en-US" u="sng" dirty="0">
              <a:solidFill>
                <a:schemeClr val="tx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39224728"/>
              </p:ext>
            </p:extLst>
          </p:nvPr>
        </p:nvGraphicFramePr>
        <p:xfrm>
          <a:off x="533400" y="1040121"/>
          <a:ext cx="8077200" cy="50558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3962400"/>
              </a:tblGrid>
              <a:tr h="4568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publication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Protein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13311994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PRRT3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LYNX1</a:t>
                      </a:r>
                      <a:endParaRPr lang="en-US" sz="2000" dirty="0"/>
                    </a:p>
                  </a:txBody>
                  <a:tcPr/>
                </a:tc>
              </a:tr>
              <a:tr h="527764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ST6GAL2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CSPG4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XYLT2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27943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MB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224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CXCL16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IGFALS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SPRN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VSTM2B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011228"/>
            <a:ext cx="552724" cy="5361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375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74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+[[</a:t>
            </a:r>
            <a:endParaRPr lang="en-US" dirty="0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3106275" y="393792"/>
            <a:ext cx="2971800" cy="4571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Hit Count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6677" y="613993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3 4 5 6 7 8…20 21</a:t>
            </a:r>
            <a:endParaRPr lang="en-US" u="sng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2752149"/>
              </p:ext>
            </p:extLst>
          </p:nvPr>
        </p:nvGraphicFramePr>
        <p:xfrm>
          <a:off x="533400" y="1040121"/>
          <a:ext cx="8077200" cy="50558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3962400"/>
              </a:tblGrid>
              <a:tr h="4568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publication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Protein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13311994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PRRT3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LYNX1</a:t>
                      </a:r>
                      <a:endParaRPr lang="en-US" sz="2000" dirty="0"/>
                    </a:p>
                  </a:txBody>
                  <a:tcPr/>
                </a:tc>
              </a:tr>
              <a:tr h="527764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ST6GAL2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CSPG4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XYLT2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27943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MB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224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CXCL16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IGFALS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SPRN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VSTM2B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338" y="3122817"/>
            <a:ext cx="552724" cy="5361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410534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74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+[[</a:t>
            </a:r>
            <a:endParaRPr lang="en-US" dirty="0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3106275" y="393792"/>
            <a:ext cx="2971800" cy="4571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Hit Count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6677" y="613993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3 4 5 6 7 8…20 21</a:t>
            </a:r>
            <a:endParaRPr lang="en-US" u="sng" dirty="0">
              <a:solidFill>
                <a:schemeClr val="tx2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78470720"/>
              </p:ext>
            </p:extLst>
          </p:nvPr>
        </p:nvGraphicFramePr>
        <p:xfrm>
          <a:off x="533400" y="1040121"/>
          <a:ext cx="8077200" cy="50558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3962400"/>
              </a:tblGrid>
              <a:tr h="4568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 of publication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Protein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1800" b="1" i="0" u="sng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13311994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PRRT3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LYNX1</a:t>
                      </a:r>
                      <a:endParaRPr lang="en-US" sz="2000" dirty="0"/>
                    </a:p>
                  </a:txBody>
                  <a:tcPr/>
                </a:tc>
              </a:tr>
              <a:tr h="527764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ST6GAL2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45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CSPG4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XYLT2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27943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MB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224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CXCL16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43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IGFALS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21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SPRN</a:t>
                      </a:r>
                      <a:endParaRPr lang="en-US" sz="2000" dirty="0"/>
                    </a:p>
                  </a:txBody>
                  <a:tcPr/>
                </a:tc>
              </a:tr>
              <a:tr h="452368">
                <a:tc>
                  <a:txBody>
                    <a:bodyPr/>
                    <a:lstStyle/>
                    <a:p>
                      <a:r>
                        <a:rPr lang="en-US" sz="2000" b="1" u="sng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2000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VSTM2B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338" y="3122817"/>
            <a:ext cx="552724" cy="5361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4" name="Picture 2" descr="http://www.catswhocode.com/blog/wp-content/uploads/2010/10/pure-css3-progress-ba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7266" y="2377350"/>
            <a:ext cx="56578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083508" y="2586243"/>
            <a:ext cx="484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Retrieving article information from PubMed…80%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4879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9376" y="1868305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4053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74346" y="356795"/>
            <a:ext cx="1828800" cy="38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15 results</a:t>
            </a:r>
            <a:endParaRPr lang="en-US" i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0365383"/>
              </p:ext>
            </p:extLst>
          </p:nvPr>
        </p:nvGraphicFramePr>
        <p:xfrm>
          <a:off x="457200" y="868241"/>
          <a:ext cx="8047892" cy="527373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395459"/>
                <a:gridCol w="1787677"/>
                <a:gridCol w="908777"/>
                <a:gridCol w="1955979"/>
              </a:tblGrid>
              <a:tr h="381001"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Journal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58135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Water-soluble LYNX1 residues important for interaction with muscle-type and/or neuronal nicotinic receptors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EN,…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Tsetlin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2013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J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Biol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36890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[Bacterial expression of water-soluble domain of Lynx1, endogenic neuromodulator of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humannicotinic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 acetylcholine receptors]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Shulepko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 MA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…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Bioorg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Khim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0322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The α7 nicotinic acetylcholine receptor complex: one, two or multiple drug targets?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Thomsen MS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Mikkelsen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 JD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urrent drug targets."/>
                        </a:rPr>
                        <a:t>Curr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urrent drug targets."/>
                        </a:rPr>
                        <a:t> Drug Targets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032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NMR structure and action on nicotinic acetylcholine receptors of water-soluble domain of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humanLYNX1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EN…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 </a:t>
                      </a:r>
                      <a:r>
                        <a:rPr lang="en-US" sz="1600" b="0" u="none" dirty="0" err="1" smtClean="0">
                          <a:solidFill>
                            <a:schemeClr val="tx1"/>
                          </a:solidFill>
                        </a:rPr>
                        <a:t>Biol</a:t>
                      </a:r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u="none" dirty="0" err="1" smtClean="0">
                          <a:solidFill>
                            <a:schemeClr val="tx1"/>
                          </a:solidFill>
                        </a:rPr>
                        <a:t>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78232" y="813188"/>
            <a:ext cx="460968" cy="5339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8174" y="616841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</a:t>
            </a:r>
            <a:endParaRPr lang="en-US" u="sng" dirty="0">
              <a:solidFill>
                <a:schemeClr val="tx2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810000" y="434620"/>
            <a:ext cx="2133601" cy="3048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to txt(icon) 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3280" y="255284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8950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74346" y="356795"/>
            <a:ext cx="1828800" cy="38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15 results</a:t>
            </a:r>
            <a:endParaRPr lang="en-US" i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57200" y="868241"/>
          <a:ext cx="8047892" cy="527373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395459"/>
                <a:gridCol w="1787677"/>
                <a:gridCol w="908777"/>
                <a:gridCol w="1955979"/>
              </a:tblGrid>
              <a:tr h="381001"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Journal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58135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Water-soluble LYNX1 residues important for interaction with muscle-type and/or neuronal nicotinic receptors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EN,…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Tsetlin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2013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J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Biol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36890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[Bacterial expression of water-soluble domain of Lynx1, endogenic neuromodulator of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humannicotinic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 acetylcholine receptors]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Shulepko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 MA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…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Bioorg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Khim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0322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The α7 nicotinic acetylcholine receptor complex: one, two or multiple drug targets?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Thomsen MS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Mikkelsen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 JD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urrent drug targets."/>
                        </a:rPr>
                        <a:t>Curr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urrent drug targets."/>
                        </a:rPr>
                        <a:t> Drug Targets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032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NMR structure and action on nicotinic acetylcholine receptors of water-soluble domain of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humanLYNX1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EN…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 </a:t>
                      </a:r>
                      <a:r>
                        <a:rPr lang="en-US" sz="1600" b="0" u="none" dirty="0" err="1" smtClean="0">
                          <a:solidFill>
                            <a:schemeClr val="tx1"/>
                          </a:solidFill>
                        </a:rPr>
                        <a:t>Biol</a:t>
                      </a:r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u="none" dirty="0" err="1" smtClean="0">
                          <a:solidFill>
                            <a:schemeClr val="tx1"/>
                          </a:solidFill>
                        </a:rPr>
                        <a:t>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146" y="3093189"/>
            <a:ext cx="446809" cy="43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78232" y="813188"/>
            <a:ext cx="460968" cy="5339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8174" y="616841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</a:t>
            </a:r>
            <a:endParaRPr lang="en-US" u="sng" dirty="0">
              <a:solidFill>
                <a:schemeClr val="tx2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810000" y="434620"/>
            <a:ext cx="2133601" cy="3048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to txt(icon) 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3280" y="255284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24936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74346" y="356795"/>
            <a:ext cx="1828800" cy="38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15 results</a:t>
            </a:r>
            <a:endParaRPr lang="en-US" i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398512"/>
              </p:ext>
            </p:extLst>
          </p:nvPr>
        </p:nvGraphicFramePr>
        <p:xfrm>
          <a:off x="457200" y="868241"/>
          <a:ext cx="8047892" cy="527373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395459"/>
                <a:gridCol w="1787677"/>
                <a:gridCol w="908777"/>
                <a:gridCol w="1955979"/>
              </a:tblGrid>
              <a:tr h="381001"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Journal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58135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Water-soluble LYNX1 residues important for interaction with muscle-type and/or neuronal nicotinic receptors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EN,…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Tsetlin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2013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J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Biol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36890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[Bacterial expression of water-soluble domain of Lynx1, endogenic neuromodulator of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humannicotinic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 acetylcholine receptors]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Shulepko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 MA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…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Bioorg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Khim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0322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The α7 nicotinic acetylcholine receptor complex: one, two or multiple drug targets?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Thomsen MS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Mikkelsen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 JD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urrent drug targets."/>
                        </a:rPr>
                        <a:t>Curr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urrent drug targets."/>
                        </a:rPr>
                        <a:t> Drug Targets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032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NMR structure and action on nicotinic acetylcholine receptors of water-soluble domain of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humanLYNX1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EN…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 </a:t>
                      </a:r>
                      <a:r>
                        <a:rPr lang="en-US" sz="1600" b="0" u="none" dirty="0" err="1" smtClean="0">
                          <a:solidFill>
                            <a:schemeClr val="tx1"/>
                          </a:solidFill>
                        </a:rPr>
                        <a:t>Biol</a:t>
                      </a:r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u="none" dirty="0" err="1" smtClean="0">
                          <a:solidFill>
                            <a:schemeClr val="tx1"/>
                          </a:solidFill>
                        </a:rPr>
                        <a:t>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78232" y="813188"/>
            <a:ext cx="460968" cy="5339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8174" y="616841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</a:t>
            </a:r>
            <a:endParaRPr lang="en-US" u="sng" dirty="0">
              <a:solidFill>
                <a:schemeClr val="tx2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810000" y="434620"/>
            <a:ext cx="2133601" cy="3048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to txt(icon) 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3280" y="255284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3203146" y="2929235"/>
            <a:ext cx="2286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Go to PubMed?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Yes                    No</a:t>
            </a:r>
            <a:endParaRPr lang="en-US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6595" y="3689481"/>
            <a:ext cx="446809" cy="43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3699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091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74346" y="356795"/>
            <a:ext cx="1828800" cy="38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15 results</a:t>
            </a:r>
            <a:endParaRPr lang="en-US" i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57200" y="868241"/>
          <a:ext cx="8047892" cy="527373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395459"/>
                <a:gridCol w="1787677"/>
                <a:gridCol w="908777"/>
                <a:gridCol w="1955979"/>
              </a:tblGrid>
              <a:tr h="381001"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Journal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58135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Water-soluble LYNX1 residues important for interaction with muscle-type and/or neuronal nicotinic receptors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EN,…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Tsetlin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2013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J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Biol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The Journal of biological chemistry."/>
                        </a:rPr>
                        <a:t>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36890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[Bacterial expression of water-soluble domain of Lynx1, endogenic neuromodulator of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humannicotinic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 acetylcholine receptors]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Shulepko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 MA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…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Bioorg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 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Bioorganicheskaia khimiia."/>
                        </a:rPr>
                        <a:t>Khim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0322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The α7 nicotinic acetylcholine receptor complex: one, two or multiple drug targets?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Thomsen MS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Mikkelsen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 JD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urrent drug targets."/>
                        </a:rPr>
                        <a:t>Curr</a:t>
                      </a:r>
                      <a:r>
                        <a:rPr lang="en-US" sz="16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urrent drug targets."/>
                        </a:rPr>
                        <a:t> Drug Targets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0032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NMR structure and action on nicotinic acetylcholine receptors of water-soluble domain of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humanLYNX1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.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Lyukmanova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EN…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Kirpichnikov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MP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J </a:t>
                      </a:r>
                      <a:r>
                        <a:rPr lang="en-US" sz="1600" b="0" u="none" dirty="0" err="1" smtClean="0">
                          <a:solidFill>
                            <a:schemeClr val="tx1"/>
                          </a:solidFill>
                        </a:rPr>
                        <a:t>Biol</a:t>
                      </a:r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u="none" dirty="0" err="1" smtClean="0">
                          <a:solidFill>
                            <a:schemeClr val="tx1"/>
                          </a:solidFill>
                        </a:rPr>
                        <a:t>Chem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78232" y="813188"/>
            <a:ext cx="460968" cy="5339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8174" y="616841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1 2 </a:t>
            </a:r>
            <a:endParaRPr lang="en-US" u="sng" dirty="0">
              <a:solidFill>
                <a:schemeClr val="tx2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810000" y="434620"/>
            <a:ext cx="2133601" cy="3048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to txt(icon) 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3280" y="255284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9891" y="-329722"/>
            <a:ext cx="1217649" cy="12176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26376" y="522709"/>
            <a:ext cx="446809" cy="43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996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8600" y="152400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3953" y="1468581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133259"/>
            <a:ext cx="3195608" cy="13079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13953" y="3293330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59" y="4804419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33900" y="623400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6501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951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3813033"/>
            <a:ext cx="3195608" cy="768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953000"/>
            <a:ext cx="3195608" cy="6635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86244" y="3938738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9815" y="5064722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2566" y="3938738"/>
            <a:ext cx="198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2566" y="1312985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PRRT3</a:t>
            </a:r>
          </a:p>
          <a:p>
            <a:r>
              <a:rPr lang="en-US" dirty="0"/>
              <a:t>LYNX1</a:t>
            </a:r>
          </a:p>
          <a:p>
            <a:r>
              <a:rPr lang="en-US" dirty="0"/>
              <a:t>ST6GAL2</a:t>
            </a:r>
          </a:p>
          <a:p>
            <a:r>
              <a:rPr lang="en-US" dirty="0"/>
              <a:t>CSPG4</a:t>
            </a:r>
          </a:p>
          <a:p>
            <a:r>
              <a:rPr lang="en-US" dirty="0"/>
              <a:t>XYLT2</a:t>
            </a:r>
          </a:p>
          <a:p>
            <a:r>
              <a:rPr lang="en-US" dirty="0" smtClean="0"/>
              <a:t>MB</a:t>
            </a:r>
          </a:p>
          <a:p>
            <a:r>
              <a:rPr lang="en-US" dirty="0"/>
              <a:t>CXCL16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5075" y="1312985"/>
            <a:ext cx="238125" cy="1933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5698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5744" y="2002984"/>
            <a:ext cx="3908848" cy="9650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21413" y="2162344"/>
            <a:ext cx="362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enter protein/gene identifiers</a:t>
            </a:r>
          </a:p>
          <a:p>
            <a:r>
              <a:rPr lang="en-US" dirty="0" smtClean="0"/>
              <a:t>For example, MAVS, gag, MP etc.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3932" y="2594997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1623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4909" y="3452657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15248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3503" y="3700907"/>
            <a:ext cx="3908848" cy="9650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48943" y="3860267"/>
            <a:ext cx="3355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enter organisms</a:t>
            </a:r>
          </a:p>
          <a:p>
            <a:r>
              <a:rPr lang="en-US" dirty="0" smtClean="0"/>
              <a:t>For example, human, monkey etc.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85807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8542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4909" y="4944140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3551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2975" y="5195541"/>
            <a:ext cx="3908848" cy="9650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49522" y="5296368"/>
            <a:ext cx="3144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enter keywords</a:t>
            </a:r>
          </a:p>
          <a:p>
            <a:r>
              <a:rPr lang="en-US" dirty="0" smtClean="0"/>
              <a:t>For example, HIV, activator  etc.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85807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41859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9321" y="542212"/>
            <a:ext cx="853137" cy="75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2331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9292" y="214157"/>
            <a:ext cx="8610600" cy="6477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9815" y="1708978"/>
            <a:ext cx="1219200" cy="3186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Protein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295400"/>
            <a:ext cx="3195608" cy="1145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2743200"/>
            <a:ext cx="3195608" cy="12192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124201" y="4267200"/>
            <a:ext cx="3195608" cy="1327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95744" y="291531"/>
            <a:ext cx="1600201" cy="35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Import(icon)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03828" y="3194322"/>
            <a:ext cx="1219200" cy="516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3828" y="4665960"/>
            <a:ext cx="1219200" cy="529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(optional)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241388"/>
            <a:ext cx="206833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 previous 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5543944"/>
            <a:ext cx="1766455" cy="797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PubMed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7859" y="1537941"/>
            <a:ext cx="4876800" cy="3657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0240" y="306551"/>
            <a:ext cx="784073" cy="78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1207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16902</TotalTime>
  <Words>1293</Words>
  <Application>Microsoft Office PowerPoint</Application>
  <PresentationFormat>화면 슬라이드 쇼(4:3)</PresentationFormat>
  <Paragraphs>523</Paragraphs>
  <Slides>26</Slides>
  <Notes>26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+</vt:lpstr>
      <vt:lpstr>+</vt:lpstr>
      <vt:lpstr>+</vt:lpstr>
      <vt:lpstr>+</vt:lpstr>
      <vt:lpstr>+</vt:lpstr>
      <vt:lpstr>+</vt:lpstr>
      <vt:lpstr>+</vt:lpstr>
      <vt:lpstr>+</vt:lpstr>
      <vt:lpstr>+</vt:lpstr>
      <vt:lpstr>+</vt:lpstr>
      <vt:lpstr>슬라이드 23</vt:lpstr>
      <vt:lpstr>+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+</dc:title>
  <dc:creator>Nan</dc:creator>
  <cp:lastModifiedBy>Owner</cp:lastModifiedBy>
  <cp:revision>184</cp:revision>
  <dcterms:created xsi:type="dcterms:W3CDTF">2013-02-02T23:08:33Z</dcterms:created>
  <dcterms:modified xsi:type="dcterms:W3CDTF">2013-10-17T21:00:20Z</dcterms:modified>
</cp:coreProperties>
</file>