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9F2FCB-A010-4F20-89F7-351688DCEEB8}"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9501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F2FCB-A010-4F20-89F7-351688DCEEB8}"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44629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F2FCB-A010-4F20-89F7-351688DCEEB8}"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190722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F2FCB-A010-4F20-89F7-351688DCEEB8}"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266436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F2FCB-A010-4F20-89F7-351688DCEEB8}"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191646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9F2FCB-A010-4F20-89F7-351688DCEEB8}"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243873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9F2FCB-A010-4F20-89F7-351688DCEEB8}" type="datetimeFigureOut">
              <a:rPr lang="en-US" smtClean="0"/>
              <a:t>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212506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9F2FCB-A010-4F20-89F7-351688DCEEB8}" type="datetimeFigureOut">
              <a:rPr lang="en-US" smtClean="0"/>
              <a:t>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215485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F2FCB-A010-4F20-89F7-351688DCEEB8}" type="datetimeFigureOut">
              <a:rPr lang="en-US" smtClean="0"/>
              <a:t>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304585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F2FCB-A010-4F20-89F7-351688DCEEB8}"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91852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F2FCB-A010-4F20-89F7-351688DCEEB8}"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AF8B9-1876-4096-BBE6-8CF5AD0D2054}" type="slidenum">
              <a:rPr lang="en-US" smtClean="0"/>
              <a:t>‹#›</a:t>
            </a:fld>
            <a:endParaRPr lang="en-US"/>
          </a:p>
        </p:txBody>
      </p:sp>
    </p:spTree>
    <p:extLst>
      <p:ext uri="{BB962C8B-B14F-4D97-AF65-F5344CB8AC3E}">
        <p14:creationId xmlns:p14="http://schemas.microsoft.com/office/powerpoint/2010/main" val="404315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F2FCB-A010-4F20-89F7-351688DCEEB8}" type="datetimeFigureOut">
              <a:rPr lang="en-US" smtClean="0"/>
              <a:t>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AF8B9-1876-4096-BBE6-8CF5AD0D2054}" type="slidenum">
              <a:rPr lang="en-US" smtClean="0"/>
              <a:t>‹#›</a:t>
            </a:fld>
            <a:endParaRPr lang="en-US"/>
          </a:p>
        </p:txBody>
      </p:sp>
    </p:spTree>
    <p:extLst>
      <p:ext uri="{BB962C8B-B14F-4D97-AF65-F5344CB8AC3E}">
        <p14:creationId xmlns:p14="http://schemas.microsoft.com/office/powerpoint/2010/main" val="3617111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Deck</a:t>
            </a:r>
            <a:endParaRPr lang="en-US" dirty="0"/>
          </a:p>
        </p:txBody>
      </p:sp>
      <p:sp>
        <p:nvSpPr>
          <p:cNvPr id="3" name="Subtitle 2"/>
          <p:cNvSpPr>
            <a:spLocks noGrp="1"/>
          </p:cNvSpPr>
          <p:nvPr>
            <p:ph type="subTitle" idx="1"/>
          </p:nvPr>
        </p:nvSpPr>
        <p:spPr/>
        <p:txBody>
          <a:bodyPr/>
          <a:lstStyle/>
          <a:p>
            <a:r>
              <a:rPr lang="en-US" dirty="0"/>
              <a:t>a</a:t>
            </a:r>
            <a:r>
              <a:rPr lang="en-US" dirty="0" smtClean="0"/>
              <a:t> mobile application to replace your deck of cards</a:t>
            </a:r>
          </a:p>
          <a:p>
            <a:r>
              <a:rPr lang="en-US" dirty="0"/>
              <a:t>d</a:t>
            </a:r>
            <a:r>
              <a:rPr lang="en-US" dirty="0" smtClean="0"/>
              <a:t>eveloped by Joseph </a:t>
            </a:r>
            <a:r>
              <a:rPr lang="en-US" dirty="0" err="1" smtClean="0"/>
              <a:t>Faraci</a:t>
            </a:r>
            <a:r>
              <a:rPr lang="en-US" dirty="0" smtClean="0"/>
              <a:t> and Trevor Buchan</a:t>
            </a:r>
          </a:p>
          <a:p>
            <a:r>
              <a:rPr lang="en-US" dirty="0" smtClean="0"/>
              <a:t>For </a:t>
            </a:r>
            <a:r>
              <a:rPr lang="en-US" dirty="0" err="1" smtClean="0"/>
              <a:t>SteelHacks</a:t>
            </a:r>
            <a:r>
              <a:rPr lang="en-US" dirty="0" smtClean="0"/>
              <a:t> 2016</a:t>
            </a:r>
            <a:endParaRPr lang="en-US" dirty="0"/>
          </a:p>
        </p:txBody>
      </p:sp>
    </p:spTree>
    <p:extLst>
      <p:ext uri="{BB962C8B-B14F-4D97-AF65-F5344CB8AC3E}">
        <p14:creationId xmlns:p14="http://schemas.microsoft.com/office/powerpoint/2010/main" val="2594314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There are also empty fields. Players can add new “piles” to the game. The players can define whether these are face up or face down piles.</a:t>
            </a:r>
            <a:endParaRPr lang="en-US" dirty="0"/>
          </a:p>
        </p:txBody>
      </p:sp>
    </p:spTree>
    <p:extLst>
      <p:ext uri="{BB962C8B-B14F-4D97-AF65-F5344CB8AC3E}">
        <p14:creationId xmlns:p14="http://schemas.microsoft.com/office/powerpoint/2010/main" val="2778074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Every player is able to draw cards from the deck, give cards to other players, and place cards in the discard pile. This would be achieved by simply dragging and dropping cards.</a:t>
            </a:r>
          </a:p>
          <a:p>
            <a:r>
              <a:rPr lang="en-US" dirty="0" smtClean="0"/>
              <a:t>In order to allow use in as many games as possible, these movements (and similar ones) would be the only rules enforced by the app. No turns or rounds are defined.</a:t>
            </a:r>
          </a:p>
          <a:p>
            <a:r>
              <a:rPr lang="en-US" dirty="0" smtClean="0"/>
              <a:t>But what is keeping players from cheating?</a:t>
            </a:r>
          </a:p>
          <a:p>
            <a:endParaRPr lang="en-US" dirty="0" smtClean="0"/>
          </a:p>
        </p:txBody>
      </p:sp>
    </p:spTree>
    <p:extLst>
      <p:ext uri="{BB962C8B-B14F-4D97-AF65-F5344CB8AC3E}">
        <p14:creationId xmlns:p14="http://schemas.microsoft.com/office/powerpoint/2010/main" val="2367173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Every time that a card is moved, all other players will be notified. It is up to the other players, not the app, to enforce the rules of the game.</a:t>
            </a:r>
          </a:p>
          <a:p>
            <a:r>
              <a:rPr lang="en-US" dirty="0" smtClean="0"/>
              <a:t>Note that this is exactly how physical card games work. Nothing is stopping players from drawing extra cards, except for the watchful eyes of their competitors.</a:t>
            </a:r>
          </a:p>
          <a:p>
            <a:r>
              <a:rPr lang="en-US" dirty="0" smtClean="0"/>
              <a:t>However, Virtual Deck does have the added benefit of keeping players from sneaking peeks at other hands.</a:t>
            </a:r>
            <a:endParaRPr lang="en-US" dirty="0"/>
          </a:p>
        </p:txBody>
      </p:sp>
    </p:spTree>
    <p:extLst>
      <p:ext uri="{BB962C8B-B14F-4D97-AF65-F5344CB8AC3E}">
        <p14:creationId xmlns:p14="http://schemas.microsoft.com/office/powerpoint/2010/main" val="1665461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Take this sample game of Go Fish with three players for example.</a:t>
            </a:r>
          </a:p>
          <a:p>
            <a:r>
              <a:rPr lang="en-US" dirty="0" smtClean="0"/>
              <a:t>The game starts, and only the deck is displayed</a:t>
            </a:r>
            <a:endParaRPr lang="en-US" dirty="0"/>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spTree>
    <p:extLst>
      <p:ext uri="{BB962C8B-B14F-4D97-AF65-F5344CB8AC3E}">
        <p14:creationId xmlns:p14="http://schemas.microsoft.com/office/powerpoint/2010/main" val="184257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Player one draws a card. </a:t>
            </a:r>
          </a:p>
          <a:p>
            <a:r>
              <a:rPr lang="en-US" dirty="0" smtClean="0"/>
              <a:t>The other players are notified.</a:t>
            </a:r>
            <a:endParaRPr lang="en-US" dirty="0"/>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8" name="Picture 7"/>
          <p:cNvPicPr>
            <a:picLocks noChangeAspect="1"/>
          </p:cNvPicPr>
          <p:nvPr/>
        </p:nvPicPr>
        <p:blipFill>
          <a:blip r:embed="rId3"/>
          <a:stretch>
            <a:fillRect/>
          </a:stretch>
        </p:blipFill>
        <p:spPr>
          <a:xfrm>
            <a:off x="1873624" y="3433481"/>
            <a:ext cx="2021539" cy="3032309"/>
          </a:xfrm>
          <a:prstGeom prst="rect">
            <a:avLst/>
          </a:prstGeom>
        </p:spPr>
      </p:pic>
      <p:pic>
        <p:nvPicPr>
          <p:cNvPr id="11" name="Picture 10"/>
          <p:cNvPicPr>
            <a:picLocks noChangeAspect="1"/>
          </p:cNvPicPr>
          <p:nvPr/>
        </p:nvPicPr>
        <p:blipFill>
          <a:blip r:embed="rId4"/>
          <a:stretch>
            <a:fillRect/>
          </a:stretch>
        </p:blipFill>
        <p:spPr>
          <a:xfrm>
            <a:off x="4668368" y="3430637"/>
            <a:ext cx="2045850" cy="3068774"/>
          </a:xfrm>
          <a:prstGeom prst="rect">
            <a:avLst/>
          </a:prstGeom>
        </p:spPr>
      </p:pic>
      <p:pic>
        <p:nvPicPr>
          <p:cNvPr id="12" name="Picture 11"/>
          <p:cNvPicPr>
            <a:picLocks noChangeAspect="1"/>
          </p:cNvPicPr>
          <p:nvPr/>
        </p:nvPicPr>
        <p:blipFill>
          <a:blip r:embed="rId4"/>
          <a:stretch>
            <a:fillRect/>
          </a:stretch>
        </p:blipFill>
        <p:spPr>
          <a:xfrm>
            <a:off x="7485528" y="3430637"/>
            <a:ext cx="2045850" cy="3068774"/>
          </a:xfrm>
          <a:prstGeom prst="rect">
            <a:avLst/>
          </a:prstGeom>
        </p:spPr>
      </p:pic>
      <p:cxnSp>
        <p:nvCxnSpPr>
          <p:cNvPr id="14" name="Straight Arrow Connector 13"/>
          <p:cNvCxnSpPr/>
          <p:nvPr/>
        </p:nvCxnSpPr>
        <p:spPr>
          <a:xfrm flipH="1">
            <a:off x="2294965" y="4854388"/>
            <a:ext cx="49306" cy="9502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5020235" y="3572922"/>
            <a:ext cx="1801906" cy="646331"/>
          </a:xfrm>
          <a:prstGeom prst="rect">
            <a:avLst/>
          </a:prstGeom>
          <a:noFill/>
        </p:spPr>
        <p:txBody>
          <a:bodyPr wrap="square" rtlCol="0">
            <a:spAutoFit/>
          </a:bodyPr>
          <a:lstStyle/>
          <a:p>
            <a:r>
              <a:rPr lang="en-US" dirty="0" smtClean="0">
                <a:solidFill>
                  <a:schemeClr val="bg1"/>
                </a:solidFill>
              </a:rPr>
              <a:t>Player 1 has drawn a card</a:t>
            </a:r>
            <a:endParaRPr lang="en-US" dirty="0">
              <a:solidFill>
                <a:schemeClr val="bg1"/>
              </a:solidFill>
            </a:endParaRPr>
          </a:p>
        </p:txBody>
      </p:sp>
      <p:sp>
        <p:nvSpPr>
          <p:cNvPr id="17" name="TextBox 16"/>
          <p:cNvSpPr txBox="1"/>
          <p:nvPr/>
        </p:nvSpPr>
        <p:spPr>
          <a:xfrm>
            <a:off x="7857564" y="3572922"/>
            <a:ext cx="1801906" cy="646331"/>
          </a:xfrm>
          <a:prstGeom prst="rect">
            <a:avLst/>
          </a:prstGeom>
          <a:noFill/>
        </p:spPr>
        <p:txBody>
          <a:bodyPr wrap="square" rtlCol="0">
            <a:spAutoFit/>
          </a:bodyPr>
          <a:lstStyle/>
          <a:p>
            <a:r>
              <a:rPr lang="en-US" dirty="0" smtClean="0">
                <a:solidFill>
                  <a:schemeClr val="bg1"/>
                </a:solidFill>
              </a:rPr>
              <a:t>Player 1 has drawn a card</a:t>
            </a:r>
            <a:endParaRPr lang="en-US" dirty="0">
              <a:solidFill>
                <a:schemeClr val="bg1"/>
              </a:solidFill>
            </a:endParaRPr>
          </a:p>
        </p:txBody>
      </p:sp>
    </p:spTree>
    <p:extLst>
      <p:ext uri="{BB962C8B-B14F-4D97-AF65-F5344CB8AC3E}">
        <p14:creationId xmlns:p14="http://schemas.microsoft.com/office/powerpoint/2010/main" val="1391478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This continues until each player has drawn the correct number of cards.</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spTree>
    <p:extLst>
      <p:ext uri="{BB962C8B-B14F-4D97-AF65-F5344CB8AC3E}">
        <p14:creationId xmlns:p14="http://schemas.microsoft.com/office/powerpoint/2010/main" val="1170113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Suppose Player 1 now verbally asks Player 2 if they have any 3s.</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spTree>
    <p:extLst>
      <p:ext uri="{BB962C8B-B14F-4D97-AF65-F5344CB8AC3E}">
        <p14:creationId xmlns:p14="http://schemas.microsoft.com/office/powerpoint/2010/main" val="2095317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Suppose Player 2 responds “Go Fish”.</a:t>
            </a:r>
          </a:p>
          <a:p>
            <a:r>
              <a:rPr lang="en-US" dirty="0" smtClean="0"/>
              <a:t>Player 1 draws from the deck.</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cxnSp>
        <p:nvCxnSpPr>
          <p:cNvPr id="14" name="Straight Arrow Connector 13"/>
          <p:cNvCxnSpPr/>
          <p:nvPr/>
        </p:nvCxnSpPr>
        <p:spPr>
          <a:xfrm>
            <a:off x="2290482" y="4840941"/>
            <a:ext cx="273424" cy="1035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7466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Suppose Player 2 now verbally asks Player 3 if they have any 4s.</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spTree>
    <p:extLst>
      <p:ext uri="{BB962C8B-B14F-4D97-AF65-F5344CB8AC3E}">
        <p14:creationId xmlns:p14="http://schemas.microsoft.com/office/powerpoint/2010/main" val="2719785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Player 3 has two 4s, and moves them to Player 2’s hand.</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cxnSp>
        <p:nvCxnSpPr>
          <p:cNvPr id="14" name="Straight Arrow Connector 13"/>
          <p:cNvCxnSpPr/>
          <p:nvPr/>
        </p:nvCxnSpPr>
        <p:spPr>
          <a:xfrm flipH="1">
            <a:off x="5360895" y="3899647"/>
            <a:ext cx="829234" cy="2066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8225118" y="3899647"/>
            <a:ext cx="645458" cy="20663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31773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Achievements</a:t>
            </a:r>
            <a:endParaRPr lang="en-US" dirty="0"/>
          </a:p>
        </p:txBody>
      </p:sp>
      <p:sp>
        <p:nvSpPr>
          <p:cNvPr id="3" name="Content Placeholder 2"/>
          <p:cNvSpPr>
            <a:spLocks noGrp="1"/>
          </p:cNvSpPr>
          <p:nvPr>
            <p:ph idx="1"/>
          </p:nvPr>
        </p:nvSpPr>
        <p:spPr/>
        <p:txBody>
          <a:bodyPr/>
          <a:lstStyle/>
          <a:p>
            <a:r>
              <a:rPr lang="en-US" dirty="0" smtClean="0"/>
              <a:t>We set out to create an app that would closely emulate a physical, standard pack of playing cards</a:t>
            </a:r>
          </a:p>
          <a:p>
            <a:r>
              <a:rPr lang="en-US" dirty="0" smtClean="0"/>
              <a:t>We successfully designed a way to do this, but were unable to fully implement the app.</a:t>
            </a:r>
          </a:p>
          <a:p>
            <a:r>
              <a:rPr lang="en-US" dirty="0" smtClean="0"/>
              <a:t>We were able to create  several sample classes to describe how all of the objects would be instantiated and interact with each other.</a:t>
            </a:r>
            <a:endParaRPr lang="en-US" dirty="0"/>
          </a:p>
        </p:txBody>
      </p:sp>
    </p:spTree>
    <p:extLst>
      <p:ext uri="{BB962C8B-B14F-4D97-AF65-F5344CB8AC3E}">
        <p14:creationId xmlns:p14="http://schemas.microsoft.com/office/powerpoint/2010/main" val="2935076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Player 2 had two 4s, so they now hold all four. They can create a new face up pile in their own field to move these cards to.</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pic>
        <p:nvPicPr>
          <p:cNvPr id="8" name="Picture 7"/>
          <p:cNvPicPr>
            <a:picLocks noChangeAspect="1"/>
          </p:cNvPicPr>
          <p:nvPr/>
        </p:nvPicPr>
        <p:blipFill>
          <a:blip r:embed="rId5"/>
          <a:stretch>
            <a:fillRect/>
          </a:stretch>
        </p:blipFill>
        <p:spPr>
          <a:xfrm>
            <a:off x="4666470" y="3429166"/>
            <a:ext cx="2045851" cy="3068775"/>
          </a:xfrm>
          <a:prstGeom prst="rect">
            <a:avLst/>
          </a:prstGeom>
        </p:spPr>
      </p:pic>
      <p:pic>
        <p:nvPicPr>
          <p:cNvPr id="14" name="Picture 13"/>
          <p:cNvPicPr>
            <a:picLocks noChangeAspect="1"/>
          </p:cNvPicPr>
          <p:nvPr/>
        </p:nvPicPr>
        <p:blipFill>
          <a:blip r:embed="rId6"/>
          <a:stretch>
            <a:fillRect/>
          </a:stretch>
        </p:blipFill>
        <p:spPr>
          <a:xfrm>
            <a:off x="1845721" y="3429166"/>
            <a:ext cx="2044934" cy="3067401"/>
          </a:xfrm>
          <a:prstGeom prst="rect">
            <a:avLst/>
          </a:prstGeom>
        </p:spPr>
      </p:pic>
      <p:pic>
        <p:nvPicPr>
          <p:cNvPr id="20" name="Picture 19"/>
          <p:cNvPicPr>
            <a:picLocks noChangeAspect="1"/>
          </p:cNvPicPr>
          <p:nvPr/>
        </p:nvPicPr>
        <p:blipFill>
          <a:blip r:embed="rId6"/>
          <a:stretch>
            <a:fillRect/>
          </a:stretch>
        </p:blipFill>
        <p:spPr>
          <a:xfrm>
            <a:off x="7485037" y="3427793"/>
            <a:ext cx="2044934" cy="3067401"/>
          </a:xfrm>
          <a:prstGeom prst="rect">
            <a:avLst/>
          </a:prstGeom>
        </p:spPr>
      </p:pic>
    </p:spTree>
    <p:extLst>
      <p:ext uri="{BB962C8B-B14F-4D97-AF65-F5344CB8AC3E}">
        <p14:creationId xmlns:p14="http://schemas.microsoft.com/office/powerpoint/2010/main" val="255168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After several rounds, the deck is empty, and all books have been completed.</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pic>
        <p:nvPicPr>
          <p:cNvPr id="8" name="Picture 7"/>
          <p:cNvPicPr>
            <a:picLocks noChangeAspect="1"/>
          </p:cNvPicPr>
          <p:nvPr/>
        </p:nvPicPr>
        <p:blipFill>
          <a:blip r:embed="rId5"/>
          <a:stretch>
            <a:fillRect/>
          </a:stretch>
        </p:blipFill>
        <p:spPr>
          <a:xfrm>
            <a:off x="4666470" y="3429166"/>
            <a:ext cx="2045851" cy="3068775"/>
          </a:xfrm>
          <a:prstGeom prst="rect">
            <a:avLst/>
          </a:prstGeom>
        </p:spPr>
      </p:pic>
      <p:pic>
        <p:nvPicPr>
          <p:cNvPr id="14" name="Picture 13"/>
          <p:cNvPicPr>
            <a:picLocks noChangeAspect="1"/>
          </p:cNvPicPr>
          <p:nvPr/>
        </p:nvPicPr>
        <p:blipFill>
          <a:blip r:embed="rId6"/>
          <a:stretch>
            <a:fillRect/>
          </a:stretch>
        </p:blipFill>
        <p:spPr>
          <a:xfrm>
            <a:off x="1845721" y="3429166"/>
            <a:ext cx="2044934" cy="3067401"/>
          </a:xfrm>
          <a:prstGeom prst="rect">
            <a:avLst/>
          </a:prstGeom>
        </p:spPr>
      </p:pic>
      <p:pic>
        <p:nvPicPr>
          <p:cNvPr id="20" name="Picture 19"/>
          <p:cNvPicPr>
            <a:picLocks noChangeAspect="1"/>
          </p:cNvPicPr>
          <p:nvPr/>
        </p:nvPicPr>
        <p:blipFill>
          <a:blip r:embed="rId6"/>
          <a:stretch>
            <a:fillRect/>
          </a:stretch>
        </p:blipFill>
        <p:spPr>
          <a:xfrm>
            <a:off x="7485037" y="3427793"/>
            <a:ext cx="2044934" cy="3067401"/>
          </a:xfrm>
          <a:prstGeom prst="rect">
            <a:avLst/>
          </a:prstGeom>
        </p:spPr>
      </p:pic>
      <p:pic>
        <p:nvPicPr>
          <p:cNvPr id="15" name="Picture 14"/>
          <p:cNvPicPr>
            <a:picLocks noChangeAspect="1"/>
          </p:cNvPicPr>
          <p:nvPr/>
        </p:nvPicPr>
        <p:blipFill>
          <a:blip r:embed="rId7"/>
          <a:stretch>
            <a:fillRect/>
          </a:stretch>
        </p:blipFill>
        <p:spPr>
          <a:xfrm>
            <a:off x="1855914" y="3433480"/>
            <a:ext cx="2041143" cy="3061714"/>
          </a:xfrm>
          <a:prstGeom prst="rect">
            <a:avLst/>
          </a:prstGeom>
        </p:spPr>
      </p:pic>
      <p:pic>
        <p:nvPicPr>
          <p:cNvPr id="21" name="Picture 20"/>
          <p:cNvPicPr>
            <a:picLocks noChangeAspect="1"/>
          </p:cNvPicPr>
          <p:nvPr/>
        </p:nvPicPr>
        <p:blipFill>
          <a:blip r:embed="rId7"/>
          <a:stretch>
            <a:fillRect/>
          </a:stretch>
        </p:blipFill>
        <p:spPr>
          <a:xfrm>
            <a:off x="7488338" y="3434853"/>
            <a:ext cx="2041143" cy="3061714"/>
          </a:xfrm>
          <a:prstGeom prst="rect">
            <a:avLst/>
          </a:prstGeom>
        </p:spPr>
      </p:pic>
      <p:pic>
        <p:nvPicPr>
          <p:cNvPr id="22" name="Picture 21"/>
          <p:cNvPicPr>
            <a:picLocks noChangeAspect="1"/>
          </p:cNvPicPr>
          <p:nvPr/>
        </p:nvPicPr>
        <p:blipFill>
          <a:blip r:embed="rId7"/>
          <a:stretch>
            <a:fillRect/>
          </a:stretch>
        </p:blipFill>
        <p:spPr>
          <a:xfrm>
            <a:off x="4671178" y="3427696"/>
            <a:ext cx="2041143" cy="3061714"/>
          </a:xfrm>
          <a:prstGeom prst="rect">
            <a:avLst/>
          </a:prstGeom>
        </p:spPr>
      </p:pic>
    </p:spTree>
    <p:extLst>
      <p:ext uri="{BB962C8B-B14F-4D97-AF65-F5344CB8AC3E}">
        <p14:creationId xmlns:p14="http://schemas.microsoft.com/office/powerpoint/2010/main" val="3500946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The players count who has the most completed groups of ranks, and decide the winner.</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pic>
        <p:nvPicPr>
          <p:cNvPr id="8" name="Picture 7"/>
          <p:cNvPicPr>
            <a:picLocks noChangeAspect="1"/>
          </p:cNvPicPr>
          <p:nvPr/>
        </p:nvPicPr>
        <p:blipFill>
          <a:blip r:embed="rId5"/>
          <a:stretch>
            <a:fillRect/>
          </a:stretch>
        </p:blipFill>
        <p:spPr>
          <a:xfrm>
            <a:off x="4666470" y="3429166"/>
            <a:ext cx="2045851" cy="3068775"/>
          </a:xfrm>
          <a:prstGeom prst="rect">
            <a:avLst/>
          </a:prstGeom>
        </p:spPr>
      </p:pic>
      <p:pic>
        <p:nvPicPr>
          <p:cNvPr id="14" name="Picture 13"/>
          <p:cNvPicPr>
            <a:picLocks noChangeAspect="1"/>
          </p:cNvPicPr>
          <p:nvPr/>
        </p:nvPicPr>
        <p:blipFill>
          <a:blip r:embed="rId6"/>
          <a:stretch>
            <a:fillRect/>
          </a:stretch>
        </p:blipFill>
        <p:spPr>
          <a:xfrm>
            <a:off x="1845721" y="3429166"/>
            <a:ext cx="2044934" cy="3067401"/>
          </a:xfrm>
          <a:prstGeom prst="rect">
            <a:avLst/>
          </a:prstGeom>
        </p:spPr>
      </p:pic>
      <p:pic>
        <p:nvPicPr>
          <p:cNvPr id="20" name="Picture 19"/>
          <p:cNvPicPr>
            <a:picLocks noChangeAspect="1"/>
          </p:cNvPicPr>
          <p:nvPr/>
        </p:nvPicPr>
        <p:blipFill>
          <a:blip r:embed="rId6"/>
          <a:stretch>
            <a:fillRect/>
          </a:stretch>
        </p:blipFill>
        <p:spPr>
          <a:xfrm>
            <a:off x="7485037" y="3427793"/>
            <a:ext cx="2044934" cy="3067401"/>
          </a:xfrm>
          <a:prstGeom prst="rect">
            <a:avLst/>
          </a:prstGeom>
        </p:spPr>
      </p:pic>
      <p:pic>
        <p:nvPicPr>
          <p:cNvPr id="15" name="Picture 14"/>
          <p:cNvPicPr>
            <a:picLocks noChangeAspect="1"/>
          </p:cNvPicPr>
          <p:nvPr/>
        </p:nvPicPr>
        <p:blipFill>
          <a:blip r:embed="rId7"/>
          <a:stretch>
            <a:fillRect/>
          </a:stretch>
        </p:blipFill>
        <p:spPr>
          <a:xfrm>
            <a:off x="1855914" y="3433480"/>
            <a:ext cx="2041143" cy="3061714"/>
          </a:xfrm>
          <a:prstGeom prst="rect">
            <a:avLst/>
          </a:prstGeom>
        </p:spPr>
      </p:pic>
      <p:pic>
        <p:nvPicPr>
          <p:cNvPr id="21" name="Picture 20"/>
          <p:cNvPicPr>
            <a:picLocks noChangeAspect="1"/>
          </p:cNvPicPr>
          <p:nvPr/>
        </p:nvPicPr>
        <p:blipFill>
          <a:blip r:embed="rId7"/>
          <a:stretch>
            <a:fillRect/>
          </a:stretch>
        </p:blipFill>
        <p:spPr>
          <a:xfrm>
            <a:off x="7488338" y="3434853"/>
            <a:ext cx="2041143" cy="3061714"/>
          </a:xfrm>
          <a:prstGeom prst="rect">
            <a:avLst/>
          </a:prstGeom>
        </p:spPr>
      </p:pic>
      <p:pic>
        <p:nvPicPr>
          <p:cNvPr id="22" name="Picture 21"/>
          <p:cNvPicPr>
            <a:picLocks noChangeAspect="1"/>
          </p:cNvPicPr>
          <p:nvPr/>
        </p:nvPicPr>
        <p:blipFill>
          <a:blip r:embed="rId7"/>
          <a:stretch>
            <a:fillRect/>
          </a:stretch>
        </p:blipFill>
        <p:spPr>
          <a:xfrm>
            <a:off x="4671178" y="3427696"/>
            <a:ext cx="2041143" cy="3061714"/>
          </a:xfrm>
          <a:prstGeom prst="rect">
            <a:avLst/>
          </a:prstGeom>
        </p:spPr>
      </p:pic>
    </p:spTree>
    <p:extLst>
      <p:ext uri="{BB962C8B-B14F-4D97-AF65-F5344CB8AC3E}">
        <p14:creationId xmlns:p14="http://schemas.microsoft.com/office/powerpoint/2010/main" val="2578323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3" name="Content Placeholder 2"/>
          <p:cNvSpPr>
            <a:spLocks noGrp="1"/>
          </p:cNvSpPr>
          <p:nvPr>
            <p:ph idx="1"/>
          </p:nvPr>
        </p:nvSpPr>
        <p:spPr/>
        <p:txBody>
          <a:bodyPr/>
          <a:lstStyle/>
          <a:p>
            <a:r>
              <a:rPr lang="en-US" dirty="0" smtClean="0"/>
              <a:t>Notice that the app did not keep track of how many full sets each player had. It also did not mediate communication between players.</a:t>
            </a:r>
          </a:p>
        </p:txBody>
      </p:sp>
      <p:pic>
        <p:nvPicPr>
          <p:cNvPr id="4" name="Picture 3"/>
          <p:cNvPicPr>
            <a:picLocks noChangeAspect="1"/>
          </p:cNvPicPr>
          <p:nvPr/>
        </p:nvPicPr>
        <p:blipFill>
          <a:blip r:embed="rId2"/>
          <a:stretch>
            <a:fillRect/>
          </a:stretch>
        </p:blipFill>
        <p:spPr>
          <a:xfrm>
            <a:off x="1851211" y="3433482"/>
            <a:ext cx="2043953" cy="3065929"/>
          </a:xfrm>
          <a:prstGeom prst="rect">
            <a:avLst/>
          </a:prstGeom>
        </p:spPr>
      </p:pic>
      <p:pic>
        <p:nvPicPr>
          <p:cNvPr id="5" name="Picture 4"/>
          <p:cNvPicPr>
            <a:picLocks noChangeAspect="1"/>
          </p:cNvPicPr>
          <p:nvPr/>
        </p:nvPicPr>
        <p:blipFill>
          <a:blip r:embed="rId2"/>
          <a:stretch>
            <a:fillRect/>
          </a:stretch>
        </p:blipFill>
        <p:spPr>
          <a:xfrm>
            <a:off x="4668369" y="3433482"/>
            <a:ext cx="2043953" cy="3065929"/>
          </a:xfrm>
          <a:prstGeom prst="rect">
            <a:avLst/>
          </a:prstGeom>
        </p:spPr>
      </p:pic>
      <p:pic>
        <p:nvPicPr>
          <p:cNvPr id="6" name="Picture 5"/>
          <p:cNvPicPr>
            <a:picLocks noChangeAspect="1"/>
          </p:cNvPicPr>
          <p:nvPr/>
        </p:nvPicPr>
        <p:blipFill>
          <a:blip r:embed="rId2"/>
          <a:stretch>
            <a:fillRect/>
          </a:stretch>
        </p:blipFill>
        <p:spPr>
          <a:xfrm>
            <a:off x="7485528" y="3433482"/>
            <a:ext cx="2043953" cy="3065929"/>
          </a:xfrm>
          <a:prstGeom prst="rect">
            <a:avLst/>
          </a:prstGeom>
        </p:spPr>
      </p:pic>
      <p:sp>
        <p:nvSpPr>
          <p:cNvPr id="7" name="TextBox 6"/>
          <p:cNvSpPr txBox="1"/>
          <p:nvPr/>
        </p:nvSpPr>
        <p:spPr>
          <a:xfrm>
            <a:off x="1851211" y="2926976"/>
            <a:ext cx="1954307" cy="369332"/>
          </a:xfrm>
          <a:prstGeom prst="rect">
            <a:avLst/>
          </a:prstGeom>
          <a:noFill/>
        </p:spPr>
        <p:txBody>
          <a:bodyPr wrap="square" rtlCol="0">
            <a:spAutoFit/>
          </a:bodyPr>
          <a:lstStyle/>
          <a:p>
            <a:pPr algn="ctr"/>
            <a:r>
              <a:rPr lang="en-US" dirty="0" smtClean="0"/>
              <a:t>Player 1</a:t>
            </a:r>
            <a:endParaRPr lang="en-US" dirty="0"/>
          </a:p>
        </p:txBody>
      </p:sp>
      <p:sp>
        <p:nvSpPr>
          <p:cNvPr id="9" name="TextBox 8"/>
          <p:cNvSpPr txBox="1"/>
          <p:nvPr/>
        </p:nvSpPr>
        <p:spPr>
          <a:xfrm>
            <a:off x="5225666" y="2926368"/>
            <a:ext cx="929357" cy="369332"/>
          </a:xfrm>
          <a:prstGeom prst="rect">
            <a:avLst/>
          </a:prstGeom>
          <a:noFill/>
        </p:spPr>
        <p:txBody>
          <a:bodyPr wrap="none" rtlCol="0">
            <a:spAutoFit/>
          </a:bodyPr>
          <a:lstStyle/>
          <a:p>
            <a:r>
              <a:rPr lang="en-US" dirty="0" smtClean="0"/>
              <a:t>Player 2</a:t>
            </a:r>
            <a:endParaRPr lang="en-US" dirty="0"/>
          </a:p>
        </p:txBody>
      </p:sp>
      <p:sp>
        <p:nvSpPr>
          <p:cNvPr id="10" name="TextBox 9"/>
          <p:cNvSpPr txBox="1"/>
          <p:nvPr/>
        </p:nvSpPr>
        <p:spPr>
          <a:xfrm>
            <a:off x="7992035" y="2926368"/>
            <a:ext cx="1667435" cy="369332"/>
          </a:xfrm>
          <a:prstGeom prst="rect">
            <a:avLst/>
          </a:prstGeom>
          <a:noFill/>
        </p:spPr>
        <p:txBody>
          <a:bodyPr wrap="square" rtlCol="0">
            <a:spAutoFit/>
          </a:bodyPr>
          <a:lstStyle/>
          <a:p>
            <a:r>
              <a:rPr lang="en-US" dirty="0" smtClean="0"/>
              <a:t>Player 3</a:t>
            </a:r>
            <a:endParaRPr lang="en-US" dirty="0"/>
          </a:p>
        </p:txBody>
      </p:sp>
      <p:pic>
        <p:nvPicPr>
          <p:cNvPr id="11" name="Picture 10"/>
          <p:cNvPicPr>
            <a:picLocks noChangeAspect="1"/>
          </p:cNvPicPr>
          <p:nvPr/>
        </p:nvPicPr>
        <p:blipFill>
          <a:blip r:embed="rId3"/>
          <a:stretch>
            <a:fillRect/>
          </a:stretch>
        </p:blipFill>
        <p:spPr>
          <a:xfrm>
            <a:off x="4668368" y="3430637"/>
            <a:ext cx="2045850" cy="3068774"/>
          </a:xfrm>
          <a:prstGeom prst="rect">
            <a:avLst/>
          </a:prstGeom>
        </p:spPr>
      </p:pic>
      <p:pic>
        <p:nvPicPr>
          <p:cNvPr id="12" name="Picture 11"/>
          <p:cNvPicPr>
            <a:picLocks noChangeAspect="1"/>
          </p:cNvPicPr>
          <p:nvPr/>
        </p:nvPicPr>
        <p:blipFill>
          <a:blip r:embed="rId3"/>
          <a:stretch>
            <a:fillRect/>
          </a:stretch>
        </p:blipFill>
        <p:spPr>
          <a:xfrm>
            <a:off x="7485528" y="3430637"/>
            <a:ext cx="2045850" cy="3068774"/>
          </a:xfrm>
          <a:prstGeom prst="rect">
            <a:avLst/>
          </a:prstGeom>
        </p:spPr>
      </p:pic>
      <p:pic>
        <p:nvPicPr>
          <p:cNvPr id="13" name="Picture 12"/>
          <p:cNvPicPr>
            <a:picLocks noChangeAspect="1"/>
          </p:cNvPicPr>
          <p:nvPr/>
        </p:nvPicPr>
        <p:blipFill>
          <a:blip r:embed="rId4"/>
          <a:stretch>
            <a:fillRect/>
          </a:stretch>
        </p:blipFill>
        <p:spPr>
          <a:xfrm>
            <a:off x="1851210" y="3433481"/>
            <a:ext cx="2043953" cy="3065930"/>
          </a:xfrm>
          <a:prstGeom prst="rect">
            <a:avLst/>
          </a:prstGeom>
        </p:spPr>
      </p:pic>
      <p:pic>
        <p:nvPicPr>
          <p:cNvPr id="18" name="Picture 17"/>
          <p:cNvPicPr>
            <a:picLocks noChangeAspect="1"/>
          </p:cNvPicPr>
          <p:nvPr/>
        </p:nvPicPr>
        <p:blipFill>
          <a:blip r:embed="rId4"/>
          <a:stretch>
            <a:fillRect/>
          </a:stretch>
        </p:blipFill>
        <p:spPr>
          <a:xfrm>
            <a:off x="7485528" y="3430637"/>
            <a:ext cx="2043953" cy="3065930"/>
          </a:xfrm>
          <a:prstGeom prst="rect">
            <a:avLst/>
          </a:prstGeom>
        </p:spPr>
      </p:pic>
      <p:pic>
        <p:nvPicPr>
          <p:cNvPr id="19" name="Picture 18"/>
          <p:cNvPicPr>
            <a:picLocks noChangeAspect="1"/>
          </p:cNvPicPr>
          <p:nvPr/>
        </p:nvPicPr>
        <p:blipFill>
          <a:blip r:embed="rId4"/>
          <a:stretch>
            <a:fillRect/>
          </a:stretch>
        </p:blipFill>
        <p:spPr>
          <a:xfrm>
            <a:off x="4668369" y="3433481"/>
            <a:ext cx="2043953" cy="3065930"/>
          </a:xfrm>
          <a:prstGeom prst="rect">
            <a:avLst/>
          </a:prstGeom>
        </p:spPr>
      </p:pic>
      <p:pic>
        <p:nvPicPr>
          <p:cNvPr id="8" name="Picture 7"/>
          <p:cNvPicPr>
            <a:picLocks noChangeAspect="1"/>
          </p:cNvPicPr>
          <p:nvPr/>
        </p:nvPicPr>
        <p:blipFill>
          <a:blip r:embed="rId5"/>
          <a:stretch>
            <a:fillRect/>
          </a:stretch>
        </p:blipFill>
        <p:spPr>
          <a:xfrm>
            <a:off x="4666470" y="3429166"/>
            <a:ext cx="2045851" cy="3068775"/>
          </a:xfrm>
          <a:prstGeom prst="rect">
            <a:avLst/>
          </a:prstGeom>
        </p:spPr>
      </p:pic>
      <p:pic>
        <p:nvPicPr>
          <p:cNvPr id="14" name="Picture 13"/>
          <p:cNvPicPr>
            <a:picLocks noChangeAspect="1"/>
          </p:cNvPicPr>
          <p:nvPr/>
        </p:nvPicPr>
        <p:blipFill>
          <a:blip r:embed="rId6"/>
          <a:stretch>
            <a:fillRect/>
          </a:stretch>
        </p:blipFill>
        <p:spPr>
          <a:xfrm>
            <a:off x="1845721" y="3429166"/>
            <a:ext cx="2044934" cy="3067401"/>
          </a:xfrm>
          <a:prstGeom prst="rect">
            <a:avLst/>
          </a:prstGeom>
        </p:spPr>
      </p:pic>
      <p:pic>
        <p:nvPicPr>
          <p:cNvPr id="20" name="Picture 19"/>
          <p:cNvPicPr>
            <a:picLocks noChangeAspect="1"/>
          </p:cNvPicPr>
          <p:nvPr/>
        </p:nvPicPr>
        <p:blipFill>
          <a:blip r:embed="rId6"/>
          <a:stretch>
            <a:fillRect/>
          </a:stretch>
        </p:blipFill>
        <p:spPr>
          <a:xfrm>
            <a:off x="7485037" y="3427793"/>
            <a:ext cx="2044934" cy="3067401"/>
          </a:xfrm>
          <a:prstGeom prst="rect">
            <a:avLst/>
          </a:prstGeom>
        </p:spPr>
      </p:pic>
      <p:pic>
        <p:nvPicPr>
          <p:cNvPr id="15" name="Picture 14"/>
          <p:cNvPicPr>
            <a:picLocks noChangeAspect="1"/>
          </p:cNvPicPr>
          <p:nvPr/>
        </p:nvPicPr>
        <p:blipFill>
          <a:blip r:embed="rId7"/>
          <a:stretch>
            <a:fillRect/>
          </a:stretch>
        </p:blipFill>
        <p:spPr>
          <a:xfrm>
            <a:off x="1855914" y="3433480"/>
            <a:ext cx="2041143" cy="3061714"/>
          </a:xfrm>
          <a:prstGeom prst="rect">
            <a:avLst/>
          </a:prstGeom>
        </p:spPr>
      </p:pic>
      <p:pic>
        <p:nvPicPr>
          <p:cNvPr id="21" name="Picture 20"/>
          <p:cNvPicPr>
            <a:picLocks noChangeAspect="1"/>
          </p:cNvPicPr>
          <p:nvPr/>
        </p:nvPicPr>
        <p:blipFill>
          <a:blip r:embed="rId7"/>
          <a:stretch>
            <a:fillRect/>
          </a:stretch>
        </p:blipFill>
        <p:spPr>
          <a:xfrm>
            <a:off x="7488338" y="3434853"/>
            <a:ext cx="2041143" cy="3061714"/>
          </a:xfrm>
          <a:prstGeom prst="rect">
            <a:avLst/>
          </a:prstGeom>
        </p:spPr>
      </p:pic>
      <p:pic>
        <p:nvPicPr>
          <p:cNvPr id="22" name="Picture 21"/>
          <p:cNvPicPr>
            <a:picLocks noChangeAspect="1"/>
          </p:cNvPicPr>
          <p:nvPr/>
        </p:nvPicPr>
        <p:blipFill>
          <a:blip r:embed="rId7"/>
          <a:stretch>
            <a:fillRect/>
          </a:stretch>
        </p:blipFill>
        <p:spPr>
          <a:xfrm>
            <a:off x="4671178" y="3427696"/>
            <a:ext cx="2041143" cy="3061714"/>
          </a:xfrm>
          <a:prstGeom prst="rect">
            <a:avLst/>
          </a:prstGeom>
        </p:spPr>
      </p:pic>
    </p:spTree>
    <p:extLst>
      <p:ext uri="{BB962C8B-B14F-4D97-AF65-F5344CB8AC3E}">
        <p14:creationId xmlns:p14="http://schemas.microsoft.com/office/powerpoint/2010/main" val="2355570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We planned to achieve this using several classes and data structures.</a:t>
            </a:r>
          </a:p>
          <a:p>
            <a:r>
              <a:rPr lang="en-US" dirty="0" smtClean="0"/>
              <a:t>While we weren’t able to fully develop the app, we did create some Java classes to show how we planned to implement it.</a:t>
            </a:r>
            <a:endParaRPr lang="en-US" dirty="0"/>
          </a:p>
        </p:txBody>
      </p:sp>
    </p:spTree>
    <p:extLst>
      <p:ext uri="{BB962C8B-B14F-4D97-AF65-F5344CB8AC3E}">
        <p14:creationId xmlns:p14="http://schemas.microsoft.com/office/powerpoint/2010/main" val="2932756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smtClean="0"/>
              <a:t>Card</a:t>
            </a:r>
          </a:p>
          <a:p>
            <a:pPr lvl="1"/>
            <a:r>
              <a:rPr lang="en-US" dirty="0" smtClean="0"/>
              <a:t>Cards are the main objects in our design. We created a class to represent them. This class does not include visual assets, and is not meant to actually be implemented. It is only the basic framework for what we hoped to use in the finished product.</a:t>
            </a:r>
          </a:p>
          <a:p>
            <a:pPr lvl="1"/>
            <a:r>
              <a:rPr lang="en-US" dirty="0" smtClean="0"/>
              <a:t>The class Card includes the following variables:</a:t>
            </a:r>
          </a:p>
          <a:p>
            <a:pPr lvl="2"/>
            <a:r>
              <a:rPr lang="en-US" dirty="0" err="1" smtClean="0"/>
              <a:t>int</a:t>
            </a:r>
            <a:r>
              <a:rPr lang="en-US" dirty="0" smtClean="0"/>
              <a:t> rank; //the face value of the card</a:t>
            </a:r>
          </a:p>
          <a:p>
            <a:pPr lvl="2"/>
            <a:r>
              <a:rPr lang="en-US" dirty="0" err="1" smtClean="0"/>
              <a:t>int</a:t>
            </a:r>
            <a:r>
              <a:rPr lang="en-US" dirty="0" smtClean="0"/>
              <a:t> suit; //the suit of the card, represented by the integers from 0 to 3</a:t>
            </a:r>
          </a:p>
          <a:p>
            <a:pPr lvl="2"/>
            <a:r>
              <a:rPr lang="en-US" dirty="0" err="1" smtClean="0"/>
              <a:t>boolean</a:t>
            </a:r>
            <a:r>
              <a:rPr lang="en-US" dirty="0" smtClean="0"/>
              <a:t> </a:t>
            </a:r>
            <a:r>
              <a:rPr lang="en-US" dirty="0" err="1" smtClean="0"/>
              <a:t>faceUp</a:t>
            </a:r>
            <a:r>
              <a:rPr lang="en-US" dirty="0" smtClean="0"/>
              <a:t>; //determines whether the card is face up or down</a:t>
            </a:r>
          </a:p>
        </p:txBody>
      </p:sp>
    </p:spTree>
    <p:extLst>
      <p:ext uri="{BB962C8B-B14F-4D97-AF65-F5344CB8AC3E}">
        <p14:creationId xmlns:p14="http://schemas.microsoft.com/office/powerpoint/2010/main" val="1873897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(cont.)</a:t>
            </a:r>
            <a:endParaRPr lang="en-US" dirty="0"/>
          </a:p>
        </p:txBody>
      </p:sp>
      <p:sp>
        <p:nvSpPr>
          <p:cNvPr id="3" name="Content Placeholder 2"/>
          <p:cNvSpPr>
            <a:spLocks noGrp="1"/>
          </p:cNvSpPr>
          <p:nvPr>
            <p:ph idx="1"/>
          </p:nvPr>
        </p:nvSpPr>
        <p:spPr/>
        <p:txBody>
          <a:bodyPr/>
          <a:lstStyle/>
          <a:p>
            <a:r>
              <a:rPr lang="en-US" dirty="0" smtClean="0"/>
              <a:t>Pile</a:t>
            </a:r>
          </a:p>
          <a:p>
            <a:pPr lvl="1"/>
            <a:r>
              <a:rPr lang="en-US" dirty="0" smtClean="0"/>
              <a:t>Pile is a data structure that holds Card objects in an array list. It is used to represent decks, hands, discard piles, etc.</a:t>
            </a:r>
          </a:p>
          <a:p>
            <a:pPr lvl="1"/>
            <a:r>
              <a:rPr lang="en-US" dirty="0" smtClean="0"/>
              <a:t>It includes one instant variable:</a:t>
            </a:r>
          </a:p>
          <a:p>
            <a:pPr lvl="2"/>
            <a:r>
              <a:rPr lang="en-US" dirty="0" err="1" smtClean="0"/>
              <a:t>ArrayList</a:t>
            </a:r>
            <a:r>
              <a:rPr lang="en-US" dirty="0" smtClean="0"/>
              <a:t>&lt;Card&gt; pile; //the Array List that holds Card objects</a:t>
            </a:r>
            <a:endParaRPr lang="en-US" dirty="0" smtClean="0"/>
          </a:p>
          <a:p>
            <a:r>
              <a:rPr lang="en-US" dirty="0" smtClean="0"/>
              <a:t>Player</a:t>
            </a:r>
          </a:p>
          <a:p>
            <a:pPr lvl="1"/>
            <a:r>
              <a:rPr lang="en-US" dirty="0" smtClean="0"/>
              <a:t>Player objects hold each player’s ID and hands.</a:t>
            </a:r>
          </a:p>
          <a:p>
            <a:pPr lvl="1"/>
            <a:r>
              <a:rPr lang="en-US" dirty="0" smtClean="0"/>
              <a:t>It includes the variables:</a:t>
            </a:r>
          </a:p>
          <a:p>
            <a:pPr lvl="2"/>
            <a:r>
              <a:rPr lang="en-US" dirty="0" smtClean="0"/>
              <a:t>String name; //The player’s ID in a string form. “Player 1”, “Player 2”, etc.</a:t>
            </a:r>
          </a:p>
          <a:p>
            <a:pPr lvl="2"/>
            <a:r>
              <a:rPr lang="en-US" dirty="0" err="1" smtClean="0"/>
              <a:t>int</a:t>
            </a:r>
            <a:r>
              <a:rPr lang="en-US" dirty="0" smtClean="0"/>
              <a:t> id; //The player’s ID. Each player is assigned an integer ID from 0 and up.</a:t>
            </a:r>
          </a:p>
          <a:p>
            <a:pPr lvl="2"/>
            <a:r>
              <a:rPr lang="en-US" dirty="0" err="1" smtClean="0"/>
              <a:t>ArrayList</a:t>
            </a:r>
            <a:r>
              <a:rPr lang="en-US" dirty="0" smtClean="0"/>
              <a:t>&lt;Pile&gt; hand; //An </a:t>
            </a:r>
            <a:r>
              <a:rPr lang="en-US" dirty="0" err="1" smtClean="0"/>
              <a:t>arraylist</a:t>
            </a:r>
            <a:r>
              <a:rPr lang="en-US" dirty="0" smtClean="0"/>
              <a:t> to hold every pile in the player’s hand</a:t>
            </a:r>
          </a:p>
          <a:p>
            <a:pPr lvl="2"/>
            <a:endParaRPr lang="en-US" dirty="0" smtClean="0"/>
          </a:p>
          <a:p>
            <a:pPr marL="914400" lvl="2" indent="0">
              <a:buNone/>
            </a:pPr>
            <a:endParaRPr lang="en-US" dirty="0"/>
          </a:p>
        </p:txBody>
      </p:sp>
    </p:spTree>
    <p:extLst>
      <p:ext uri="{BB962C8B-B14F-4D97-AF65-F5344CB8AC3E}">
        <p14:creationId xmlns:p14="http://schemas.microsoft.com/office/powerpoint/2010/main" val="881925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(cont.)</a:t>
            </a:r>
            <a:endParaRPr lang="en-US" dirty="0"/>
          </a:p>
        </p:txBody>
      </p:sp>
      <p:sp>
        <p:nvSpPr>
          <p:cNvPr id="3" name="Content Placeholder 2"/>
          <p:cNvSpPr>
            <a:spLocks noGrp="1"/>
          </p:cNvSpPr>
          <p:nvPr>
            <p:ph idx="1"/>
          </p:nvPr>
        </p:nvSpPr>
        <p:spPr/>
        <p:txBody>
          <a:bodyPr/>
          <a:lstStyle/>
          <a:p>
            <a:r>
              <a:rPr lang="en-US" dirty="0" smtClean="0"/>
              <a:t>These classes are not final, and are not meant to be used in actual implementation of the app.</a:t>
            </a:r>
          </a:p>
          <a:p>
            <a:r>
              <a:rPr lang="en-US" dirty="0" smtClean="0"/>
              <a:t>The classes have not been tested, and are only a framework.</a:t>
            </a:r>
            <a:endParaRPr lang="en-US" dirty="0"/>
          </a:p>
        </p:txBody>
      </p:sp>
    </p:spTree>
    <p:extLst>
      <p:ext uri="{BB962C8B-B14F-4D97-AF65-F5344CB8AC3E}">
        <p14:creationId xmlns:p14="http://schemas.microsoft.com/office/powerpoint/2010/main" val="746597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t>
            </a:r>
            <a:r>
              <a:rPr lang="en-US" dirty="0" err="1" smtClean="0"/>
              <a:t>Foward</a:t>
            </a:r>
            <a:endParaRPr lang="en-US" dirty="0"/>
          </a:p>
        </p:txBody>
      </p:sp>
      <p:sp>
        <p:nvSpPr>
          <p:cNvPr id="3" name="Content Placeholder 2"/>
          <p:cNvSpPr>
            <a:spLocks noGrp="1"/>
          </p:cNvSpPr>
          <p:nvPr>
            <p:ph idx="1"/>
          </p:nvPr>
        </p:nvSpPr>
        <p:spPr/>
        <p:txBody>
          <a:bodyPr/>
          <a:lstStyle/>
          <a:p>
            <a:r>
              <a:rPr lang="en-US" dirty="0" smtClean="0"/>
              <a:t>Obviously, this was not finished during </a:t>
            </a:r>
            <a:r>
              <a:rPr lang="en-US" dirty="0" err="1" smtClean="0"/>
              <a:t>SteelHacks</a:t>
            </a:r>
            <a:r>
              <a:rPr lang="en-US" dirty="0" smtClean="0"/>
              <a:t> 2016, and will not be finished nor attempted at later hackathons.</a:t>
            </a:r>
          </a:p>
          <a:p>
            <a:r>
              <a:rPr lang="en-US" dirty="0" smtClean="0"/>
              <a:t>However, both of us have expressed an interest in revisiting the project in the future for our own enrichment.</a:t>
            </a:r>
          </a:p>
          <a:p>
            <a:r>
              <a:rPr lang="en-US" dirty="0" smtClean="0"/>
              <a:t>In addition to the implementation of what we have described in this presentation, we would like to add other features, such as different methods of shuffling the deck to emulate shuffling techniques used by humans, some advanced card movements (rapid passing of cards for games like Spoons, for example), etc.</a:t>
            </a:r>
            <a:endParaRPr lang="en-US" dirty="0"/>
          </a:p>
        </p:txBody>
      </p:sp>
    </p:spTree>
    <p:extLst>
      <p:ext uri="{BB962C8B-B14F-4D97-AF65-F5344CB8AC3E}">
        <p14:creationId xmlns:p14="http://schemas.microsoft.com/office/powerpoint/2010/main" val="201857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Virtual Deck is extremely generalized, so that almost any game that can be played with physical cards can be played using the app.</a:t>
            </a:r>
          </a:p>
          <a:p>
            <a:r>
              <a:rPr lang="en-US" dirty="0" smtClean="0"/>
              <a:t>THIS WAS NOT INTENDED TO BE AN ONLINE GAME</a:t>
            </a:r>
          </a:p>
          <a:p>
            <a:r>
              <a:rPr lang="en-US" dirty="0" smtClean="0"/>
              <a:t>We did not intend to allow players to connect to others via the internet.</a:t>
            </a:r>
          </a:p>
          <a:p>
            <a:r>
              <a:rPr lang="en-US" dirty="0" smtClean="0"/>
              <a:t>Furthermore, players would only be able to successfully play a game while in the same room with each other, just like they would with a physical pack of cards.</a:t>
            </a:r>
          </a:p>
          <a:p>
            <a:endParaRPr lang="en-US" dirty="0"/>
          </a:p>
        </p:txBody>
      </p:sp>
    </p:spTree>
    <p:extLst>
      <p:ext uri="{BB962C8B-B14F-4D97-AF65-F5344CB8AC3E}">
        <p14:creationId xmlns:p14="http://schemas.microsoft.com/office/powerpoint/2010/main" val="825848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The app would start by prompting users to start a game.</a:t>
            </a:r>
          </a:p>
          <a:p>
            <a:r>
              <a:rPr lang="en-US" dirty="0" smtClean="0"/>
              <a:t>It would then search for other Bluetooth enabled mobile phones to connect to.</a:t>
            </a:r>
          </a:p>
          <a:p>
            <a:r>
              <a:rPr lang="en-US" dirty="0" smtClean="0"/>
              <a:t>The players would select each other’s phones and allow connection.</a:t>
            </a:r>
            <a:endParaRPr lang="en-US" dirty="0"/>
          </a:p>
        </p:txBody>
      </p:sp>
    </p:spTree>
    <p:extLst>
      <p:ext uri="{BB962C8B-B14F-4D97-AF65-F5344CB8AC3E}">
        <p14:creationId xmlns:p14="http://schemas.microsoft.com/office/powerpoint/2010/main" val="2721304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After connecting, one player would be prompted to indicate the number of standard packs to be included in the deck.</a:t>
            </a:r>
          </a:p>
          <a:p>
            <a:r>
              <a:rPr lang="en-US" dirty="0" smtClean="0"/>
              <a:t>This would be analogous to combining several physical decks (as many casinos do at Blackjack tables).</a:t>
            </a:r>
            <a:endParaRPr lang="en-US" dirty="0"/>
          </a:p>
        </p:txBody>
      </p:sp>
    </p:spTree>
    <p:extLst>
      <p:ext uri="{BB962C8B-B14F-4D97-AF65-F5344CB8AC3E}">
        <p14:creationId xmlns:p14="http://schemas.microsoft.com/office/powerpoint/2010/main" val="396784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The players would then be presented with a screen with three sections, similar to this:</a:t>
            </a:r>
            <a:endParaRPr lang="en-US" dirty="0"/>
          </a:p>
        </p:txBody>
      </p:sp>
      <p:pic>
        <p:nvPicPr>
          <p:cNvPr id="7" name="Picture 6"/>
          <p:cNvPicPr>
            <a:picLocks noChangeAspect="1"/>
          </p:cNvPicPr>
          <p:nvPr/>
        </p:nvPicPr>
        <p:blipFill>
          <a:blip r:embed="rId2"/>
          <a:stretch>
            <a:fillRect/>
          </a:stretch>
        </p:blipFill>
        <p:spPr>
          <a:xfrm>
            <a:off x="5239869" y="2439145"/>
            <a:ext cx="2819402" cy="4229102"/>
          </a:xfrm>
          <a:prstGeom prst="rect">
            <a:avLst/>
          </a:prstGeom>
        </p:spPr>
      </p:pic>
    </p:spTree>
    <p:extLst>
      <p:ext uri="{BB962C8B-B14F-4D97-AF65-F5344CB8AC3E}">
        <p14:creationId xmlns:p14="http://schemas.microsoft.com/office/powerpoint/2010/main" val="101556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5" name="TextBox 4"/>
          <p:cNvSpPr txBox="1"/>
          <p:nvPr/>
        </p:nvSpPr>
        <p:spPr>
          <a:xfrm>
            <a:off x="2577353" y="1636058"/>
            <a:ext cx="2868706" cy="369332"/>
          </a:xfrm>
          <a:prstGeom prst="rect">
            <a:avLst/>
          </a:prstGeom>
          <a:noFill/>
        </p:spPr>
        <p:txBody>
          <a:bodyPr wrap="square" rtlCol="0">
            <a:spAutoFit/>
          </a:bodyPr>
          <a:lstStyle/>
          <a:p>
            <a:r>
              <a:rPr lang="en-US" dirty="0" smtClean="0"/>
              <a:t>Other players’ hands</a:t>
            </a:r>
            <a:endParaRPr lang="en-US" dirty="0"/>
          </a:p>
        </p:txBody>
      </p:sp>
      <p:sp>
        <p:nvSpPr>
          <p:cNvPr id="6" name="TextBox 5"/>
          <p:cNvSpPr txBox="1"/>
          <p:nvPr/>
        </p:nvSpPr>
        <p:spPr>
          <a:xfrm>
            <a:off x="2142564" y="3082081"/>
            <a:ext cx="3052483" cy="369332"/>
          </a:xfrm>
          <a:prstGeom prst="rect">
            <a:avLst/>
          </a:prstGeom>
          <a:noFill/>
        </p:spPr>
        <p:txBody>
          <a:bodyPr wrap="square" rtlCol="0">
            <a:spAutoFit/>
          </a:bodyPr>
          <a:lstStyle/>
          <a:p>
            <a:r>
              <a:rPr lang="en-US" dirty="0" smtClean="0"/>
              <a:t>The deck and discard piles</a:t>
            </a:r>
            <a:endParaRPr lang="en-US" dirty="0"/>
          </a:p>
        </p:txBody>
      </p:sp>
      <p:pic>
        <p:nvPicPr>
          <p:cNvPr id="7" name="Picture 6"/>
          <p:cNvPicPr>
            <a:picLocks noChangeAspect="1"/>
          </p:cNvPicPr>
          <p:nvPr/>
        </p:nvPicPr>
        <p:blipFill>
          <a:blip r:embed="rId2"/>
          <a:stretch>
            <a:fillRect/>
          </a:stretch>
        </p:blipFill>
        <p:spPr>
          <a:xfrm>
            <a:off x="5903258" y="560295"/>
            <a:ext cx="3854824" cy="5782236"/>
          </a:xfrm>
          <a:prstGeom prst="rect">
            <a:avLst/>
          </a:prstGeom>
        </p:spPr>
      </p:pic>
      <p:sp>
        <p:nvSpPr>
          <p:cNvPr id="8" name="TextBox 7"/>
          <p:cNvSpPr txBox="1"/>
          <p:nvPr/>
        </p:nvSpPr>
        <p:spPr>
          <a:xfrm>
            <a:off x="1429871" y="4778188"/>
            <a:ext cx="3433482" cy="369332"/>
          </a:xfrm>
          <a:prstGeom prst="rect">
            <a:avLst/>
          </a:prstGeom>
          <a:noFill/>
        </p:spPr>
        <p:txBody>
          <a:bodyPr wrap="square" rtlCol="0">
            <a:spAutoFit/>
          </a:bodyPr>
          <a:lstStyle/>
          <a:p>
            <a:r>
              <a:rPr lang="en-US" dirty="0" smtClean="0"/>
              <a:t>The player’s hand and played cards</a:t>
            </a:r>
            <a:endParaRPr lang="en-US" dirty="0"/>
          </a:p>
        </p:txBody>
      </p:sp>
      <p:cxnSp>
        <p:nvCxnSpPr>
          <p:cNvPr id="10" name="Straight Arrow Connector 9"/>
          <p:cNvCxnSpPr/>
          <p:nvPr/>
        </p:nvCxnSpPr>
        <p:spPr>
          <a:xfrm>
            <a:off x="4764741" y="1820724"/>
            <a:ext cx="945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78188" y="3266747"/>
            <a:ext cx="900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4863353" y="4962854"/>
            <a:ext cx="847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022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sp>
        <p:nvSpPr>
          <p:cNvPr id="3" name="Content Placeholder 2"/>
          <p:cNvSpPr>
            <a:spLocks noGrp="1"/>
          </p:cNvSpPr>
          <p:nvPr>
            <p:ph idx="1"/>
          </p:nvPr>
        </p:nvSpPr>
        <p:spPr/>
        <p:txBody>
          <a:bodyPr/>
          <a:lstStyle/>
          <a:p>
            <a:r>
              <a:rPr lang="en-US" dirty="0" smtClean="0"/>
              <a:t>Each player would be able to see the deck, but not the cards in it. Initially, this is the only field with any cards in it.</a:t>
            </a:r>
            <a:endParaRPr lang="en-US" dirty="0" smtClean="0"/>
          </a:p>
          <a:p>
            <a:r>
              <a:rPr lang="en-US" dirty="0" smtClean="0"/>
              <a:t>Each player would be able to see their own hand, and well as any cards that they would play (such as laying down a hand for poker).</a:t>
            </a:r>
          </a:p>
          <a:p>
            <a:r>
              <a:rPr lang="en-US" dirty="0" smtClean="0"/>
              <a:t>The hand of the other players would also be represented, but the cards would not be able to be seen by the player.</a:t>
            </a:r>
          </a:p>
          <a:p>
            <a:r>
              <a:rPr lang="en-US" dirty="0" smtClean="0"/>
              <a:t>The other players’ section would also be used to display cards that the other players “laid down.”</a:t>
            </a:r>
          </a:p>
        </p:txBody>
      </p:sp>
    </p:spTree>
    <p:extLst>
      <p:ext uri="{BB962C8B-B14F-4D97-AF65-F5344CB8AC3E}">
        <p14:creationId xmlns:p14="http://schemas.microsoft.com/office/powerpoint/2010/main" val="105170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a:t>
            </a:r>
            <a:endParaRPr lang="en-US" dirty="0"/>
          </a:p>
        </p:txBody>
      </p:sp>
      <p:pic>
        <p:nvPicPr>
          <p:cNvPr id="4" name="Picture 3"/>
          <p:cNvPicPr>
            <a:picLocks noChangeAspect="1"/>
          </p:cNvPicPr>
          <p:nvPr/>
        </p:nvPicPr>
        <p:blipFill>
          <a:blip r:embed="rId2"/>
          <a:stretch>
            <a:fillRect/>
          </a:stretch>
        </p:blipFill>
        <p:spPr>
          <a:xfrm>
            <a:off x="6838574" y="519952"/>
            <a:ext cx="3914589" cy="5871883"/>
          </a:xfrm>
          <a:prstGeom prst="rect">
            <a:avLst/>
          </a:prstGeom>
        </p:spPr>
      </p:pic>
      <p:sp>
        <p:nvSpPr>
          <p:cNvPr id="6" name="TextBox 5"/>
          <p:cNvSpPr txBox="1"/>
          <p:nvPr/>
        </p:nvSpPr>
        <p:spPr>
          <a:xfrm>
            <a:off x="2635624" y="2725271"/>
            <a:ext cx="2940423" cy="369332"/>
          </a:xfrm>
          <a:prstGeom prst="rect">
            <a:avLst/>
          </a:prstGeom>
          <a:noFill/>
        </p:spPr>
        <p:txBody>
          <a:bodyPr wrap="square" rtlCol="0">
            <a:spAutoFit/>
          </a:bodyPr>
          <a:lstStyle/>
          <a:p>
            <a:r>
              <a:rPr lang="en-US" dirty="0" smtClean="0"/>
              <a:t>Option to add more piles</a:t>
            </a:r>
            <a:endParaRPr lang="en-US" dirty="0"/>
          </a:p>
        </p:txBody>
      </p:sp>
      <p:cxnSp>
        <p:nvCxnSpPr>
          <p:cNvPr id="8" name="Straight Arrow Connector 7"/>
          <p:cNvCxnSpPr/>
          <p:nvPr/>
        </p:nvCxnSpPr>
        <p:spPr>
          <a:xfrm>
            <a:off x="5351929" y="2931459"/>
            <a:ext cx="4657165" cy="228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5351929" y="2931459"/>
            <a:ext cx="3384177" cy="163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5275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1332</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Virtual Deck</vt:lpstr>
      <vt:lpstr>Goals and Achievements</vt:lpstr>
      <vt:lpstr>Overview</vt:lpstr>
      <vt:lpstr>Design</vt:lpstr>
      <vt:lpstr>Design (cont.)</vt:lpstr>
      <vt:lpstr>Design (cont.)</vt:lpstr>
      <vt:lpstr>Design (cont.)</vt:lpstr>
      <vt:lpstr>Design (cont.)</vt:lpstr>
      <vt:lpstr>Design (cont.)</vt:lpstr>
      <vt:lpstr>Design (cont.)</vt:lpstr>
      <vt:lpstr>Design (cont.)</vt:lpstr>
      <vt:lpstr>Design (cont.)</vt:lpstr>
      <vt:lpstr>Example</vt:lpstr>
      <vt:lpstr>Example (cont.)</vt:lpstr>
      <vt:lpstr>Example (cont.)</vt:lpstr>
      <vt:lpstr>Example (cont.)</vt:lpstr>
      <vt:lpstr>Example (cont.)</vt:lpstr>
      <vt:lpstr>Example (cont.)</vt:lpstr>
      <vt:lpstr>Example (cont.)</vt:lpstr>
      <vt:lpstr>Example (cont.)</vt:lpstr>
      <vt:lpstr>Example (cont.)</vt:lpstr>
      <vt:lpstr>Example (cont.)</vt:lpstr>
      <vt:lpstr>Example (cont.)</vt:lpstr>
      <vt:lpstr>Design (cont.)</vt:lpstr>
      <vt:lpstr>Classes</vt:lpstr>
      <vt:lpstr>Classes (cont.)</vt:lpstr>
      <vt:lpstr>Classes (cont.)</vt:lpstr>
      <vt:lpstr>Moving Foward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Deck</dc:title>
  <dc:creator>Trevor Buchan</dc:creator>
  <cp:lastModifiedBy>Trevor Buchan</cp:lastModifiedBy>
  <cp:revision>21</cp:revision>
  <dcterms:created xsi:type="dcterms:W3CDTF">2016-02-21T02:49:41Z</dcterms:created>
  <dcterms:modified xsi:type="dcterms:W3CDTF">2016-02-21T05:17:57Z</dcterms:modified>
</cp:coreProperties>
</file>