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9" r:id="rId8"/>
    <p:sldId id="267" r:id="rId9"/>
    <p:sldId id="257" r:id="rId10"/>
    <p:sldId id="271" r:id="rId11"/>
    <p:sldId id="273" r:id="rId12"/>
    <p:sldId id="272" r:id="rId13"/>
    <p:sldId id="274" r:id="rId14"/>
    <p:sldId id="275" r:id="rId15"/>
    <p:sldId id="276" r:id="rId16"/>
    <p:sldId id="277" r:id="rId17"/>
    <p:sldId id="280" r:id="rId18"/>
    <p:sldId id="259" r:id="rId19"/>
    <p:sldId id="278" r:id="rId20"/>
    <p:sldId id="260" r:id="rId21"/>
    <p:sldId id="279" r:id="rId22"/>
    <p:sldId id="270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95" autoAdjust="0"/>
    <p:restoredTop sz="94637" autoAdjust="0"/>
  </p:normalViewPr>
  <p:slideViewPr>
    <p:cSldViewPr snapToGrid="0">
      <p:cViewPr varScale="1">
        <p:scale>
          <a:sx n="71" d="100"/>
          <a:sy n="71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DEF98-88D1-47D1-8572-246B102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6CF94-C47C-4A4A-9DAF-88241827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59F41-7422-4BAB-88E0-07B2EE7A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87DA1-237C-48DD-B291-A37F2831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ED091-A7E2-4943-8663-5A892E51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96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E2481-D6EC-45AA-AE7F-75086570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9281DE-0FDB-4DF0-8AF9-5A7E65C53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0D7DE-9C49-4F62-A400-835D194E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F63EA-5A9E-4980-980B-4F5A83F1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3CF67-0B7A-422B-9AC5-C006DB76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195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C500DC-551F-436F-AC75-FFAA3E45C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B2B224-86C0-4E31-ACCA-BBA8F4A7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38A9A-F33B-4EF6-9F3E-D2D1BB56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7979A-E665-46E9-82D6-B8A620DB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2DBDB-EAE6-4266-BE4F-4FDC214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83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6BD68-BEA2-4A22-8F3A-D934083F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A42CB-B50E-481A-AB2C-055A877F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5BC02-64BE-4572-A41F-25A5FD63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765005-DC6D-4224-B1AE-8A5C0155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7EA68-4B48-4F0C-8E77-B49C2C3F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842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AA7E9-6979-4F41-8FE6-BBCE6827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991CFE-800D-41B6-9F8A-F717B1F3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3A080-8E42-4584-99C7-4548C859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65CEE-BBC5-499D-8FC4-4B5CA8A5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C2FD7-C680-4E89-AE80-F5ED5B48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448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805C4-092D-49DF-A3E3-A2EEECB4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22B5B-EAEE-4A06-B402-ED62ED90C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6048FA-18E2-4694-B73E-3F51CEDBA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73BA6-DE9A-4CF4-AB51-E3066AB0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95BA9-4827-471B-AD50-DE5FA465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886F22-DEC9-4F4F-8BCC-1C681546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386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E4E5F-D18C-4317-AB1C-6940B970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E7C21-1561-401D-8CD7-CB706E82A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A692C2-50C4-4664-9EAC-C92D8B71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0F724A-B114-4326-A7CA-940E53FBF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9C7605-E1AB-406E-9B64-4CC1231DE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5BA003-9EE3-43D1-A3A2-1C764E0B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C277AE-B64F-49BD-9B43-E23EB490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3DA69A-B74D-4CD0-A048-38F0EE3F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178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D82F5-DB50-4306-9049-B0E992E9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EEE3AA-5EBB-4DED-8D16-5349FC0F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0DA801-95DF-4568-9D15-85A06CB2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F4B99B-7BE0-4001-B86F-32B52BAB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99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40AC67-F1C5-4B76-AAF9-CDCB09B8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070DD0-CCF1-4B2B-A8DF-F87A1B3C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67FA26-36A8-4A9D-A6F0-11F7B119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83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84E02-37EC-4D37-8065-2C71981F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40D0B-D54F-4FEA-AA97-29534F58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FAD936-BAB4-4CCA-AC1F-D166E9CC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2169E-41D1-4B2A-A64D-83011BF5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7D4E74-F139-469D-BDD4-0BC5223F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7306ED-583D-4E05-A6B3-42FC91E7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31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066E-26CE-48B8-B2AA-3A0B3D63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012ECF-63B6-4F97-8B32-F7BAA48F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A76672-4A84-4A86-B4D4-9E4B0918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EDF003-C2E8-40B1-A105-2E6657A5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81FFE6-B797-4EF9-891F-A37B1783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0F6FAF-9F19-4C8B-AEAA-C8F4F57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118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DBD3AA-8ED0-4BF3-8B61-D7199531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A27F20-1130-4442-AC85-AC46B305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CCBC5-EF75-4E92-ACC0-1CF26CF5E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36CAE-1326-40C1-BF8F-36CF3A0A5071}" type="datetimeFigureOut">
              <a:rPr lang="es-AR" smtClean="0"/>
              <a:t>2/5/2021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04132-76C0-4B81-B2E3-7B487CECE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BD2EE-B2CE-47E7-B439-61C52BA1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2FC1-9749-4CF5-9795-E93C4600EF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824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014AE83-593B-4B7E-89ED-B25D9322AF62}"/>
              </a:ext>
            </a:extLst>
          </p:cNvPr>
          <p:cNvSpPr txBox="1"/>
          <p:nvPr/>
        </p:nvSpPr>
        <p:spPr>
          <a:xfrm>
            <a:off x="4016693" y="2182505"/>
            <a:ext cx="466986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latin typeface="Agency FB" panose="020B0503020202020204" pitchFamily="34" charset="0"/>
              </a:rPr>
              <a:t>Aprendizaje Basado en </a:t>
            </a:r>
          </a:p>
          <a:p>
            <a:pPr algn="ctr"/>
            <a:r>
              <a:rPr lang="es-ES" sz="4800" dirty="0">
                <a:latin typeface="Agency FB" panose="020B0503020202020204" pitchFamily="34" charset="0"/>
              </a:rPr>
              <a:t>Instancias</a:t>
            </a:r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sz="2400" dirty="0"/>
              <a:t>Guillermo </a:t>
            </a:r>
            <a:r>
              <a:rPr lang="es-ES" sz="2400" dirty="0" err="1"/>
              <a:t>Henrión</a:t>
            </a:r>
            <a:endParaRPr lang="es-ES" sz="24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8A5C95E-0E82-4CE2-BA4A-472385A6E03F}"/>
              </a:ext>
            </a:extLst>
          </p:cNvPr>
          <p:cNvCxnSpPr>
            <a:cxnSpLocks/>
          </p:cNvCxnSpPr>
          <p:nvPr/>
        </p:nvCxnSpPr>
        <p:spPr>
          <a:xfrm>
            <a:off x="3398128" y="1734671"/>
            <a:ext cx="0" cy="116989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23BD3FB-1451-48C9-A2F0-7FC16C8DD1D7}"/>
              </a:ext>
            </a:extLst>
          </p:cNvPr>
          <p:cNvCxnSpPr>
            <a:cxnSpLocks/>
          </p:cNvCxnSpPr>
          <p:nvPr/>
        </p:nvCxnSpPr>
        <p:spPr>
          <a:xfrm>
            <a:off x="3398128" y="1721224"/>
            <a:ext cx="1429366" cy="1344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E722F3C-69EC-44D6-81BF-525F3D8BA2A4}"/>
              </a:ext>
            </a:extLst>
          </p:cNvPr>
          <p:cNvCxnSpPr>
            <a:cxnSpLocks/>
          </p:cNvCxnSpPr>
          <p:nvPr/>
        </p:nvCxnSpPr>
        <p:spPr>
          <a:xfrm>
            <a:off x="9076766" y="3832412"/>
            <a:ext cx="0" cy="1232651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4FFD019-604C-4249-9BD7-6397CB346FB5}"/>
              </a:ext>
            </a:extLst>
          </p:cNvPr>
          <p:cNvCxnSpPr>
            <a:cxnSpLocks/>
          </p:cNvCxnSpPr>
          <p:nvPr/>
        </p:nvCxnSpPr>
        <p:spPr>
          <a:xfrm>
            <a:off x="7839635" y="5065063"/>
            <a:ext cx="123713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3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FA7A5E-1038-4434-A33D-CDDF597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169800"/>
            <a:ext cx="412596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K-NN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5CB38-6541-41BD-8DEF-0141BCC537B8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3E512EA6-8177-4AD9-AA11-A73F3698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42" y="2689933"/>
            <a:ext cx="4646515" cy="7035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AEE766-817C-4329-B038-6901CBD3EF6A}"/>
              </a:ext>
            </a:extLst>
          </p:cNvPr>
          <p:cNvSpPr txBox="1"/>
          <p:nvPr/>
        </p:nvSpPr>
        <p:spPr>
          <a:xfrm>
            <a:off x="2465230" y="1608318"/>
            <a:ext cx="723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Dada una instancia x y </a:t>
            </a:r>
            <a:r>
              <a:rPr lang="es-ES" sz="3600" dirty="0" err="1"/>
              <a:t>a</a:t>
            </a:r>
            <a:r>
              <a:rPr lang="es-ES" sz="2000" dirty="0" err="1"/>
              <a:t>i</a:t>
            </a:r>
            <a:r>
              <a:rPr lang="es-ES" sz="3600" dirty="0"/>
              <a:t> sus atributos</a:t>
            </a:r>
            <a:endParaRPr lang="es-AR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8D6281-94FF-4151-84E2-0A6A670E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42" y="4239854"/>
            <a:ext cx="5752706" cy="15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8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FA7A5E-1038-4434-A33D-CDDF597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434136"/>
            <a:ext cx="412596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K-NN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funciones discretas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5CB38-6541-41BD-8DEF-0141BCC537B8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2076145-C43D-4803-9B22-0F77583F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70" y="1495721"/>
            <a:ext cx="2234430" cy="5312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74E2CB5-F74A-49E4-8E0E-AB8F0C57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9833"/>
            <a:ext cx="1320800" cy="2923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6402907-5E04-46B1-B8C3-62CD5597C59B}"/>
              </a:ext>
            </a:extLst>
          </p:cNvPr>
          <p:cNvSpPr txBox="1"/>
          <p:nvPr/>
        </p:nvSpPr>
        <p:spPr>
          <a:xfrm>
            <a:off x="2958674" y="2158501"/>
            <a:ext cx="7090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Luego el K-</a:t>
            </a:r>
            <a:r>
              <a:rPr lang="es-ES" sz="2400" dirty="0" err="1"/>
              <a:t>nn</a:t>
            </a:r>
            <a:r>
              <a:rPr lang="es-ES" sz="2400" dirty="0"/>
              <a:t> retorna para </a:t>
            </a:r>
            <a:r>
              <a:rPr lang="es-ES" sz="2400" i="1" dirty="0"/>
              <a:t>f</a:t>
            </a:r>
            <a:r>
              <a:rPr lang="es-ES" sz="2400" dirty="0"/>
              <a:t>(</a:t>
            </a:r>
            <a:r>
              <a:rPr lang="es-ES" sz="2400" dirty="0" err="1"/>
              <a:t>xq</a:t>
            </a:r>
            <a:r>
              <a:rPr lang="es-ES" sz="2400" dirty="0"/>
              <a:t>) el valor más común de </a:t>
            </a:r>
          </a:p>
          <a:p>
            <a:r>
              <a:rPr lang="es-ES" sz="2400" i="1" dirty="0"/>
              <a:t>f</a:t>
            </a:r>
            <a:r>
              <a:rPr lang="es-ES" sz="2400" dirty="0"/>
              <a:t> entre los k ejemplos más cercanos a </a:t>
            </a:r>
            <a:r>
              <a:rPr lang="es-ES" sz="2400" dirty="0" err="1"/>
              <a:t>xq</a:t>
            </a:r>
            <a:endParaRPr lang="es-AR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8F57DFB-31C5-48C3-AAF3-492B93FB2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092" y="3078777"/>
            <a:ext cx="4819837" cy="38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4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FA7A5E-1038-4434-A33D-CDDF597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169800"/>
            <a:ext cx="412596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K-NN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5CB38-6541-41BD-8DEF-0141BCC537B8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70B70B5-E40E-473C-939F-28C0B444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9" y="1989323"/>
            <a:ext cx="11854535" cy="37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FA7A5E-1038-4434-A33D-CDDF597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478674"/>
            <a:ext cx="412596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K-NN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Diagrama de </a:t>
            </a:r>
            <a:r>
              <a:rPr lang="es-ES" sz="4800" dirty="0" err="1">
                <a:latin typeface="Agency FB" panose="020B0503020202020204" pitchFamily="34" charset="0"/>
                <a:ea typeface="+mn-ea"/>
                <a:cs typeface="+mn-cs"/>
              </a:rPr>
              <a:t>Voronoi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5CB38-6541-41BD-8DEF-0141BCC537B8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14CD0D1-A701-4FB4-918B-7B2DC4D8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162" y="1804237"/>
            <a:ext cx="4729723" cy="36664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235635-8F08-4082-9DB2-AB4738ECDB71}"/>
              </a:ext>
            </a:extLst>
          </p:cNvPr>
          <p:cNvSpPr txBox="1"/>
          <p:nvPr/>
        </p:nvSpPr>
        <p:spPr>
          <a:xfrm>
            <a:off x="3267637" y="5796012"/>
            <a:ext cx="617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superficie de decisión es una combinación poliedros </a:t>
            </a:r>
          </a:p>
          <a:p>
            <a:r>
              <a:rPr lang="es-ES" dirty="0"/>
              <a:t>convexos rodeando cada uno de los ejemplos de entrenamiento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7598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FA7A5E-1038-4434-A33D-CDDF597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434136"/>
            <a:ext cx="412596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K-NN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funciones continuas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5CB38-6541-41BD-8DEF-0141BCC537B8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0D75240F-29D1-4CAC-A42A-319DADDB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18" y="2042087"/>
            <a:ext cx="2080781" cy="6646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8AF2CC-9131-4470-A842-FAB3851A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19" y="3358305"/>
            <a:ext cx="4125962" cy="15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FA7A5E-1038-4434-A33D-CDDF597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434136"/>
            <a:ext cx="412596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K-NN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 err="1">
                <a:latin typeface="Agency FB" panose="020B0503020202020204" pitchFamily="34" charset="0"/>
                <a:ea typeface="+mn-ea"/>
                <a:cs typeface="+mn-cs"/>
              </a:rPr>
              <a:t>Distance-weigthed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5CB38-6541-41BD-8DEF-0141BCC537B8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99DF9B5-97D4-4CB3-A64C-8CD246B16024}"/>
              </a:ext>
            </a:extLst>
          </p:cNvPr>
          <p:cNvSpPr txBox="1"/>
          <p:nvPr/>
        </p:nvSpPr>
        <p:spPr>
          <a:xfrm flipH="1">
            <a:off x="1864065" y="1783540"/>
            <a:ext cx="515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pesa el voto de cada vecino de acuerdo a la inversa de su distancia </a:t>
            </a:r>
          </a:p>
          <a:p>
            <a:r>
              <a:rPr lang="es-ES" sz="2400" dirty="0"/>
              <a:t>a la instancia a clasificar  </a:t>
            </a:r>
            <a:endParaRPr lang="es-AR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51FD4A-F096-4F40-B71E-AEB4E01F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662" y="4332109"/>
            <a:ext cx="3780985" cy="11859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E30933-1600-4110-922F-48AC1E980B26}"/>
              </a:ext>
            </a:extLst>
          </p:cNvPr>
          <p:cNvSpPr txBox="1"/>
          <p:nvPr/>
        </p:nvSpPr>
        <p:spPr>
          <a:xfrm>
            <a:off x="2380230" y="3626500"/>
            <a:ext cx="164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/>
              <a:t>Discreto</a:t>
            </a:r>
            <a:endParaRPr lang="es-AR" sz="2400" u="sng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31CDE6-013B-4436-8C7B-5D01B6990768}"/>
              </a:ext>
            </a:extLst>
          </p:cNvPr>
          <p:cNvSpPr txBox="1"/>
          <p:nvPr/>
        </p:nvSpPr>
        <p:spPr>
          <a:xfrm>
            <a:off x="8046883" y="3626499"/>
            <a:ext cx="164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/>
              <a:t>Continuo</a:t>
            </a:r>
            <a:endParaRPr lang="es-AR" sz="2400" u="sng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8A89FD5-33B8-4BF6-B730-0574DC02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76" y="4456179"/>
            <a:ext cx="4913524" cy="10503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5399D7-1C95-49E7-86D1-07143BDC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231" y="1783540"/>
            <a:ext cx="2653843" cy="10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FA7A5E-1038-4434-A33D-CDDF597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434136"/>
            <a:ext cx="412596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K-NN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 err="1">
                <a:latin typeface="Agency FB" panose="020B0503020202020204" pitchFamily="34" charset="0"/>
                <a:ea typeface="+mn-ea"/>
                <a:cs typeface="+mn-cs"/>
              </a:rPr>
              <a:t>Distance-weigthed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5CB38-6541-41BD-8DEF-0141BCC537B8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42" name="Picture 2" descr="How can I create a 3D Gaussian Distribution graph in Illustrator? - Graphic  Design Stack Exchange">
            <a:extLst>
              <a:ext uri="{FF2B5EF4-FFF2-40B4-BE49-F238E27FC236}">
                <a16:creationId xmlns:a16="http://schemas.microsoft.com/office/drawing/2014/main" id="{F25513C8-30A9-4E3E-8FE7-0B315492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66" y="2125902"/>
            <a:ext cx="5511052" cy="354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0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C01A8D6-3D84-4C76-8405-D879FB3575AB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5061856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C4E763DA-9EA2-4243-8958-65312776D980}"/>
              </a:ext>
            </a:extLst>
          </p:cNvPr>
          <p:cNvSpPr txBox="1">
            <a:spLocks/>
          </p:cNvSpPr>
          <p:nvPr/>
        </p:nvSpPr>
        <p:spPr>
          <a:xfrm>
            <a:off x="0" y="22844"/>
            <a:ext cx="5061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Locally</a:t>
            </a:r>
            <a:r>
              <a:rPr lang="es-AR" sz="5700" dirty="0"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weighted</a:t>
            </a:r>
            <a:r>
              <a:rPr lang="es-AR" sz="5700" dirty="0"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regression</a:t>
            </a:r>
            <a:br>
              <a:rPr lang="es-ES" sz="57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57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AD51B0-FAD9-4F9C-B7D5-3CFC2696B4C6}"/>
              </a:ext>
            </a:extLst>
          </p:cNvPr>
          <p:cNvSpPr txBox="1"/>
          <p:nvPr/>
        </p:nvSpPr>
        <p:spPr>
          <a:xfrm>
            <a:off x="2358004" y="2090172"/>
            <a:ext cx="7283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Knn</a:t>
            </a:r>
            <a:r>
              <a:rPr lang="es-ES" sz="2400" dirty="0"/>
              <a:t> forma una aproximación local para cada </a:t>
            </a:r>
            <a:r>
              <a:rPr lang="es-ES" sz="2400" dirty="0" err="1"/>
              <a:t>x</a:t>
            </a:r>
            <a:r>
              <a:rPr lang="es-ES" dirty="0" err="1"/>
              <a:t>q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/>
              <a:t>Podemos formar una aproximación explícita </a:t>
            </a:r>
            <a:r>
              <a:rPr lang="es-ES" sz="2400" i="1" dirty="0"/>
              <a:t>f</a:t>
            </a:r>
            <a:r>
              <a:rPr lang="es-ES" sz="2400" dirty="0"/>
              <a:t>(x) para la región alrededor de </a:t>
            </a:r>
            <a:r>
              <a:rPr lang="es-ES" sz="2400" dirty="0" err="1"/>
              <a:t>x</a:t>
            </a:r>
            <a:r>
              <a:rPr lang="es-ES" dirty="0" err="1"/>
              <a:t>q</a:t>
            </a:r>
            <a:r>
              <a:rPr lang="es-ES" sz="2400" dirty="0"/>
              <a:t>. ajustando una función (lineal, cuadrática u otra) a sus k vecinos cercanos, pesada por su distancia, y evaluar la nueva instancia </a:t>
            </a:r>
            <a:r>
              <a:rPr lang="es-ES" sz="2400" dirty="0" err="1"/>
              <a:t>x</a:t>
            </a:r>
            <a:r>
              <a:rPr lang="es-ES" sz="2000" dirty="0" err="1"/>
              <a:t>q</a:t>
            </a:r>
            <a:r>
              <a:rPr lang="es-ES" sz="2000" dirty="0"/>
              <a:t> </a:t>
            </a:r>
            <a:r>
              <a:rPr lang="es-ES" sz="2400" dirty="0"/>
              <a:t>con esa función local</a:t>
            </a:r>
            <a:r>
              <a:rPr lang="es-ES" sz="2000" dirty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9044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C01A8D6-3D84-4C76-8405-D879FB3575AB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5061856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C4E763DA-9EA2-4243-8958-65312776D980}"/>
              </a:ext>
            </a:extLst>
          </p:cNvPr>
          <p:cNvSpPr txBox="1">
            <a:spLocks/>
          </p:cNvSpPr>
          <p:nvPr/>
        </p:nvSpPr>
        <p:spPr>
          <a:xfrm>
            <a:off x="0" y="22844"/>
            <a:ext cx="5061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Locally</a:t>
            </a:r>
            <a:r>
              <a:rPr lang="es-AR" sz="5700" dirty="0"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weighted</a:t>
            </a:r>
            <a:r>
              <a:rPr lang="es-AR" sz="5700" dirty="0"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regression</a:t>
            </a:r>
            <a:br>
              <a:rPr lang="es-ES" sz="57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57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7482A2-E690-4C1D-82B9-A06D0CA8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57" y="2033627"/>
            <a:ext cx="6443871" cy="8309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A13D491-4099-49D6-80BA-C2681C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60" y="3549844"/>
            <a:ext cx="3743880" cy="11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2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C01A8D6-3D84-4C76-8405-D879FB3575AB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5061856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C4E763DA-9EA2-4243-8958-65312776D980}"/>
              </a:ext>
            </a:extLst>
          </p:cNvPr>
          <p:cNvSpPr txBox="1">
            <a:spLocks/>
          </p:cNvSpPr>
          <p:nvPr/>
        </p:nvSpPr>
        <p:spPr>
          <a:xfrm>
            <a:off x="0" y="22844"/>
            <a:ext cx="5061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Locally</a:t>
            </a:r>
            <a:r>
              <a:rPr lang="es-AR" sz="5700" dirty="0"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weighted</a:t>
            </a:r>
            <a:r>
              <a:rPr lang="es-AR" sz="5700" dirty="0"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lang="es-AR" sz="5700" dirty="0" err="1">
                <a:latin typeface="Agency FB" panose="020B0503020202020204" pitchFamily="34" charset="0"/>
                <a:ea typeface="+mn-ea"/>
                <a:cs typeface="+mn-cs"/>
              </a:rPr>
              <a:t>regression</a:t>
            </a:r>
            <a:br>
              <a:rPr lang="es-ES" sz="57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57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B89362-EFA3-4380-9B3C-1A255BA8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93" y="2023674"/>
            <a:ext cx="6365635" cy="97501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BD7850-93A8-492D-9FAA-64F409F8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60" y="3364853"/>
            <a:ext cx="6605868" cy="11472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3D6D44-34A0-4F27-935B-ED2403365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928" y="4878216"/>
            <a:ext cx="8347725" cy="11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0DFF-801A-4988-B898-9973B8E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91" y="38643"/>
            <a:ext cx="10515600" cy="1016465"/>
          </a:xfrm>
        </p:spPr>
        <p:txBody>
          <a:bodyPr/>
          <a:lstStyle/>
          <a:p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Temario</a:t>
            </a: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D469A-9361-4503-B6B3-0E2FDB4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274" y="1601060"/>
            <a:ext cx="5648611" cy="2700484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Motivación</a:t>
            </a:r>
          </a:p>
          <a:p>
            <a:r>
              <a:rPr lang="es-ES" dirty="0"/>
              <a:t>K-</a:t>
            </a:r>
            <a:r>
              <a:rPr lang="es-ES" dirty="0" err="1"/>
              <a:t>Nearest</a:t>
            </a:r>
            <a:r>
              <a:rPr lang="es-ES" dirty="0"/>
              <a:t> </a:t>
            </a:r>
            <a:r>
              <a:rPr lang="es-ES" dirty="0" err="1"/>
              <a:t>Neighbor</a:t>
            </a:r>
            <a:endParaRPr lang="es-ES" dirty="0"/>
          </a:p>
          <a:p>
            <a:r>
              <a:rPr lang="es-AR" dirty="0" err="1"/>
              <a:t>Locally</a:t>
            </a:r>
            <a:r>
              <a:rPr lang="es-AR" dirty="0"/>
              <a:t> </a:t>
            </a:r>
            <a:r>
              <a:rPr lang="es-AR" dirty="0" err="1"/>
              <a:t>weighted</a:t>
            </a:r>
            <a:r>
              <a:rPr lang="es-AR" dirty="0"/>
              <a:t> </a:t>
            </a:r>
            <a:r>
              <a:rPr lang="es-AR" dirty="0" err="1"/>
              <a:t>regression</a:t>
            </a:r>
            <a:endParaRPr lang="es-AR" dirty="0"/>
          </a:p>
          <a:p>
            <a:r>
              <a:rPr lang="es-AR" dirty="0"/>
              <a:t>Case-</a:t>
            </a:r>
            <a:r>
              <a:rPr lang="es-AR" dirty="0" err="1"/>
              <a:t>based</a:t>
            </a:r>
            <a:r>
              <a:rPr lang="es-AR" dirty="0"/>
              <a:t> </a:t>
            </a:r>
            <a:r>
              <a:rPr lang="es-AR" dirty="0" err="1"/>
              <a:t>reasoning</a:t>
            </a:r>
            <a:endParaRPr lang="es-AR" dirty="0"/>
          </a:p>
          <a:p>
            <a:endParaRPr lang="es-AR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3A2208A-8096-4CE8-BFAC-0F0B4BABCF32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2421228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7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FC92818-ED95-4A42-BDDA-C9F7D3E9E980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5061856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E9DC023D-0ACF-4D74-AB2E-45C8E3C06B25}"/>
              </a:ext>
            </a:extLst>
          </p:cNvPr>
          <p:cNvSpPr txBox="1">
            <a:spLocks/>
          </p:cNvSpPr>
          <p:nvPr/>
        </p:nvSpPr>
        <p:spPr>
          <a:xfrm>
            <a:off x="0" y="-140268"/>
            <a:ext cx="5061856" cy="972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>
                <a:latin typeface="Agency FB" panose="020B0503020202020204" pitchFamily="34" charset="0"/>
                <a:ea typeface="+mn-ea"/>
                <a:cs typeface="+mn-cs"/>
              </a:rPr>
              <a:t>Case-</a:t>
            </a:r>
            <a:r>
              <a:rPr lang="es-ES" dirty="0" err="1">
                <a:latin typeface="Agency FB" panose="020B0503020202020204" pitchFamily="34" charset="0"/>
                <a:ea typeface="+mn-ea"/>
                <a:cs typeface="+mn-cs"/>
              </a:rPr>
              <a:t>based</a:t>
            </a:r>
            <a:r>
              <a:rPr lang="es-ES" dirty="0"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lang="es-ES" dirty="0" err="1">
                <a:latin typeface="Agency FB" panose="020B0503020202020204" pitchFamily="34" charset="0"/>
                <a:ea typeface="+mn-ea"/>
                <a:cs typeface="+mn-cs"/>
              </a:rPr>
              <a:t>reasoning</a:t>
            </a:r>
            <a:endParaRPr lang="es-AR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951C9E-474E-4A94-B0FA-B6F97F0F139A}"/>
              </a:ext>
            </a:extLst>
          </p:cNvPr>
          <p:cNvSpPr txBox="1"/>
          <p:nvPr/>
        </p:nvSpPr>
        <p:spPr>
          <a:xfrm>
            <a:off x="2366685" y="1428915"/>
            <a:ext cx="79741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Usa una representación más rica y por ende medidas de distancia más elaboradas 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Por ejemplo clasificando textos, debería comparar la similitud de los textos para clasificar un nuevo texto (mediante similitud semántica que usan el significado de las palabras). </a:t>
            </a:r>
          </a:p>
          <a:p>
            <a:endParaRPr lang="es-ES" sz="2400" dirty="0"/>
          </a:p>
          <a:p>
            <a:r>
              <a:rPr lang="es-ES" sz="2400" dirty="0"/>
              <a:t>O un sistema de toma de decisiones dando respuestas de acuerdo a la similitud con la preguntas. Resuelve problemas </a:t>
            </a:r>
          </a:p>
          <a:p>
            <a:r>
              <a:rPr lang="es-ES" sz="2400" dirty="0"/>
              <a:t>basándose en la solución de problemas ya vistos. En este último ejemplo la complejidad pasa por determinar cuándo dos preguntas son parecidas.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6446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FC92818-ED95-4A42-BDDA-C9F7D3E9E980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5061856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E9DC023D-0ACF-4D74-AB2E-45C8E3C06B25}"/>
              </a:ext>
            </a:extLst>
          </p:cNvPr>
          <p:cNvSpPr txBox="1">
            <a:spLocks/>
          </p:cNvSpPr>
          <p:nvPr/>
        </p:nvSpPr>
        <p:spPr>
          <a:xfrm>
            <a:off x="0" y="-140268"/>
            <a:ext cx="5061856" cy="972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>
                <a:latin typeface="Agency FB" panose="020B0503020202020204" pitchFamily="34" charset="0"/>
                <a:ea typeface="+mn-ea"/>
                <a:cs typeface="+mn-cs"/>
              </a:rPr>
              <a:t>Case-</a:t>
            </a:r>
            <a:r>
              <a:rPr lang="es-ES" dirty="0" err="1">
                <a:latin typeface="Agency FB" panose="020B0503020202020204" pitchFamily="34" charset="0"/>
                <a:ea typeface="+mn-ea"/>
                <a:cs typeface="+mn-cs"/>
              </a:rPr>
              <a:t>based</a:t>
            </a:r>
            <a:r>
              <a:rPr lang="es-ES" dirty="0"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lang="es-ES" dirty="0" err="1">
                <a:latin typeface="Agency FB" panose="020B0503020202020204" pitchFamily="34" charset="0"/>
                <a:ea typeface="+mn-ea"/>
                <a:cs typeface="+mn-cs"/>
              </a:rPr>
              <a:t>reasoning</a:t>
            </a:r>
            <a:endParaRPr lang="es-AR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pic>
        <p:nvPicPr>
          <p:cNvPr id="17412" name="Picture 4" descr="Case-based reasoning lifecycle | Download Scientific Diagram">
            <a:extLst>
              <a:ext uri="{FF2B5EF4-FFF2-40B4-BE49-F238E27FC236}">
                <a16:creationId xmlns:a16="http://schemas.microsoft.com/office/drawing/2014/main" id="{4586890C-3C1B-4B14-83E8-08934F2F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12" y="1207297"/>
            <a:ext cx="4948517" cy="514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9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FC92818-ED95-4A42-BDDA-C9F7D3E9E980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5061856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E9DC023D-0ACF-4D74-AB2E-45C8E3C06B25}"/>
              </a:ext>
            </a:extLst>
          </p:cNvPr>
          <p:cNvSpPr txBox="1">
            <a:spLocks/>
          </p:cNvSpPr>
          <p:nvPr/>
        </p:nvSpPr>
        <p:spPr>
          <a:xfrm>
            <a:off x="0" y="-140268"/>
            <a:ext cx="5061856" cy="972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dirty="0">
                <a:latin typeface="Agency FB" panose="020B0503020202020204" pitchFamily="34" charset="0"/>
                <a:ea typeface="+mn-ea"/>
                <a:cs typeface="+mn-cs"/>
              </a:rPr>
              <a:t>Bibliografía</a:t>
            </a:r>
            <a:endParaRPr lang="es-AR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02AD66B-C28F-401D-8D38-1E4FDE775A00}"/>
              </a:ext>
            </a:extLst>
          </p:cNvPr>
          <p:cNvSpPr/>
          <p:nvPr/>
        </p:nvSpPr>
        <p:spPr>
          <a:xfrm>
            <a:off x="3048000" y="23133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https://web.archive.org/web/20080312053714/http://www.iiia.csic.es/People/enric/AICom.html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83B8BAD-13E5-4136-B212-5FFCC9D054EE}"/>
              </a:ext>
            </a:extLst>
          </p:cNvPr>
          <p:cNvSpPr/>
          <p:nvPr/>
        </p:nvSpPr>
        <p:spPr>
          <a:xfrm>
            <a:off x="3048000" y="35751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https://towardsdatascience.com/how-to-rank-text-content-by-semantic-similarity-4d2419a84c32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2FA069-ADD2-4785-BCD5-BD7AE08C9630}"/>
              </a:ext>
            </a:extLst>
          </p:cNvPr>
          <p:cNvSpPr txBox="1"/>
          <p:nvPr/>
        </p:nvSpPr>
        <p:spPr>
          <a:xfrm>
            <a:off x="3048000" y="1513151"/>
            <a:ext cx="366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cap.  8 - </a:t>
            </a:r>
            <a:r>
              <a:rPr lang="es-ES" dirty="0"/>
              <a:t>T. Mitchell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727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0DFF-801A-4988-B898-9973B8E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7" y="1461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Motivación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Formas de aprendizaje</a:t>
            </a: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D5698D-E804-412D-BB66-254674E0595D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C717A66E-914B-4A4D-BB66-0D64076B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26" y="1939203"/>
            <a:ext cx="8159143" cy="38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0DFF-801A-4988-B898-9973B8E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88" y="-147730"/>
            <a:ext cx="3803023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Motivación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Reglas</a:t>
            </a: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D5698D-E804-412D-BB66-254674E0595D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C717A66E-914B-4A4D-BB66-0D64076B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77" y="2158146"/>
            <a:ext cx="3516771" cy="1666880"/>
          </a:xfrm>
          <a:prstGeom prst="rect">
            <a:avLst/>
          </a:prstGeom>
        </p:spPr>
      </p:pic>
      <p:pic>
        <p:nvPicPr>
          <p:cNvPr id="1026" name="Picture 2" descr="Random Forest Classification Algorithm. | by Ankur Kesharwani | Medium">
            <a:extLst>
              <a:ext uri="{FF2B5EF4-FFF2-40B4-BE49-F238E27FC236}">
                <a16:creationId xmlns:a16="http://schemas.microsoft.com/office/drawing/2014/main" id="{CD08A6DD-0D78-4FA1-A59D-84FFC0F4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54" y="1636068"/>
            <a:ext cx="6287766" cy="38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0DFF-801A-4988-B898-9973B8E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34" y="169800"/>
            <a:ext cx="4443211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Motivación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Probabilidades</a:t>
            </a: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D5698D-E804-412D-BB66-254674E0595D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Naive Bayes Algorithm in-depth with a Python example - Daydreaming Numbers">
            <a:extLst>
              <a:ext uri="{FF2B5EF4-FFF2-40B4-BE49-F238E27FC236}">
                <a16:creationId xmlns:a16="http://schemas.microsoft.com/office/drawing/2014/main" id="{B80A3C1F-78DC-4642-AFF7-81FE5606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87" y="1894115"/>
            <a:ext cx="7772399" cy="434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87F26A-757F-4385-BF4D-5293F449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7" y="2158146"/>
            <a:ext cx="3516771" cy="16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0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0DFF-801A-4988-B898-9973B8E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44" y="161738"/>
            <a:ext cx="426022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Motivación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Cercanía</a:t>
            </a: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D5698D-E804-412D-BB66-254674E0595D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2187F26A-757F-4385-BF4D-5293F449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1849052"/>
            <a:ext cx="7456674" cy="3534316"/>
          </a:xfrm>
          <a:prstGeom prst="rect">
            <a:avLst/>
          </a:prstGeom>
        </p:spPr>
      </p:pic>
      <p:sp>
        <p:nvSpPr>
          <p:cNvPr id="5" name="Abrir llave 4">
            <a:extLst>
              <a:ext uri="{FF2B5EF4-FFF2-40B4-BE49-F238E27FC236}">
                <a16:creationId xmlns:a16="http://schemas.microsoft.com/office/drawing/2014/main" id="{FBE8B89E-2BBC-424F-8901-5F4D790B8B0D}"/>
              </a:ext>
            </a:extLst>
          </p:cNvPr>
          <p:cNvSpPr/>
          <p:nvPr/>
        </p:nvSpPr>
        <p:spPr>
          <a:xfrm rot="10800000">
            <a:off x="9620810" y="2163652"/>
            <a:ext cx="744926" cy="3065172"/>
          </a:xfrm>
          <a:prstGeom prst="leftBrace">
            <a:avLst>
              <a:gd name="adj1" fmla="val 8333"/>
              <a:gd name="adj2" fmla="val 495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D69E1F-4075-43AD-A0F9-53938BA03C8D}"/>
              </a:ext>
            </a:extLst>
          </p:cNvPr>
          <p:cNvSpPr txBox="1"/>
          <p:nvPr/>
        </p:nvSpPr>
        <p:spPr>
          <a:xfrm>
            <a:off x="10568967" y="3511571"/>
            <a:ext cx="15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Entrenamiento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8C65FA-EEA0-46BD-B9DC-0330761D0CC2}"/>
              </a:ext>
            </a:extLst>
          </p:cNvPr>
          <p:cNvSpPr txBox="1"/>
          <p:nvPr/>
        </p:nvSpPr>
        <p:spPr>
          <a:xfrm>
            <a:off x="3434280" y="5576009"/>
            <a:ext cx="473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Overcast</a:t>
            </a:r>
            <a:r>
              <a:rPr lang="es-ES" dirty="0"/>
              <a:t> 	        </a:t>
            </a:r>
            <a:r>
              <a:rPr lang="es-ES" dirty="0" err="1"/>
              <a:t>Mild</a:t>
            </a:r>
            <a:r>
              <a:rPr lang="es-ES" dirty="0"/>
              <a:t>	                 High                </a:t>
            </a:r>
            <a:r>
              <a:rPr lang="es-ES" dirty="0" err="1"/>
              <a:t>Weak</a:t>
            </a:r>
            <a:endParaRPr lang="es-AR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C6DE301-B15F-445B-80C6-F5C23C02DA38}"/>
              </a:ext>
            </a:extLst>
          </p:cNvPr>
          <p:cNvGrpSpPr/>
          <p:nvPr/>
        </p:nvGrpSpPr>
        <p:grpSpPr>
          <a:xfrm>
            <a:off x="577243" y="2794715"/>
            <a:ext cx="2857037" cy="2965960"/>
            <a:chOff x="577243" y="2794715"/>
            <a:chExt cx="2857037" cy="296596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2E0B39B8-C2D1-4DE6-9392-79046460EBE3}"/>
                </a:ext>
              </a:extLst>
            </p:cNvPr>
            <p:cNvGrpSpPr/>
            <p:nvPr/>
          </p:nvGrpSpPr>
          <p:grpSpPr>
            <a:xfrm>
              <a:off x="577243" y="2794715"/>
              <a:ext cx="2857037" cy="2965960"/>
              <a:chOff x="577243" y="2794715"/>
              <a:chExt cx="2857037" cy="2965960"/>
            </a:xfrm>
          </p:grpSpPr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0CB37B4D-EB67-4B90-9D56-90AE2BDEF2C6}"/>
                  </a:ext>
                </a:extLst>
              </p:cNvPr>
              <p:cNvCxnSpPr>
                <a:stCxn id="8" idx="1"/>
              </p:cNvCxnSpPr>
              <p:nvPr/>
            </p:nvCxnSpPr>
            <p:spPr>
              <a:xfrm flipH="1">
                <a:off x="577243" y="5760675"/>
                <a:ext cx="28570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2E3C455B-A873-4371-A646-9F8809991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186" y="2794715"/>
                <a:ext cx="0" cy="29659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9A45B548-ADA6-43D1-B44E-7B2C97C2162A}"/>
                </a:ext>
              </a:extLst>
            </p:cNvPr>
            <p:cNvCxnSpPr>
              <a:cxnSpLocks/>
            </p:cNvCxnSpPr>
            <p:nvPr/>
          </p:nvCxnSpPr>
          <p:spPr>
            <a:xfrm>
              <a:off x="618186" y="2794715"/>
              <a:ext cx="1725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2E3C20E-6BD3-4905-B152-58FF79DD8FB8}"/>
              </a:ext>
            </a:extLst>
          </p:cNvPr>
          <p:cNvSpPr txBox="1"/>
          <p:nvPr/>
        </p:nvSpPr>
        <p:spPr>
          <a:xfrm>
            <a:off x="8748215" y="557600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  <a:endParaRPr lang="es-AR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D2AA27A-DA26-4047-8627-7DF723E6AA3A}"/>
              </a:ext>
            </a:extLst>
          </p:cNvPr>
          <p:cNvCxnSpPr/>
          <p:nvPr/>
        </p:nvCxnSpPr>
        <p:spPr>
          <a:xfrm>
            <a:off x="618186" y="4640239"/>
            <a:ext cx="17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844BC42-6717-4785-91D7-E7F1369618E8}"/>
              </a:ext>
            </a:extLst>
          </p:cNvPr>
          <p:cNvCxnSpPr/>
          <p:nvPr/>
        </p:nvCxnSpPr>
        <p:spPr>
          <a:xfrm>
            <a:off x="618186" y="3880903"/>
            <a:ext cx="17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D5698D-E804-412D-BB66-254674E0595D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122" name="Picture 2" descr="EJEMPLO DE APLICACIÓN DEL ALGORITMO K-NN BÁSICO ">
            <a:extLst>
              <a:ext uri="{FF2B5EF4-FFF2-40B4-BE49-F238E27FC236}">
                <a16:creationId xmlns:a16="http://schemas.microsoft.com/office/drawing/2014/main" id="{A173FD7C-B082-4938-B789-6D40E34A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1782587"/>
            <a:ext cx="8488456" cy="45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A40BE71-227A-46CF-B8C7-CB329C20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44" y="161738"/>
            <a:ext cx="426022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Motivación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Cercanía</a:t>
            </a: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97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D5698D-E804-412D-BB66-254674E0595D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4" name="Picture 2" descr="https://miro.medium.com/max/650/1*9HZkibzNcY_IvBO5O6Fo4g.png">
            <a:extLst>
              <a:ext uri="{FF2B5EF4-FFF2-40B4-BE49-F238E27FC236}">
                <a16:creationId xmlns:a16="http://schemas.microsoft.com/office/drawing/2014/main" id="{3FBDC37E-E549-4606-9256-5697CEF5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74" y="1822524"/>
            <a:ext cx="8065052" cy="469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0CFF384-2842-43B0-B4FF-18B94D8769D2}"/>
              </a:ext>
            </a:extLst>
          </p:cNvPr>
          <p:cNvSpPr/>
          <p:nvPr/>
        </p:nvSpPr>
        <p:spPr>
          <a:xfrm>
            <a:off x="5679860" y="3244334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Cercanía</a:t>
            </a:r>
            <a:endParaRPr lang="es-A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E5F741E3-187A-449A-ADBF-97EB5FDD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44" y="161738"/>
            <a:ext cx="426022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Motivación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Cercanía</a:t>
            </a: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04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F7D19D-376D-4177-89CF-3D81E1C67437}"/>
              </a:ext>
            </a:extLst>
          </p:cNvPr>
          <p:cNvSpPr txBox="1"/>
          <p:nvPr/>
        </p:nvSpPr>
        <p:spPr>
          <a:xfrm>
            <a:off x="2053658" y="1071043"/>
            <a:ext cx="885864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Es el más simple de los métodos basados en instancias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Supervisado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Asume que todas las instancias están en un  espacio n-dimensional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Difiere el proceso de clasificar hasta que una nueva instancia deba </a:t>
            </a:r>
          </a:p>
          <a:p>
            <a:r>
              <a:rPr lang="es-ES" sz="2400" dirty="0"/>
              <a:t>     ser clasificada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Puede aprender funciones complejas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No pierde información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Puede ser “engañado” por atributos irrelevantes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FA7A5E-1038-4434-A33D-CDDF597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169800"/>
            <a:ext cx="4125962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  <a:t>		  K-NN</a:t>
            </a:r>
            <a:br>
              <a:rPr lang="es-ES" sz="4800" dirty="0">
                <a:latin typeface="Agency FB" panose="020B0503020202020204" pitchFamily="34" charset="0"/>
                <a:ea typeface="+mn-ea"/>
                <a:cs typeface="+mn-cs"/>
              </a:rPr>
            </a:br>
            <a:endParaRPr lang="es-AR" sz="4800" dirty="0"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75CB38-6541-41BD-8DEF-0141BCC537B8}"/>
              </a:ext>
            </a:extLst>
          </p:cNvPr>
          <p:cNvCxnSpPr>
            <a:cxnSpLocks/>
          </p:cNvCxnSpPr>
          <p:nvPr/>
        </p:nvCxnSpPr>
        <p:spPr>
          <a:xfrm>
            <a:off x="0" y="832582"/>
            <a:ext cx="4443211" cy="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9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341</Words>
  <Application>Microsoft Office PowerPoint</Application>
  <PresentationFormat>Panorámica</PresentationFormat>
  <Paragraphs>71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Tema de Office</vt:lpstr>
      <vt:lpstr>Presentación de PowerPoint</vt:lpstr>
      <vt:lpstr>Temario</vt:lpstr>
      <vt:lpstr>    Motivación Formas de aprendizaje</vt:lpstr>
      <vt:lpstr>    Motivación Reglas</vt:lpstr>
      <vt:lpstr>    Motivación Probabilidades</vt:lpstr>
      <vt:lpstr>    Motivación Cercanía</vt:lpstr>
      <vt:lpstr>    Motivación Cercanía</vt:lpstr>
      <vt:lpstr>    Motivación Cercanía</vt:lpstr>
      <vt:lpstr>    K-NN </vt:lpstr>
      <vt:lpstr>    K-NN </vt:lpstr>
      <vt:lpstr>    K-NN funciones discretas </vt:lpstr>
      <vt:lpstr>    K-NN </vt:lpstr>
      <vt:lpstr>    K-NN Diagrama de Voronoi </vt:lpstr>
      <vt:lpstr>    K-NN funciones continuas </vt:lpstr>
      <vt:lpstr>    K-NN Distance-weigthed </vt:lpstr>
      <vt:lpstr>    K-NN Distance-weigthed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Henrion Guillermo</dc:creator>
  <cp:lastModifiedBy>Henrion Guillermo</cp:lastModifiedBy>
  <cp:revision>81</cp:revision>
  <dcterms:created xsi:type="dcterms:W3CDTF">2021-04-18T14:47:54Z</dcterms:created>
  <dcterms:modified xsi:type="dcterms:W3CDTF">2021-05-03T02:05:21Z</dcterms:modified>
</cp:coreProperties>
</file>