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Teko"/>
      <p:regular r:id="rId44"/>
      <p:bold r:id="rId45"/>
    </p:embeddedFont>
    <p:embeddedFont>
      <p:font typeface="Tahoma"/>
      <p:regular r:id="rId46"/>
      <p:bold r:id="rId47"/>
    </p:embeddedFont>
    <p:embeddedFont>
      <p:font typeface="Palatino Linotype"/>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2" roundtripDataSignature="AMtx7mj2UroIvFILGRUB1z+6x3SRZgqJ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1FFD6B-F3E4-4AC7-837F-8B85D99F41C4}">
  <a:tblStyle styleId="{531FFD6B-F3E4-4AC7-837F-8B85D99F41C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Teko-regular.fntdata"/><Relationship Id="rId43" Type="http://schemas.openxmlformats.org/officeDocument/2006/relationships/slide" Target="slides/slide38.xml"/><Relationship Id="rId46" Type="http://schemas.openxmlformats.org/officeDocument/2006/relationships/font" Target="fonts/Tahoma-regular.fntdata"/><Relationship Id="rId45" Type="http://schemas.openxmlformats.org/officeDocument/2006/relationships/font" Target="fonts/Tek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alatinoLinotype-regular.fntdata"/><Relationship Id="rId47" Type="http://schemas.openxmlformats.org/officeDocument/2006/relationships/font" Target="fonts/Tahoma-bold.fntdata"/><Relationship Id="rId49" Type="http://schemas.openxmlformats.org/officeDocument/2006/relationships/font" Target="fonts/PalatinoLinotyp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alatinoLinotype-boldItalic.fntdata"/><Relationship Id="rId50" Type="http://schemas.openxmlformats.org/officeDocument/2006/relationships/font" Target="fonts/PalatinoLinotype-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coursera.org/specializations/probabilistic-graphical-models" TargetMode="External"/><Relationship Id="rId4" Type="http://schemas.openxmlformats.org/officeDocument/2006/relationships/hyperlink" Target="http://ai.stanford.edu/~paskin/gm-short-course/lec2.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5.png"/><Relationship Id="rId4" Type="http://schemas.openxmlformats.org/officeDocument/2006/relationships/image" Target="../media/image44.png"/><Relationship Id="rId5"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8.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3.png"/><Relationship Id="rId4" Type="http://schemas.openxmlformats.org/officeDocument/2006/relationships/image" Target="../media/image40.png"/><Relationship Id="rId5"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1.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6.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4016693" y="2182505"/>
            <a:ext cx="451918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4800" u="none" cap="none" strike="noStrike">
                <a:solidFill>
                  <a:schemeClr val="dk1"/>
                </a:solidFill>
                <a:latin typeface="Teko"/>
                <a:ea typeface="Teko"/>
                <a:cs typeface="Teko"/>
                <a:sym typeface="Teko"/>
              </a:rPr>
              <a:t>Aprendizaje Bayesiano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GB" sz="2400">
                <a:solidFill>
                  <a:schemeClr val="dk1"/>
                </a:solidFill>
                <a:latin typeface="Calibri"/>
                <a:ea typeface="Calibri"/>
                <a:cs typeface="Calibri"/>
                <a:sym typeface="Calibri"/>
              </a:rPr>
              <a:t>Guillermo Henrión</a:t>
            </a:r>
            <a:endParaRPr sz="2400">
              <a:solidFill>
                <a:schemeClr val="dk1"/>
              </a:solidFill>
              <a:latin typeface="Calibri"/>
              <a:ea typeface="Calibri"/>
              <a:cs typeface="Calibri"/>
              <a:sym typeface="Calibri"/>
            </a:endParaRPr>
          </a:p>
        </p:txBody>
      </p:sp>
      <p:cxnSp>
        <p:nvCxnSpPr>
          <p:cNvPr id="85" name="Google Shape;85;p1"/>
          <p:cNvCxnSpPr/>
          <p:nvPr/>
        </p:nvCxnSpPr>
        <p:spPr>
          <a:xfrm>
            <a:off x="3398128" y="1734671"/>
            <a:ext cx="0" cy="1169894"/>
          </a:xfrm>
          <a:prstGeom prst="straightConnector1">
            <a:avLst/>
          </a:prstGeom>
          <a:noFill/>
          <a:ln cap="flat" cmpd="sng" w="28575">
            <a:solidFill>
              <a:schemeClr val="accent6"/>
            </a:solidFill>
            <a:prstDash val="solid"/>
            <a:miter lim="800000"/>
            <a:headEnd len="sm" w="sm" type="none"/>
            <a:tailEnd len="sm" w="sm" type="none"/>
          </a:ln>
        </p:spPr>
      </p:cxnSp>
      <p:cxnSp>
        <p:nvCxnSpPr>
          <p:cNvPr id="86" name="Google Shape;86;p1"/>
          <p:cNvCxnSpPr/>
          <p:nvPr/>
        </p:nvCxnSpPr>
        <p:spPr>
          <a:xfrm>
            <a:off x="3398128" y="1721224"/>
            <a:ext cx="1429366" cy="13447"/>
          </a:xfrm>
          <a:prstGeom prst="straightConnector1">
            <a:avLst/>
          </a:prstGeom>
          <a:noFill/>
          <a:ln cap="flat" cmpd="sng" w="28575">
            <a:solidFill>
              <a:schemeClr val="accent6"/>
            </a:solidFill>
            <a:prstDash val="solid"/>
            <a:miter lim="800000"/>
            <a:headEnd len="sm" w="sm" type="none"/>
            <a:tailEnd len="sm" w="sm" type="none"/>
          </a:ln>
        </p:spPr>
      </p:cxnSp>
      <p:cxnSp>
        <p:nvCxnSpPr>
          <p:cNvPr id="87" name="Google Shape;87;p1"/>
          <p:cNvCxnSpPr/>
          <p:nvPr/>
        </p:nvCxnSpPr>
        <p:spPr>
          <a:xfrm>
            <a:off x="9076766" y="3832412"/>
            <a:ext cx="0" cy="1232651"/>
          </a:xfrm>
          <a:prstGeom prst="straightConnector1">
            <a:avLst/>
          </a:prstGeom>
          <a:noFill/>
          <a:ln cap="flat" cmpd="sng" w="28575">
            <a:solidFill>
              <a:schemeClr val="accent6"/>
            </a:solidFill>
            <a:prstDash val="solid"/>
            <a:miter lim="800000"/>
            <a:headEnd len="sm" w="sm" type="none"/>
            <a:tailEnd len="sm" w="sm" type="none"/>
          </a:ln>
        </p:spPr>
      </p:cxnSp>
      <p:cxnSp>
        <p:nvCxnSpPr>
          <p:cNvPr id="88" name="Google Shape;88;p1"/>
          <p:cNvCxnSpPr/>
          <p:nvPr/>
        </p:nvCxnSpPr>
        <p:spPr>
          <a:xfrm>
            <a:off x="7839635" y="5065063"/>
            <a:ext cx="1237131" cy="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722291" y="38643"/>
            <a:ext cx="10515600" cy="10164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eko"/>
              <a:buNone/>
            </a:pPr>
            <a:r>
              <a:rPr lang="en-GB" sz="4800">
                <a:latin typeface="Teko"/>
                <a:ea typeface="Teko"/>
                <a:cs typeface="Teko"/>
                <a:sym typeface="Teko"/>
              </a:rPr>
              <a:t>Modelos generativos</a:t>
            </a:r>
            <a:endParaRPr sz="4800">
              <a:latin typeface="Teko"/>
              <a:ea typeface="Teko"/>
              <a:cs typeface="Teko"/>
              <a:sym typeface="Teko"/>
            </a:endParaRPr>
          </a:p>
        </p:txBody>
      </p:sp>
      <p:cxnSp>
        <p:nvCxnSpPr>
          <p:cNvPr id="168" name="Google Shape;168;p10"/>
          <p:cNvCxnSpPr/>
          <p:nvPr/>
        </p:nvCxnSpPr>
        <p:spPr>
          <a:xfrm>
            <a:off x="0" y="832582"/>
            <a:ext cx="4739425" cy="0"/>
          </a:xfrm>
          <a:prstGeom prst="straightConnector1">
            <a:avLst/>
          </a:prstGeom>
          <a:noFill/>
          <a:ln cap="flat" cmpd="sng" w="28575">
            <a:solidFill>
              <a:schemeClr val="accent6"/>
            </a:solidFill>
            <a:prstDash val="solid"/>
            <a:miter lim="800000"/>
            <a:headEnd len="sm" w="sm" type="none"/>
            <a:tailEnd len="sm" w="sm" type="none"/>
          </a:ln>
        </p:spPr>
      </p:cxnSp>
      <p:pic>
        <p:nvPicPr>
          <p:cNvPr id="169" name="Google Shape;169;p10"/>
          <p:cNvPicPr preferRelativeResize="0"/>
          <p:nvPr/>
        </p:nvPicPr>
        <p:blipFill rotWithShape="1">
          <a:blip r:embed="rId3">
            <a:alphaModFix/>
          </a:blip>
          <a:srcRect b="0" l="0" r="0" t="0"/>
          <a:stretch/>
        </p:blipFill>
        <p:spPr>
          <a:xfrm>
            <a:off x="4689532" y="1028611"/>
            <a:ext cx="3226977" cy="485613"/>
          </a:xfrm>
          <a:prstGeom prst="rect">
            <a:avLst/>
          </a:prstGeom>
          <a:noFill/>
          <a:ln>
            <a:noFill/>
          </a:ln>
        </p:spPr>
      </p:pic>
      <p:pic>
        <p:nvPicPr>
          <p:cNvPr id="170" name="Google Shape;170;p10"/>
          <p:cNvPicPr preferRelativeResize="0"/>
          <p:nvPr/>
        </p:nvPicPr>
        <p:blipFill rotWithShape="1">
          <a:blip r:embed="rId4">
            <a:alphaModFix/>
          </a:blip>
          <a:srcRect b="0" l="0" r="0" t="0"/>
          <a:stretch/>
        </p:blipFill>
        <p:spPr>
          <a:xfrm>
            <a:off x="4739425" y="2913777"/>
            <a:ext cx="3258648" cy="666886"/>
          </a:xfrm>
          <a:prstGeom prst="rect">
            <a:avLst/>
          </a:prstGeom>
          <a:noFill/>
          <a:ln>
            <a:noFill/>
          </a:ln>
        </p:spPr>
      </p:pic>
      <p:sp>
        <p:nvSpPr>
          <p:cNvPr id="171" name="Google Shape;171;p10"/>
          <p:cNvSpPr txBox="1"/>
          <p:nvPr/>
        </p:nvSpPr>
        <p:spPr>
          <a:xfrm>
            <a:off x="3801493" y="1528818"/>
            <a:ext cx="609814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02124"/>
              </a:buClr>
              <a:buSzPts val="1800"/>
              <a:buFont typeface="Arial"/>
              <a:buNone/>
            </a:pPr>
            <a:r>
              <a:rPr b="0" i="0" lang="en-GB" sz="1800" u="none" cap="none" strike="noStrike">
                <a:solidFill>
                  <a:srgbClr val="202124"/>
                </a:solidFill>
                <a:latin typeface="Arial"/>
                <a:ea typeface="Arial"/>
                <a:cs typeface="Arial"/>
                <a:sym typeface="Arial"/>
              </a:rPr>
              <a:t>¡Teorema de Bayes! Divide el cálculo de la probabilidad conjunta P (y, x) en el cálculo de otros dos tipos de probabilidades: probabilidad de clase, P (y), y probabilidad de observación de clase dada, P (x | y).</a:t>
            </a:r>
            <a:r>
              <a:rPr b="0" i="0" lang="en-GB" sz="1000" u="none" cap="none" strike="noStrike">
                <a:solidFill>
                  <a:schemeClr val="dk1"/>
                </a:solidFill>
                <a:latin typeface="Calibri"/>
                <a:ea typeface="Calibri"/>
                <a:cs typeface="Calibri"/>
                <a:sym typeface="Calibri"/>
              </a:rPr>
              <a:t> </a:t>
            </a:r>
            <a:endParaRPr b="0" i="0" sz="1400" u="none" cap="none" strike="noStrike">
              <a:solidFill>
                <a:schemeClr val="dk1"/>
              </a:solidFill>
              <a:latin typeface="Arial"/>
              <a:ea typeface="Arial"/>
              <a:cs typeface="Arial"/>
              <a:sym typeface="Arial"/>
            </a:endParaRPr>
          </a:p>
        </p:txBody>
      </p:sp>
      <p:pic>
        <p:nvPicPr>
          <p:cNvPr id="172" name="Google Shape;172;p10"/>
          <p:cNvPicPr preferRelativeResize="0"/>
          <p:nvPr/>
        </p:nvPicPr>
        <p:blipFill rotWithShape="1">
          <a:blip r:embed="rId5">
            <a:alphaModFix/>
          </a:blip>
          <a:srcRect b="0" l="0" r="0" t="0"/>
          <a:stretch/>
        </p:blipFill>
        <p:spPr>
          <a:xfrm>
            <a:off x="3866844" y="3501845"/>
            <a:ext cx="4872351" cy="666886"/>
          </a:xfrm>
          <a:prstGeom prst="rect">
            <a:avLst/>
          </a:prstGeom>
          <a:noFill/>
          <a:ln>
            <a:noFill/>
          </a:ln>
        </p:spPr>
      </p:pic>
      <p:sp>
        <p:nvSpPr>
          <p:cNvPr id="173" name="Google Shape;173;p10"/>
          <p:cNvSpPr txBox="1"/>
          <p:nvPr/>
        </p:nvSpPr>
        <p:spPr>
          <a:xfrm>
            <a:off x="3543915" y="4168731"/>
            <a:ext cx="609814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rgbClr val="202124"/>
                </a:solidFill>
                <a:latin typeface="Arial"/>
                <a:ea typeface="Arial"/>
                <a:cs typeface="Arial"/>
                <a:sym typeface="Arial"/>
              </a:rPr>
              <a:t>Algunas suposiciones hacen que la estimación de P (x | y) sea manejable. El clasificador Naive Bayes puede servir como un ejemplo perfecto de un modelo generativo con tal suposición, lo que facilita el cálculo de P (x | y). Es decir, tiene un supuesto de independencia entre las características xi,…, xn.</a:t>
            </a:r>
            <a:r>
              <a:rPr b="0" i="0" lang="en-GB" sz="1000" u="none" cap="none" strike="noStrike">
                <a:solidFill>
                  <a:schemeClr val="dk1"/>
                </a:solidFill>
                <a:latin typeface="Calibri"/>
                <a:ea typeface="Calibri"/>
                <a:cs typeface="Calibri"/>
                <a:sym typeface="Calibri"/>
              </a:rPr>
              <a:t> </a:t>
            </a:r>
            <a:endParaRPr b="0"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4" name="Google Shape;174;p10"/>
          <p:cNvPicPr preferRelativeResize="0"/>
          <p:nvPr/>
        </p:nvPicPr>
        <p:blipFill rotWithShape="1">
          <a:blip r:embed="rId6">
            <a:alphaModFix/>
          </a:blip>
          <a:srcRect b="0" l="0" r="0" t="0"/>
          <a:stretch/>
        </p:blipFill>
        <p:spPr>
          <a:xfrm>
            <a:off x="4987781" y="5867403"/>
            <a:ext cx="2737543" cy="7659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cxnSp>
        <p:nvCxnSpPr>
          <p:cNvPr id="179" name="Google Shape;179;p11"/>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180" name="Google Shape;180;p11"/>
          <p:cNvSpPr txBox="1"/>
          <p:nvPr>
            <p:ph type="title"/>
          </p:nvPr>
        </p:nvSpPr>
        <p:spPr>
          <a:xfrm>
            <a:off x="95250" y="3"/>
            <a:ext cx="4443211" cy="734091"/>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Teko"/>
              <a:buNone/>
            </a:pPr>
            <a:r>
              <a:rPr lang="en-GB" sz="4800">
                <a:latin typeface="Teko"/>
                <a:ea typeface="Teko"/>
                <a:cs typeface="Teko"/>
                <a:sym typeface="Teko"/>
              </a:rPr>
              <a:t>		  Naive Bayes</a:t>
            </a:r>
            <a:endParaRPr sz="4800">
              <a:latin typeface="Teko"/>
              <a:ea typeface="Teko"/>
              <a:cs typeface="Teko"/>
              <a:sym typeface="Teko"/>
            </a:endParaRPr>
          </a:p>
        </p:txBody>
      </p:sp>
      <p:pic>
        <p:nvPicPr>
          <p:cNvPr id="181" name="Google Shape;181;p11"/>
          <p:cNvPicPr preferRelativeResize="0"/>
          <p:nvPr/>
        </p:nvPicPr>
        <p:blipFill rotWithShape="1">
          <a:blip r:embed="rId3">
            <a:alphaModFix/>
          </a:blip>
          <a:srcRect b="0" l="0" r="0" t="0"/>
          <a:stretch/>
        </p:blipFill>
        <p:spPr>
          <a:xfrm>
            <a:off x="342900" y="1191359"/>
            <a:ext cx="5753100" cy="1143000"/>
          </a:xfrm>
          <a:prstGeom prst="rect">
            <a:avLst/>
          </a:prstGeom>
          <a:noFill/>
          <a:ln>
            <a:noFill/>
          </a:ln>
        </p:spPr>
      </p:pic>
      <p:pic>
        <p:nvPicPr>
          <p:cNvPr id="182" name="Google Shape;182;p11"/>
          <p:cNvPicPr preferRelativeResize="0"/>
          <p:nvPr/>
        </p:nvPicPr>
        <p:blipFill rotWithShape="1">
          <a:blip r:embed="rId4">
            <a:alphaModFix/>
          </a:blip>
          <a:srcRect b="0" l="0" r="0" t="0"/>
          <a:stretch/>
        </p:blipFill>
        <p:spPr>
          <a:xfrm>
            <a:off x="3129296" y="2393083"/>
            <a:ext cx="6238875" cy="1190625"/>
          </a:xfrm>
          <a:prstGeom prst="rect">
            <a:avLst/>
          </a:prstGeom>
          <a:noFill/>
          <a:ln>
            <a:noFill/>
          </a:ln>
        </p:spPr>
      </p:pic>
      <p:sp>
        <p:nvSpPr>
          <p:cNvPr id="183" name="Google Shape;183;p11"/>
          <p:cNvSpPr txBox="1"/>
          <p:nvPr/>
        </p:nvSpPr>
        <p:spPr>
          <a:xfrm>
            <a:off x="247316" y="3836136"/>
            <a:ext cx="609814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GB" sz="1800">
                <a:solidFill>
                  <a:srgbClr val="292929"/>
                </a:solidFill>
                <a:latin typeface="Arial"/>
                <a:ea typeface="Arial"/>
                <a:cs typeface="Arial"/>
                <a:sym typeface="Arial"/>
              </a:rPr>
              <a:t>p (x1, x2,…, xn | yi) significa la probabilidad de una combinación específica de características dada una etiqueta de clase. Para poder calcular esto, necesitamos conjuntos de datos extremadamente grandes para tener una estimación de la distribución de probabilidad para todas las diferentes combinaciones de valores de características. Para solucionar este problema, el algoritmo bayes ingenuo asume que todas las funciones son independientes entre sí.</a:t>
            </a:r>
            <a:endParaRPr sz="1800">
              <a:solidFill>
                <a:schemeClr val="dk1"/>
              </a:solidFill>
              <a:latin typeface="Calibri"/>
              <a:ea typeface="Calibri"/>
              <a:cs typeface="Calibri"/>
              <a:sym typeface="Calibri"/>
            </a:endParaRPr>
          </a:p>
        </p:txBody>
      </p:sp>
      <p:pic>
        <p:nvPicPr>
          <p:cNvPr id="184" name="Google Shape;184;p11"/>
          <p:cNvPicPr preferRelativeResize="0"/>
          <p:nvPr/>
        </p:nvPicPr>
        <p:blipFill rotWithShape="1">
          <a:blip r:embed="rId5">
            <a:alphaModFix/>
          </a:blip>
          <a:srcRect b="0" l="0" r="0" t="0"/>
          <a:stretch/>
        </p:blipFill>
        <p:spPr>
          <a:xfrm>
            <a:off x="6345462" y="4161623"/>
            <a:ext cx="5695950" cy="1657350"/>
          </a:xfrm>
          <a:prstGeom prst="rect">
            <a:avLst/>
          </a:prstGeom>
          <a:noFill/>
          <a:ln>
            <a:noFill/>
          </a:ln>
        </p:spPr>
      </p:pic>
      <p:pic>
        <p:nvPicPr>
          <p:cNvPr id="185" name="Google Shape;185;p11"/>
          <p:cNvPicPr preferRelativeResize="0"/>
          <p:nvPr/>
        </p:nvPicPr>
        <p:blipFill rotWithShape="1">
          <a:blip r:embed="rId6">
            <a:alphaModFix/>
          </a:blip>
          <a:srcRect b="0" l="0" r="0" t="0"/>
          <a:stretch/>
        </p:blipFill>
        <p:spPr>
          <a:xfrm>
            <a:off x="6248734" y="1363784"/>
            <a:ext cx="4883133" cy="8999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cxnSp>
        <p:nvCxnSpPr>
          <p:cNvPr id="190" name="Google Shape;190;p12"/>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191" name="Google Shape;191;p12"/>
          <p:cNvSpPr txBox="1"/>
          <p:nvPr>
            <p:ph type="title"/>
          </p:nvPr>
        </p:nvSpPr>
        <p:spPr>
          <a:xfrm>
            <a:off x="95250" y="3"/>
            <a:ext cx="4443211" cy="734091"/>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Teko"/>
              <a:buNone/>
            </a:pPr>
            <a:r>
              <a:rPr lang="en-GB" sz="4800">
                <a:latin typeface="Teko"/>
                <a:ea typeface="Teko"/>
                <a:cs typeface="Teko"/>
                <a:sym typeface="Teko"/>
              </a:rPr>
              <a:t>		  Naive Bayes</a:t>
            </a:r>
            <a:endParaRPr sz="4800">
              <a:latin typeface="Teko"/>
              <a:ea typeface="Teko"/>
              <a:cs typeface="Teko"/>
              <a:sym typeface="Teko"/>
            </a:endParaRPr>
          </a:p>
        </p:txBody>
      </p:sp>
      <p:pic>
        <p:nvPicPr>
          <p:cNvPr id="192" name="Google Shape;192;p12"/>
          <p:cNvPicPr preferRelativeResize="0"/>
          <p:nvPr/>
        </p:nvPicPr>
        <p:blipFill rotWithShape="1">
          <a:blip r:embed="rId3">
            <a:alphaModFix/>
          </a:blip>
          <a:srcRect b="0" l="0" r="0" t="0"/>
          <a:stretch/>
        </p:blipFill>
        <p:spPr>
          <a:xfrm>
            <a:off x="3365477" y="1325920"/>
            <a:ext cx="5229225" cy="1009650"/>
          </a:xfrm>
          <a:prstGeom prst="rect">
            <a:avLst/>
          </a:prstGeom>
          <a:noFill/>
          <a:ln>
            <a:noFill/>
          </a:ln>
        </p:spPr>
      </p:pic>
      <p:pic>
        <p:nvPicPr>
          <p:cNvPr id="193" name="Google Shape;193;p12"/>
          <p:cNvPicPr preferRelativeResize="0"/>
          <p:nvPr/>
        </p:nvPicPr>
        <p:blipFill rotWithShape="1">
          <a:blip r:embed="rId4">
            <a:alphaModFix/>
          </a:blip>
          <a:srcRect b="0" l="0" r="0" t="0"/>
          <a:stretch/>
        </p:blipFill>
        <p:spPr>
          <a:xfrm>
            <a:off x="3163238" y="2598783"/>
            <a:ext cx="6457950" cy="657225"/>
          </a:xfrm>
          <a:prstGeom prst="rect">
            <a:avLst/>
          </a:prstGeom>
          <a:noFill/>
          <a:ln>
            <a:noFill/>
          </a:ln>
        </p:spPr>
      </p:pic>
      <p:pic>
        <p:nvPicPr>
          <p:cNvPr id="194" name="Google Shape;194;p12"/>
          <p:cNvPicPr preferRelativeResize="0"/>
          <p:nvPr/>
        </p:nvPicPr>
        <p:blipFill rotWithShape="1">
          <a:blip r:embed="rId5">
            <a:alphaModFix/>
          </a:blip>
          <a:srcRect b="0" l="0" r="0" t="0"/>
          <a:stretch/>
        </p:blipFill>
        <p:spPr>
          <a:xfrm>
            <a:off x="3239438" y="4682393"/>
            <a:ext cx="6305550" cy="1343025"/>
          </a:xfrm>
          <a:prstGeom prst="rect">
            <a:avLst/>
          </a:prstGeom>
          <a:noFill/>
          <a:ln>
            <a:noFill/>
          </a:ln>
        </p:spPr>
      </p:pic>
      <p:pic>
        <p:nvPicPr>
          <p:cNvPr id="195" name="Google Shape;195;p12"/>
          <p:cNvPicPr preferRelativeResize="0"/>
          <p:nvPr/>
        </p:nvPicPr>
        <p:blipFill rotWithShape="1">
          <a:blip r:embed="rId6">
            <a:alphaModFix/>
          </a:blip>
          <a:srcRect b="0" l="0" r="0" t="0"/>
          <a:stretch/>
        </p:blipFill>
        <p:spPr>
          <a:xfrm>
            <a:off x="3558661" y="3650607"/>
            <a:ext cx="5036042" cy="4213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idx="1" type="body"/>
          </p:nvPr>
        </p:nvSpPr>
        <p:spPr>
          <a:xfrm>
            <a:off x="1603375" y="1217613"/>
            <a:ext cx="9064625" cy="5114925"/>
          </a:xfrm>
          <a:prstGeom prst="rect">
            <a:avLst/>
          </a:prstGeom>
          <a:noFill/>
          <a:ln>
            <a:noFill/>
          </a:ln>
        </p:spPr>
        <p:txBody>
          <a:bodyPr anchorCtr="0" anchor="t" bIns="45700" lIns="91425" spcFirstLastPara="1" rIns="91425" wrap="square" tIns="45700">
            <a:normAutofit/>
          </a:bodyPr>
          <a:lstStyle/>
          <a:p>
            <a:pPr indent="-305994" lvl="0" marL="483794" rtl="0" algn="l">
              <a:lnSpc>
                <a:spcPct val="110000"/>
              </a:lnSpc>
              <a:spcBef>
                <a:spcPts val="0"/>
              </a:spcBef>
              <a:spcAft>
                <a:spcPts val="0"/>
              </a:spcAft>
              <a:buClr>
                <a:schemeClr val="dk1"/>
              </a:buClr>
              <a:buSzPts val="2800"/>
              <a:buNone/>
            </a:pPr>
            <a:r>
              <a:t/>
            </a:r>
            <a:endParaRPr/>
          </a:p>
          <a:p>
            <a:pPr indent="-483794" lvl="0" marL="483794" rtl="0" algn="l">
              <a:lnSpc>
                <a:spcPct val="110000"/>
              </a:lnSpc>
              <a:spcBef>
                <a:spcPts val="1000"/>
              </a:spcBef>
              <a:spcAft>
                <a:spcPts val="0"/>
              </a:spcAft>
              <a:buClr>
                <a:schemeClr val="dk1"/>
              </a:buClr>
              <a:buSzPts val="2902"/>
              <a:buFont typeface="Arial"/>
              <a:buNone/>
            </a:pPr>
            <a:r>
              <a:rPr lang="en-GB" sz="2902"/>
              <a:t>     </a:t>
            </a:r>
            <a:endParaRPr/>
          </a:p>
        </p:txBody>
      </p:sp>
      <p:sp>
        <p:nvSpPr>
          <p:cNvPr id="201" name="Google Shape;201;p13"/>
          <p:cNvSpPr/>
          <p:nvPr/>
        </p:nvSpPr>
        <p:spPr>
          <a:xfrm>
            <a:off x="2041257" y="2060151"/>
            <a:ext cx="9191625" cy="5114925"/>
          </a:xfrm>
          <a:prstGeom prst="rect">
            <a:avLst/>
          </a:prstGeom>
          <a:noFill/>
          <a:ln>
            <a:noFill/>
          </a:ln>
        </p:spPr>
        <p:txBody>
          <a:bodyPr anchorCtr="0" anchor="t" bIns="47300" lIns="94600" spcFirstLastPara="1" rIns="94600" wrap="square" tIns="47300">
            <a:noAutofit/>
          </a:bodyPr>
          <a:lstStyle/>
          <a:p>
            <a:pPr indent="0" lvl="0" marL="0" marR="0" rtl="0" algn="l">
              <a:lnSpc>
                <a:spcPct val="110000"/>
              </a:lnSpc>
              <a:spcBef>
                <a:spcPts val="0"/>
              </a:spcBef>
              <a:spcAft>
                <a:spcPts val="0"/>
              </a:spcAft>
              <a:buNone/>
            </a:pPr>
            <a:r>
              <a:rPr lang="en-GB" sz="2540">
                <a:solidFill>
                  <a:schemeClr val="dk1"/>
                </a:solidFill>
                <a:latin typeface="Tahoma"/>
                <a:ea typeface="Tahoma"/>
                <a:cs typeface="Tahoma"/>
                <a:sym typeface="Tahoma"/>
              </a:rPr>
              <a:t>Regla MAP</a:t>
            </a:r>
            <a:endParaRPr/>
          </a:p>
          <a:p>
            <a:pPr indent="-414680" lvl="1" marL="888395" marR="0" rtl="0" algn="l">
              <a:lnSpc>
                <a:spcPct val="110000"/>
              </a:lnSpc>
              <a:spcBef>
                <a:spcPts val="435"/>
              </a:spcBef>
              <a:spcAft>
                <a:spcPts val="0"/>
              </a:spcAft>
              <a:buClr>
                <a:schemeClr val="dk1"/>
              </a:buClr>
              <a:buSzPts val="2177"/>
              <a:buFont typeface="Tahoma"/>
              <a:buChar char="–"/>
            </a:pPr>
            <a:r>
              <a:rPr b="1" i="0" lang="en-GB" sz="2177" u="none" cap="none" strike="noStrike">
                <a:solidFill>
                  <a:schemeClr val="dk1"/>
                </a:solidFill>
                <a:latin typeface="Tahoma"/>
                <a:ea typeface="Tahoma"/>
                <a:cs typeface="Tahoma"/>
                <a:sym typeface="Tahoma"/>
              </a:rPr>
              <a:t>MAP</a:t>
            </a:r>
            <a:r>
              <a:rPr b="0" i="0" lang="en-GB" sz="2177" u="none" cap="none" strike="noStrike">
                <a:solidFill>
                  <a:schemeClr val="dk1"/>
                </a:solidFill>
                <a:latin typeface="Tahoma"/>
                <a:ea typeface="Tahoma"/>
                <a:cs typeface="Tahoma"/>
                <a:sym typeface="Tahoma"/>
              </a:rPr>
              <a:t>: </a:t>
            </a:r>
            <a:r>
              <a:rPr b="1" i="0" lang="en-GB" sz="2177" u="none" cap="none" strike="noStrike">
                <a:solidFill>
                  <a:schemeClr val="dk1"/>
                </a:solidFill>
                <a:latin typeface="Tahoma"/>
                <a:ea typeface="Tahoma"/>
                <a:cs typeface="Tahoma"/>
                <a:sym typeface="Tahoma"/>
              </a:rPr>
              <a:t>M</a:t>
            </a:r>
            <a:r>
              <a:rPr b="0" i="0" lang="en-GB" sz="2177" u="none" cap="none" strike="noStrike">
                <a:solidFill>
                  <a:schemeClr val="dk1"/>
                </a:solidFill>
                <a:latin typeface="Tahoma"/>
                <a:ea typeface="Tahoma"/>
                <a:cs typeface="Tahoma"/>
                <a:sym typeface="Tahoma"/>
              </a:rPr>
              <a:t>aximum </a:t>
            </a:r>
            <a:r>
              <a:rPr b="1" i="0" lang="en-GB" sz="2177" u="none" cap="none" strike="noStrike">
                <a:solidFill>
                  <a:schemeClr val="dk1"/>
                </a:solidFill>
                <a:latin typeface="Tahoma"/>
                <a:ea typeface="Tahoma"/>
                <a:cs typeface="Tahoma"/>
                <a:sym typeface="Tahoma"/>
              </a:rPr>
              <a:t>A</a:t>
            </a:r>
            <a:r>
              <a:rPr b="0" i="0" lang="en-GB" sz="2177" u="none" cap="none" strike="noStrike">
                <a:solidFill>
                  <a:schemeClr val="dk1"/>
                </a:solidFill>
                <a:latin typeface="Tahoma"/>
                <a:ea typeface="Tahoma"/>
                <a:cs typeface="Tahoma"/>
                <a:sym typeface="Tahoma"/>
              </a:rPr>
              <a:t> </a:t>
            </a:r>
            <a:r>
              <a:rPr b="1" i="0" lang="en-GB" sz="2177" u="none" cap="none" strike="noStrike">
                <a:solidFill>
                  <a:schemeClr val="dk1"/>
                </a:solidFill>
                <a:latin typeface="Tahoma"/>
                <a:ea typeface="Tahoma"/>
                <a:cs typeface="Tahoma"/>
                <a:sym typeface="Tahoma"/>
              </a:rPr>
              <a:t>P</a:t>
            </a:r>
            <a:r>
              <a:rPr b="0" i="0" lang="en-GB" sz="2177" u="none" cap="none" strike="noStrike">
                <a:solidFill>
                  <a:schemeClr val="dk1"/>
                </a:solidFill>
                <a:latin typeface="Tahoma"/>
                <a:ea typeface="Tahoma"/>
                <a:cs typeface="Tahoma"/>
                <a:sym typeface="Tahoma"/>
              </a:rPr>
              <a:t>osterior</a:t>
            </a:r>
            <a:endParaRPr/>
          </a:p>
          <a:p>
            <a:pPr indent="-414680" lvl="1" marL="888395" marR="0" rtl="0" algn="l">
              <a:lnSpc>
                <a:spcPct val="110000"/>
              </a:lnSpc>
              <a:spcBef>
                <a:spcPts val="435"/>
              </a:spcBef>
              <a:spcAft>
                <a:spcPts val="0"/>
              </a:spcAft>
              <a:buClr>
                <a:schemeClr val="dk1"/>
              </a:buClr>
              <a:buSzPts val="2177"/>
              <a:buFont typeface="Tahoma"/>
              <a:buChar char="–"/>
            </a:pPr>
            <a:r>
              <a:rPr b="0" i="0" lang="en-GB" sz="2177" u="none" cap="none" strike="noStrike">
                <a:solidFill>
                  <a:schemeClr val="dk1"/>
                </a:solidFill>
                <a:latin typeface="Tahoma"/>
                <a:ea typeface="Tahoma"/>
                <a:cs typeface="Tahoma"/>
                <a:sym typeface="Tahoma"/>
              </a:rPr>
              <a:t>Assign </a:t>
            </a:r>
            <a:r>
              <a:rPr b="1" i="1" lang="en-GB" sz="2177" u="none" cap="none" strike="noStrike">
                <a:solidFill>
                  <a:schemeClr val="dk1"/>
                </a:solidFill>
                <a:latin typeface="Palatino Linotype"/>
                <a:ea typeface="Palatino Linotype"/>
                <a:cs typeface="Palatino Linotype"/>
                <a:sym typeface="Palatino Linotype"/>
              </a:rPr>
              <a:t>x</a:t>
            </a:r>
            <a:r>
              <a:rPr b="0" i="0" lang="en-GB" sz="2177" u="none" cap="none" strike="noStrike">
                <a:solidFill>
                  <a:schemeClr val="dk1"/>
                </a:solidFill>
                <a:latin typeface="Tahoma"/>
                <a:ea typeface="Tahoma"/>
                <a:cs typeface="Tahoma"/>
                <a:sym typeface="Tahoma"/>
              </a:rPr>
              <a:t> to </a:t>
            </a:r>
            <a:r>
              <a:rPr b="0" i="1" lang="en-GB" sz="2177" u="none" cap="none" strike="noStrike">
                <a:solidFill>
                  <a:schemeClr val="dk1"/>
                </a:solidFill>
                <a:latin typeface="Palatino Linotype"/>
                <a:ea typeface="Palatino Linotype"/>
                <a:cs typeface="Palatino Linotype"/>
                <a:sym typeface="Palatino Linotype"/>
              </a:rPr>
              <a:t>c* </a:t>
            </a:r>
            <a:r>
              <a:rPr b="0" i="0" lang="en-GB" sz="2177" u="none" cap="none" strike="noStrike">
                <a:solidFill>
                  <a:schemeClr val="dk1"/>
                </a:solidFill>
                <a:latin typeface="Tahoma"/>
                <a:ea typeface="Tahoma"/>
                <a:cs typeface="Tahoma"/>
                <a:sym typeface="Tahoma"/>
              </a:rPr>
              <a:t>if </a:t>
            </a:r>
            <a:endParaRPr/>
          </a:p>
        </p:txBody>
      </p:sp>
      <p:pic>
        <p:nvPicPr>
          <p:cNvPr id="202" name="Google Shape;202;p13"/>
          <p:cNvPicPr preferRelativeResize="0"/>
          <p:nvPr/>
        </p:nvPicPr>
        <p:blipFill rotWithShape="1">
          <a:blip r:embed="rId3">
            <a:alphaModFix/>
          </a:blip>
          <a:srcRect b="0" l="0" r="0" t="0"/>
          <a:stretch/>
        </p:blipFill>
        <p:spPr>
          <a:xfrm>
            <a:off x="3399631" y="3505715"/>
            <a:ext cx="5805488" cy="434975"/>
          </a:xfrm>
          <a:prstGeom prst="rect">
            <a:avLst/>
          </a:prstGeom>
          <a:solidFill>
            <a:srgbClr val="CCFFFF"/>
          </a:solidFill>
          <a:ln>
            <a:noFill/>
          </a:ln>
        </p:spPr>
      </p:pic>
      <p:cxnSp>
        <p:nvCxnSpPr>
          <p:cNvPr id="203" name="Google Shape;203;p13"/>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204" name="Google Shape;204;p13"/>
          <p:cNvSpPr txBox="1"/>
          <p:nvPr/>
        </p:nvSpPr>
        <p:spPr>
          <a:xfrm>
            <a:off x="95250" y="3"/>
            <a:ext cx="4443211" cy="734091"/>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MAP</a:t>
            </a:r>
            <a:endParaRPr sz="4800">
              <a:solidFill>
                <a:schemeClr val="dk1"/>
              </a:solidFill>
              <a:latin typeface="Teko"/>
              <a:ea typeface="Teko"/>
              <a:cs typeface="Teko"/>
              <a:sym typeface="Teko"/>
            </a:endParaRPr>
          </a:p>
        </p:txBody>
      </p:sp>
      <p:sp>
        <p:nvSpPr>
          <p:cNvPr id="205" name="Google Shape;205;p13"/>
          <p:cNvSpPr txBox="1"/>
          <p:nvPr/>
        </p:nvSpPr>
        <p:spPr>
          <a:xfrm>
            <a:off x="3106973" y="5201588"/>
            <a:ext cx="6098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https://towardsdatascience.com/mle-vs-map-a989f423ae5c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idx="1" type="body"/>
          </p:nvPr>
        </p:nvSpPr>
        <p:spPr>
          <a:xfrm>
            <a:off x="1603375" y="1217613"/>
            <a:ext cx="9064625" cy="5114925"/>
          </a:xfrm>
          <a:prstGeom prst="rect">
            <a:avLst/>
          </a:prstGeom>
          <a:noFill/>
          <a:ln>
            <a:noFill/>
          </a:ln>
        </p:spPr>
        <p:txBody>
          <a:bodyPr anchorCtr="0" anchor="t" bIns="45700" lIns="91425" spcFirstLastPara="1" rIns="91425" wrap="square" tIns="45700">
            <a:normAutofit/>
          </a:bodyPr>
          <a:lstStyle/>
          <a:p>
            <a:pPr indent="-305994" lvl="0" marL="483794" rtl="0" algn="l">
              <a:lnSpc>
                <a:spcPct val="110000"/>
              </a:lnSpc>
              <a:spcBef>
                <a:spcPts val="0"/>
              </a:spcBef>
              <a:spcAft>
                <a:spcPts val="0"/>
              </a:spcAft>
              <a:buClr>
                <a:schemeClr val="dk1"/>
              </a:buClr>
              <a:buSzPts val="2800"/>
              <a:buNone/>
            </a:pPr>
            <a:r>
              <a:t/>
            </a:r>
            <a:endParaRPr/>
          </a:p>
          <a:p>
            <a:pPr indent="-483794" lvl="0" marL="483794" rtl="0" algn="l">
              <a:lnSpc>
                <a:spcPct val="110000"/>
              </a:lnSpc>
              <a:spcBef>
                <a:spcPts val="1000"/>
              </a:spcBef>
              <a:spcAft>
                <a:spcPts val="0"/>
              </a:spcAft>
              <a:buClr>
                <a:schemeClr val="dk1"/>
              </a:buClr>
              <a:buSzPts val="2902"/>
              <a:buFont typeface="Arial"/>
              <a:buNone/>
            </a:pPr>
            <a:r>
              <a:rPr lang="en-GB" sz="2902"/>
              <a:t>     </a:t>
            </a:r>
            <a:endParaRPr/>
          </a:p>
        </p:txBody>
      </p:sp>
      <p:sp>
        <p:nvSpPr>
          <p:cNvPr id="211" name="Google Shape;211;p14"/>
          <p:cNvSpPr/>
          <p:nvPr/>
        </p:nvSpPr>
        <p:spPr>
          <a:xfrm>
            <a:off x="1603375" y="1079500"/>
            <a:ext cx="9191625" cy="5114925"/>
          </a:xfrm>
          <a:prstGeom prst="rect">
            <a:avLst/>
          </a:prstGeom>
          <a:noFill/>
          <a:ln>
            <a:noFill/>
          </a:ln>
        </p:spPr>
        <p:txBody>
          <a:bodyPr anchorCtr="0" anchor="t" bIns="47300" lIns="94600" spcFirstLastPara="1" rIns="94600" wrap="square" tIns="47300">
            <a:noAutofit/>
          </a:bodyPr>
          <a:lstStyle/>
          <a:p>
            <a:pPr indent="0" lvl="0" marL="0" marR="0" rtl="0" algn="l">
              <a:lnSpc>
                <a:spcPct val="120000"/>
              </a:lnSpc>
              <a:spcBef>
                <a:spcPts val="0"/>
              </a:spcBef>
              <a:spcAft>
                <a:spcPts val="0"/>
              </a:spcAft>
              <a:buClr>
                <a:schemeClr val="dk1"/>
              </a:buClr>
              <a:buSzPts val="2540"/>
              <a:buFont typeface="Arial"/>
              <a:buNone/>
            </a:pPr>
            <a:r>
              <a:t/>
            </a:r>
            <a:endParaRPr sz="2540">
              <a:solidFill>
                <a:schemeClr val="dk1"/>
              </a:solidFill>
              <a:latin typeface="Tahoma"/>
              <a:ea typeface="Tahoma"/>
              <a:cs typeface="Tahoma"/>
              <a:sym typeface="Tahoma"/>
            </a:endParaRPr>
          </a:p>
        </p:txBody>
      </p:sp>
      <p:pic>
        <p:nvPicPr>
          <p:cNvPr id="212" name="Google Shape;212;p14"/>
          <p:cNvPicPr preferRelativeResize="0"/>
          <p:nvPr/>
        </p:nvPicPr>
        <p:blipFill rotWithShape="1">
          <a:blip r:embed="rId3">
            <a:alphaModFix/>
          </a:blip>
          <a:srcRect b="0" l="0" r="0" t="0"/>
          <a:stretch/>
        </p:blipFill>
        <p:spPr>
          <a:xfrm>
            <a:off x="3128962" y="1674813"/>
            <a:ext cx="6013450" cy="4575175"/>
          </a:xfrm>
          <a:prstGeom prst="rect">
            <a:avLst/>
          </a:prstGeom>
          <a:noFill/>
          <a:ln>
            <a:noFill/>
          </a:ln>
        </p:spPr>
      </p:pic>
      <p:cxnSp>
        <p:nvCxnSpPr>
          <p:cNvPr id="213" name="Google Shape;213;p14"/>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214" name="Google Shape;214;p14"/>
          <p:cNvSpPr txBox="1"/>
          <p:nvPr>
            <p:ph type="title"/>
          </p:nvPr>
        </p:nvSpPr>
        <p:spPr>
          <a:xfrm>
            <a:off x="0" y="427959"/>
            <a:ext cx="4443211" cy="734091"/>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Teko"/>
              <a:buNone/>
            </a:pPr>
            <a:r>
              <a:rPr lang="en-GB" sz="4800">
                <a:latin typeface="Teko"/>
                <a:ea typeface="Teko"/>
                <a:cs typeface="Teko"/>
                <a:sym typeface="Teko"/>
              </a:rPr>
              <a:t>		  Ejemplo</a:t>
            </a:r>
            <a:br>
              <a:rPr lang="en-GB" sz="4800">
                <a:latin typeface="Teko"/>
                <a:ea typeface="Teko"/>
                <a:cs typeface="Teko"/>
                <a:sym typeface="Teko"/>
              </a:rPr>
            </a:br>
            <a:r>
              <a:rPr lang="en-GB" sz="4800">
                <a:latin typeface="Teko"/>
                <a:ea typeface="Teko"/>
                <a:cs typeface="Teko"/>
                <a:sym typeface="Teko"/>
              </a:rPr>
              <a:t>Play tennis</a:t>
            </a:r>
            <a:endParaRPr sz="4800">
              <a:latin typeface="Teko"/>
              <a:ea typeface="Teko"/>
              <a:cs typeface="Teko"/>
              <a:sym typeface="Tek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idx="1" type="body"/>
          </p:nvPr>
        </p:nvSpPr>
        <p:spPr>
          <a:xfrm>
            <a:off x="1603375" y="1217613"/>
            <a:ext cx="9064625" cy="5114925"/>
          </a:xfrm>
          <a:prstGeom prst="rect">
            <a:avLst/>
          </a:prstGeom>
          <a:noFill/>
          <a:ln>
            <a:noFill/>
          </a:ln>
        </p:spPr>
        <p:txBody>
          <a:bodyPr anchorCtr="0" anchor="t" bIns="45700" lIns="91425" spcFirstLastPara="1" rIns="91425" wrap="square" tIns="45700">
            <a:normAutofit/>
          </a:bodyPr>
          <a:lstStyle/>
          <a:p>
            <a:pPr indent="-305994" lvl="0" marL="483794" rtl="0" algn="l">
              <a:lnSpc>
                <a:spcPct val="110000"/>
              </a:lnSpc>
              <a:spcBef>
                <a:spcPts val="0"/>
              </a:spcBef>
              <a:spcAft>
                <a:spcPts val="0"/>
              </a:spcAft>
              <a:buClr>
                <a:schemeClr val="dk1"/>
              </a:buClr>
              <a:buSzPts val="2800"/>
              <a:buNone/>
            </a:pPr>
            <a:r>
              <a:t/>
            </a:r>
            <a:endParaRPr b="1"/>
          </a:p>
          <a:p>
            <a:pPr indent="-483794" lvl="0" marL="483794" rtl="0" algn="l">
              <a:lnSpc>
                <a:spcPct val="110000"/>
              </a:lnSpc>
              <a:spcBef>
                <a:spcPts val="1000"/>
              </a:spcBef>
              <a:spcAft>
                <a:spcPts val="0"/>
              </a:spcAft>
              <a:buClr>
                <a:schemeClr val="dk1"/>
              </a:buClr>
              <a:buSzPts val="2902"/>
              <a:buFont typeface="Arial"/>
              <a:buNone/>
            </a:pPr>
            <a:r>
              <a:rPr b="1" lang="en-GB" sz="2902"/>
              <a:t>     </a:t>
            </a:r>
            <a:endParaRPr/>
          </a:p>
        </p:txBody>
      </p:sp>
      <p:graphicFrame>
        <p:nvGraphicFramePr>
          <p:cNvPr id="220" name="Google Shape;220;p15"/>
          <p:cNvGraphicFramePr/>
          <p:nvPr/>
        </p:nvGraphicFramePr>
        <p:xfrm>
          <a:off x="1651000" y="3457575"/>
          <a:ext cx="3000000" cy="3000000"/>
        </p:xfrm>
        <a:graphic>
          <a:graphicData uri="http://schemas.openxmlformats.org/drawingml/2006/table">
            <a:tbl>
              <a:tblPr>
                <a:noFill/>
                <a:tableStyleId>{531FFD6B-F3E4-4AC7-837F-8B85D99F41C4}</a:tableStyleId>
              </a:tblPr>
              <a:tblGrid>
                <a:gridCol w="1100725"/>
                <a:gridCol w="1102150"/>
                <a:gridCol w="1100725"/>
              </a:tblGrid>
              <a:tr h="359125">
                <a:tc>
                  <a:txBody>
                    <a:bodyPr/>
                    <a:lstStyle/>
                    <a:p>
                      <a:pPr indent="0" lvl="0" marL="0" marR="0" rtl="0" algn="ctr">
                        <a:lnSpc>
                          <a:spcPct val="100000"/>
                        </a:lnSpc>
                        <a:spcBef>
                          <a:spcPts val="0"/>
                        </a:spcBef>
                        <a:spcAft>
                          <a:spcPts val="0"/>
                        </a:spcAft>
                        <a:buClr>
                          <a:schemeClr val="accent2"/>
                        </a:buClr>
                        <a:buSzPts val="1800"/>
                        <a:buFont typeface="Palatino Linotype"/>
                        <a:buNone/>
                      </a:pPr>
                      <a:r>
                        <a:rPr b="0" i="0" lang="en-GB" sz="1800" u="none" cap="none" strike="noStrike">
                          <a:solidFill>
                            <a:schemeClr val="accent2"/>
                          </a:solidFill>
                          <a:latin typeface="Palatino Linotype"/>
                          <a:ea typeface="Palatino Linotype"/>
                          <a:cs typeface="Palatino Linotype"/>
                          <a:sym typeface="Palatino Linotype"/>
                        </a:rPr>
                        <a:t>Outlook</a:t>
                      </a:r>
                      <a:endParaRPr/>
                    </a:p>
                  </a:txBody>
                  <a:tcPr marT="41375" marB="41375" marR="82975" marL="829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Linotype"/>
                        <a:buNone/>
                      </a:pPr>
                      <a:r>
                        <a:rPr b="0" i="0" lang="en-GB" sz="1800" u="none" cap="none" strike="noStrike">
                          <a:solidFill>
                            <a:schemeClr val="dk1"/>
                          </a:solidFill>
                          <a:latin typeface="Palatino Linotype"/>
                          <a:ea typeface="Palatino Linotype"/>
                          <a:cs typeface="Palatino Linotype"/>
                          <a:sym typeface="Palatino Linotype"/>
                        </a:rPr>
                        <a:t>Play=</a:t>
                      </a:r>
                      <a:r>
                        <a:rPr b="0" i="1" lang="en-GB" sz="1800" u="none" cap="none" strike="noStrike">
                          <a:solidFill>
                            <a:schemeClr val="dk1"/>
                          </a:solidFill>
                          <a:latin typeface="Palatino Linotype"/>
                          <a:ea typeface="Palatino Linotype"/>
                          <a:cs typeface="Palatino Linotype"/>
                          <a:sym typeface="Palatino Linotype"/>
                        </a:rPr>
                        <a:t>Yes</a:t>
                      </a:r>
                      <a:endParaRPr/>
                    </a:p>
                  </a:txBody>
                  <a:tcPr marT="41375" marB="41375" marR="82975" marL="829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Linotype"/>
                        <a:buNone/>
                      </a:pPr>
                      <a:r>
                        <a:rPr b="0" i="0" lang="en-GB" sz="1800" u="none" cap="none" strike="noStrike">
                          <a:solidFill>
                            <a:schemeClr val="dk1"/>
                          </a:solidFill>
                          <a:latin typeface="Palatino Linotype"/>
                          <a:ea typeface="Palatino Linotype"/>
                          <a:cs typeface="Palatino Linotype"/>
                          <a:sym typeface="Palatino Linotype"/>
                        </a:rPr>
                        <a:t>Play=</a:t>
                      </a:r>
                      <a:r>
                        <a:rPr b="0" i="1" lang="en-GB" sz="1800" u="none" cap="none" strike="noStrike">
                          <a:solidFill>
                            <a:schemeClr val="dk1"/>
                          </a:solidFill>
                          <a:latin typeface="Palatino Linotype"/>
                          <a:ea typeface="Palatino Linotype"/>
                          <a:cs typeface="Palatino Linotype"/>
                          <a:sym typeface="Palatino Linotype"/>
                        </a:rPr>
                        <a:t>No</a:t>
                      </a:r>
                      <a:endParaRPr/>
                    </a:p>
                  </a:txBody>
                  <a:tcPr marT="41375" marB="41375" marR="82975" marL="829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7925">
                <a:tc>
                  <a:txBody>
                    <a:bodyPr/>
                    <a:lstStyle/>
                    <a:p>
                      <a:pPr indent="0" lvl="0" marL="0" marR="0" rtl="0" algn="ctr">
                        <a:lnSpc>
                          <a:spcPct val="100000"/>
                        </a:lnSpc>
                        <a:spcBef>
                          <a:spcPts val="0"/>
                        </a:spcBef>
                        <a:spcAft>
                          <a:spcPts val="0"/>
                        </a:spcAft>
                        <a:buClr>
                          <a:schemeClr val="dk1"/>
                        </a:buClr>
                        <a:buSzPts val="1600"/>
                        <a:buFont typeface="Palatino Linotype"/>
                        <a:buNone/>
                      </a:pPr>
                      <a:r>
                        <a:rPr b="0" i="1" lang="en-GB" sz="1600" u="none" cap="none" strike="noStrike">
                          <a:solidFill>
                            <a:schemeClr val="dk1"/>
                          </a:solidFill>
                          <a:latin typeface="Palatino Linotype"/>
                          <a:ea typeface="Palatino Linotype"/>
                          <a:cs typeface="Palatino Linotype"/>
                          <a:sym typeface="Palatino Linotype"/>
                        </a:rPr>
                        <a:t>Sunny</a:t>
                      </a:r>
                      <a:endParaRPr/>
                    </a:p>
                  </a:txBody>
                  <a:tcPr marT="41375" marB="41375" marR="82975" marL="829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2/9</a:t>
                      </a:r>
                      <a:endParaRPr/>
                    </a:p>
                  </a:txBody>
                  <a:tcPr marT="41375" marB="41375" marR="82975" marL="829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3/5</a:t>
                      </a:r>
                      <a:endParaRPr/>
                    </a:p>
                  </a:txBody>
                  <a:tcPr marT="41375" marB="41375" marR="82975" marL="829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7925">
                <a:tc>
                  <a:txBody>
                    <a:bodyPr/>
                    <a:lstStyle/>
                    <a:p>
                      <a:pPr indent="0" lvl="0" marL="0" marR="0" rtl="0" algn="ctr">
                        <a:lnSpc>
                          <a:spcPct val="100000"/>
                        </a:lnSpc>
                        <a:spcBef>
                          <a:spcPts val="0"/>
                        </a:spcBef>
                        <a:spcAft>
                          <a:spcPts val="0"/>
                        </a:spcAft>
                        <a:buClr>
                          <a:schemeClr val="dk1"/>
                        </a:buClr>
                        <a:buSzPts val="1600"/>
                        <a:buFont typeface="Palatino Linotype"/>
                        <a:buNone/>
                      </a:pPr>
                      <a:r>
                        <a:rPr b="0" i="1" lang="en-GB" sz="1600" u="none" cap="none" strike="noStrike">
                          <a:solidFill>
                            <a:schemeClr val="dk1"/>
                          </a:solidFill>
                          <a:latin typeface="Palatino Linotype"/>
                          <a:ea typeface="Palatino Linotype"/>
                          <a:cs typeface="Palatino Linotype"/>
                          <a:sym typeface="Palatino Linotype"/>
                        </a:rPr>
                        <a:t>Overcast</a:t>
                      </a:r>
                      <a:endParaRPr/>
                    </a:p>
                  </a:txBody>
                  <a:tcPr marT="41375" marB="41375" marR="82975" marL="829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4/9</a:t>
                      </a:r>
                      <a:endParaRPr/>
                    </a:p>
                  </a:txBody>
                  <a:tcPr marT="41375" marB="41375" marR="82975" marL="829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0/5</a:t>
                      </a:r>
                      <a:endParaRPr/>
                    </a:p>
                  </a:txBody>
                  <a:tcPr marT="41375" marB="41375" marR="82975" marL="829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7925">
                <a:tc>
                  <a:txBody>
                    <a:bodyPr/>
                    <a:lstStyle/>
                    <a:p>
                      <a:pPr indent="0" lvl="0" marL="0" marR="0" rtl="0" algn="ctr">
                        <a:lnSpc>
                          <a:spcPct val="100000"/>
                        </a:lnSpc>
                        <a:spcBef>
                          <a:spcPts val="0"/>
                        </a:spcBef>
                        <a:spcAft>
                          <a:spcPts val="0"/>
                        </a:spcAft>
                        <a:buClr>
                          <a:schemeClr val="dk1"/>
                        </a:buClr>
                        <a:buSzPts val="1600"/>
                        <a:buFont typeface="Palatino Linotype"/>
                        <a:buNone/>
                      </a:pPr>
                      <a:r>
                        <a:rPr b="0" i="1" lang="en-GB" sz="1600" u="none" cap="none" strike="noStrike">
                          <a:solidFill>
                            <a:schemeClr val="dk1"/>
                          </a:solidFill>
                          <a:latin typeface="Palatino Linotype"/>
                          <a:ea typeface="Palatino Linotype"/>
                          <a:cs typeface="Palatino Linotype"/>
                          <a:sym typeface="Palatino Linotype"/>
                        </a:rPr>
                        <a:t>Rain</a:t>
                      </a:r>
                      <a:endParaRPr/>
                    </a:p>
                  </a:txBody>
                  <a:tcPr marT="41375" marB="41375" marR="82975" marL="829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3/9</a:t>
                      </a:r>
                      <a:endParaRPr/>
                    </a:p>
                  </a:txBody>
                  <a:tcPr marT="41375" marB="41375" marR="82975" marL="829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2/5</a:t>
                      </a:r>
                      <a:endParaRPr b="0" i="0" sz="1800" u="none" cap="none" strike="noStrike">
                        <a:solidFill>
                          <a:schemeClr val="dk1"/>
                        </a:solidFill>
                        <a:latin typeface="Palatino Linotype"/>
                        <a:ea typeface="Palatino Linotype"/>
                        <a:cs typeface="Palatino Linotype"/>
                        <a:sym typeface="Palatino Linotype"/>
                      </a:endParaRPr>
                    </a:p>
                  </a:txBody>
                  <a:tcPr marT="41375" marB="41375" marR="82975" marL="829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21" name="Google Shape;221;p15"/>
          <p:cNvGraphicFramePr/>
          <p:nvPr/>
        </p:nvGraphicFramePr>
        <p:xfrm>
          <a:off x="6459538" y="3427413"/>
          <a:ext cx="3000000" cy="3000000"/>
        </p:xfrm>
        <a:graphic>
          <a:graphicData uri="http://schemas.openxmlformats.org/drawingml/2006/table">
            <a:tbl>
              <a:tblPr>
                <a:noFill/>
                <a:tableStyleId>{531FFD6B-F3E4-4AC7-837F-8B85D99F41C4}</a:tableStyleId>
              </a:tblPr>
              <a:tblGrid>
                <a:gridCol w="1520400"/>
                <a:gridCol w="1313075"/>
                <a:gridCol w="1313075"/>
              </a:tblGrid>
              <a:tr h="359225">
                <a:tc>
                  <a:txBody>
                    <a:bodyPr/>
                    <a:lstStyle/>
                    <a:p>
                      <a:pPr indent="0" lvl="0" marL="0" marR="0" rtl="0" algn="ctr">
                        <a:lnSpc>
                          <a:spcPct val="100000"/>
                        </a:lnSpc>
                        <a:spcBef>
                          <a:spcPts val="0"/>
                        </a:spcBef>
                        <a:spcAft>
                          <a:spcPts val="0"/>
                        </a:spcAft>
                        <a:buClr>
                          <a:schemeClr val="accent2"/>
                        </a:buClr>
                        <a:buSzPts val="1800"/>
                        <a:buFont typeface="Palatino Linotype"/>
                        <a:buNone/>
                      </a:pPr>
                      <a:r>
                        <a:rPr b="0" i="0" lang="en-GB" sz="1800" u="none" cap="none" strike="noStrike">
                          <a:solidFill>
                            <a:schemeClr val="accent2"/>
                          </a:solidFill>
                          <a:latin typeface="Palatino Linotype"/>
                          <a:ea typeface="Palatino Linotype"/>
                          <a:cs typeface="Palatino Linotype"/>
                          <a:sym typeface="Palatino Linotype"/>
                        </a:rPr>
                        <a:t>Temperature</a:t>
                      </a:r>
                      <a:endParaRPr/>
                    </a:p>
                  </a:txBody>
                  <a:tcPr marT="41450" marB="41450" marR="82925" marL="82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Linotype"/>
                        <a:buNone/>
                      </a:pPr>
                      <a:r>
                        <a:rPr b="0" i="0" lang="en-GB" sz="1800" u="none" cap="none" strike="noStrike">
                          <a:solidFill>
                            <a:schemeClr val="dk1"/>
                          </a:solidFill>
                          <a:latin typeface="Palatino Linotype"/>
                          <a:ea typeface="Palatino Linotype"/>
                          <a:cs typeface="Palatino Linotype"/>
                          <a:sym typeface="Palatino Linotype"/>
                        </a:rPr>
                        <a:t>Play=</a:t>
                      </a:r>
                      <a:r>
                        <a:rPr b="0" i="1" lang="en-GB" sz="1800" u="none" cap="none" strike="noStrike">
                          <a:solidFill>
                            <a:schemeClr val="dk1"/>
                          </a:solidFill>
                          <a:latin typeface="Palatino Linotype"/>
                          <a:ea typeface="Palatino Linotype"/>
                          <a:cs typeface="Palatino Linotype"/>
                          <a:sym typeface="Palatino Linotype"/>
                        </a:rPr>
                        <a:t>Yes</a:t>
                      </a:r>
                      <a:endParaRPr/>
                    </a:p>
                  </a:txBody>
                  <a:tcPr marT="41450" marB="41450" marR="82925" marL="82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Linotype"/>
                        <a:buNone/>
                      </a:pPr>
                      <a:r>
                        <a:rPr b="0" i="0" lang="en-GB" sz="1800" u="none" cap="none" strike="noStrike">
                          <a:solidFill>
                            <a:schemeClr val="dk1"/>
                          </a:solidFill>
                          <a:latin typeface="Palatino Linotype"/>
                          <a:ea typeface="Palatino Linotype"/>
                          <a:cs typeface="Palatino Linotype"/>
                          <a:sym typeface="Palatino Linotype"/>
                        </a:rPr>
                        <a:t>Play=</a:t>
                      </a:r>
                      <a:r>
                        <a:rPr b="0" i="1" lang="en-GB" sz="1800" u="none" cap="none" strike="noStrike">
                          <a:solidFill>
                            <a:schemeClr val="dk1"/>
                          </a:solidFill>
                          <a:latin typeface="Palatino Linotype"/>
                          <a:ea typeface="Palatino Linotype"/>
                          <a:cs typeface="Palatino Linotype"/>
                          <a:sym typeface="Palatino Linotype"/>
                        </a:rPr>
                        <a:t>No</a:t>
                      </a:r>
                      <a:endParaRPr/>
                    </a:p>
                  </a:txBody>
                  <a:tcPr marT="41450" marB="41450" marR="82925" marL="82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7900">
                <a:tc>
                  <a:txBody>
                    <a:bodyPr/>
                    <a:lstStyle/>
                    <a:p>
                      <a:pPr indent="0" lvl="0" marL="0" marR="0" rtl="0" algn="ctr">
                        <a:lnSpc>
                          <a:spcPct val="100000"/>
                        </a:lnSpc>
                        <a:spcBef>
                          <a:spcPts val="0"/>
                        </a:spcBef>
                        <a:spcAft>
                          <a:spcPts val="0"/>
                        </a:spcAft>
                        <a:buClr>
                          <a:schemeClr val="dk1"/>
                        </a:buClr>
                        <a:buSzPts val="1600"/>
                        <a:buFont typeface="Palatino Linotype"/>
                        <a:buNone/>
                      </a:pPr>
                      <a:r>
                        <a:rPr b="0" i="1" lang="en-GB" sz="1600" u="none" cap="none" strike="noStrike">
                          <a:solidFill>
                            <a:schemeClr val="dk1"/>
                          </a:solidFill>
                          <a:latin typeface="Palatino Linotype"/>
                          <a:ea typeface="Palatino Linotype"/>
                          <a:cs typeface="Palatino Linotype"/>
                          <a:sym typeface="Palatino Linotype"/>
                        </a:rPr>
                        <a:t>Hot</a:t>
                      </a:r>
                      <a:endParaRPr/>
                    </a:p>
                  </a:txBody>
                  <a:tcPr marT="41450" marB="41450" marR="82925" marL="82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2/9</a:t>
                      </a:r>
                      <a:endParaRPr/>
                    </a:p>
                  </a:txBody>
                  <a:tcPr marT="41450" marB="41450" marR="82925" marL="82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2/5</a:t>
                      </a:r>
                      <a:endParaRPr/>
                    </a:p>
                  </a:txBody>
                  <a:tcPr marT="41450" marB="41450" marR="82925" marL="82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7900">
                <a:tc>
                  <a:txBody>
                    <a:bodyPr/>
                    <a:lstStyle/>
                    <a:p>
                      <a:pPr indent="0" lvl="0" marL="0" marR="0" rtl="0" algn="ctr">
                        <a:lnSpc>
                          <a:spcPct val="100000"/>
                        </a:lnSpc>
                        <a:spcBef>
                          <a:spcPts val="0"/>
                        </a:spcBef>
                        <a:spcAft>
                          <a:spcPts val="0"/>
                        </a:spcAft>
                        <a:buClr>
                          <a:schemeClr val="dk1"/>
                        </a:buClr>
                        <a:buSzPts val="1600"/>
                        <a:buFont typeface="Palatino Linotype"/>
                        <a:buNone/>
                      </a:pPr>
                      <a:r>
                        <a:rPr b="0" i="1" lang="en-GB" sz="1600" u="none" cap="none" strike="noStrike">
                          <a:solidFill>
                            <a:schemeClr val="dk1"/>
                          </a:solidFill>
                          <a:latin typeface="Palatino Linotype"/>
                          <a:ea typeface="Palatino Linotype"/>
                          <a:cs typeface="Palatino Linotype"/>
                          <a:sym typeface="Palatino Linotype"/>
                        </a:rPr>
                        <a:t>Mild</a:t>
                      </a:r>
                      <a:endParaRPr/>
                    </a:p>
                  </a:txBody>
                  <a:tcPr marT="41450" marB="41450" marR="82925" marL="82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4/9</a:t>
                      </a:r>
                      <a:endParaRPr/>
                    </a:p>
                  </a:txBody>
                  <a:tcPr marT="41450" marB="41450" marR="82925" marL="82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2/5</a:t>
                      </a:r>
                      <a:endParaRPr/>
                    </a:p>
                  </a:txBody>
                  <a:tcPr marT="41450" marB="41450" marR="82925" marL="82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7900">
                <a:tc>
                  <a:txBody>
                    <a:bodyPr/>
                    <a:lstStyle/>
                    <a:p>
                      <a:pPr indent="0" lvl="0" marL="0" marR="0" rtl="0" algn="ctr">
                        <a:lnSpc>
                          <a:spcPct val="100000"/>
                        </a:lnSpc>
                        <a:spcBef>
                          <a:spcPts val="0"/>
                        </a:spcBef>
                        <a:spcAft>
                          <a:spcPts val="0"/>
                        </a:spcAft>
                        <a:buClr>
                          <a:schemeClr val="dk1"/>
                        </a:buClr>
                        <a:buSzPts val="1600"/>
                        <a:buFont typeface="Palatino Linotype"/>
                        <a:buNone/>
                      </a:pPr>
                      <a:r>
                        <a:rPr b="0" i="1" lang="en-GB" sz="1600" u="none" cap="none" strike="noStrike">
                          <a:solidFill>
                            <a:schemeClr val="dk1"/>
                          </a:solidFill>
                          <a:latin typeface="Palatino Linotype"/>
                          <a:ea typeface="Palatino Linotype"/>
                          <a:cs typeface="Palatino Linotype"/>
                          <a:sym typeface="Palatino Linotype"/>
                        </a:rPr>
                        <a:t>Cool</a:t>
                      </a:r>
                      <a:endParaRPr/>
                    </a:p>
                  </a:txBody>
                  <a:tcPr marT="41450" marB="41450" marR="82925" marL="82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3/9</a:t>
                      </a:r>
                      <a:endParaRPr/>
                    </a:p>
                  </a:txBody>
                  <a:tcPr marT="41450" marB="41450" marR="82925" marL="82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1/5</a:t>
                      </a:r>
                      <a:endParaRPr b="0" i="0" sz="1800" u="none" cap="none" strike="noStrike">
                        <a:solidFill>
                          <a:schemeClr val="dk1"/>
                        </a:solidFill>
                        <a:latin typeface="Palatino Linotype"/>
                        <a:ea typeface="Palatino Linotype"/>
                        <a:cs typeface="Palatino Linotype"/>
                        <a:sym typeface="Palatino Linotype"/>
                      </a:endParaRPr>
                    </a:p>
                  </a:txBody>
                  <a:tcPr marT="41450" marB="41450" marR="82925" marL="82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22" name="Google Shape;222;p15"/>
          <p:cNvGraphicFramePr/>
          <p:nvPr/>
        </p:nvGraphicFramePr>
        <p:xfrm>
          <a:off x="1458913" y="5364163"/>
          <a:ext cx="3000000" cy="3000000"/>
        </p:xfrm>
        <a:graphic>
          <a:graphicData uri="http://schemas.openxmlformats.org/drawingml/2006/table">
            <a:tbl>
              <a:tblPr>
                <a:noFill/>
                <a:tableStyleId>{531FFD6B-F3E4-4AC7-837F-8B85D99F41C4}</a:tableStyleId>
              </a:tblPr>
              <a:tblGrid>
                <a:gridCol w="1410050"/>
                <a:gridCol w="1074450"/>
                <a:gridCol w="1041325"/>
              </a:tblGrid>
              <a:tr h="417075">
                <a:tc>
                  <a:txBody>
                    <a:bodyPr/>
                    <a:lstStyle/>
                    <a:p>
                      <a:pPr indent="0" lvl="0" marL="0" marR="0" rtl="0" algn="ctr">
                        <a:lnSpc>
                          <a:spcPct val="100000"/>
                        </a:lnSpc>
                        <a:spcBef>
                          <a:spcPts val="0"/>
                        </a:spcBef>
                        <a:spcAft>
                          <a:spcPts val="0"/>
                        </a:spcAft>
                        <a:buClr>
                          <a:schemeClr val="accent2"/>
                        </a:buClr>
                        <a:buSzPts val="1800"/>
                        <a:buFont typeface="Palatino Linotype"/>
                        <a:buNone/>
                      </a:pPr>
                      <a:r>
                        <a:rPr b="0" i="0" lang="en-GB" sz="1800" u="none" cap="none" strike="noStrike">
                          <a:solidFill>
                            <a:schemeClr val="accent2"/>
                          </a:solidFill>
                          <a:latin typeface="Palatino Linotype"/>
                          <a:ea typeface="Palatino Linotype"/>
                          <a:cs typeface="Palatino Linotype"/>
                          <a:sym typeface="Palatino Linotype"/>
                        </a:rPr>
                        <a:t>Humidity</a:t>
                      </a:r>
                      <a:endParaRPr/>
                    </a:p>
                  </a:txBody>
                  <a:tcPr marT="41425" marB="41425" marR="82950" marL="829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Linotype"/>
                        <a:buNone/>
                      </a:pPr>
                      <a:r>
                        <a:rPr b="0" i="0" lang="en-GB" sz="1800" u="none" cap="none" strike="noStrike">
                          <a:solidFill>
                            <a:schemeClr val="dk1"/>
                          </a:solidFill>
                          <a:latin typeface="Palatino Linotype"/>
                          <a:ea typeface="Palatino Linotype"/>
                          <a:cs typeface="Palatino Linotype"/>
                          <a:sym typeface="Palatino Linotype"/>
                        </a:rPr>
                        <a:t>Play=</a:t>
                      </a:r>
                      <a:r>
                        <a:rPr b="0" i="1" lang="en-GB" sz="1800" u="none" cap="none" strike="noStrike">
                          <a:solidFill>
                            <a:schemeClr val="dk1"/>
                          </a:solidFill>
                          <a:latin typeface="Palatino Linotype"/>
                          <a:ea typeface="Palatino Linotype"/>
                          <a:cs typeface="Palatino Linotype"/>
                          <a:sym typeface="Palatino Linotype"/>
                        </a:rPr>
                        <a:t>Yes</a:t>
                      </a:r>
                      <a:endParaRPr b="0" i="0" sz="2200" u="none" cap="none" strike="noStrike">
                        <a:solidFill>
                          <a:schemeClr val="dk1"/>
                        </a:solidFill>
                        <a:latin typeface="Palatino Linotype"/>
                        <a:ea typeface="Palatino Linotype"/>
                        <a:cs typeface="Palatino Linotype"/>
                        <a:sym typeface="Palatino Linotype"/>
                      </a:endParaRPr>
                    </a:p>
                  </a:txBody>
                  <a:tcPr marT="41425" marB="4142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Linotype"/>
                        <a:buNone/>
                      </a:pPr>
                      <a:r>
                        <a:rPr b="0" i="0" lang="en-GB" sz="1800" u="none" cap="none" strike="noStrike">
                          <a:solidFill>
                            <a:schemeClr val="dk1"/>
                          </a:solidFill>
                          <a:latin typeface="Palatino Linotype"/>
                          <a:ea typeface="Palatino Linotype"/>
                          <a:cs typeface="Palatino Linotype"/>
                          <a:sym typeface="Palatino Linotype"/>
                        </a:rPr>
                        <a:t>Play=N</a:t>
                      </a:r>
                      <a:r>
                        <a:rPr b="0" i="1" lang="en-GB" sz="1800" u="none" cap="none" strike="noStrike">
                          <a:solidFill>
                            <a:schemeClr val="dk1"/>
                          </a:solidFill>
                          <a:latin typeface="Palatino Linotype"/>
                          <a:ea typeface="Palatino Linotype"/>
                          <a:cs typeface="Palatino Linotype"/>
                          <a:sym typeface="Palatino Linotype"/>
                        </a:rPr>
                        <a:t>o</a:t>
                      </a:r>
                      <a:endParaRPr/>
                    </a:p>
                  </a:txBody>
                  <a:tcPr marT="41425" marB="41425" marR="82950" marL="829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7725">
                <a:tc>
                  <a:txBody>
                    <a:bodyPr/>
                    <a:lstStyle/>
                    <a:p>
                      <a:pPr indent="0" lvl="0" marL="0" marR="0" rtl="0" algn="ctr">
                        <a:lnSpc>
                          <a:spcPct val="100000"/>
                        </a:lnSpc>
                        <a:spcBef>
                          <a:spcPts val="0"/>
                        </a:spcBef>
                        <a:spcAft>
                          <a:spcPts val="0"/>
                        </a:spcAft>
                        <a:buClr>
                          <a:schemeClr val="dk1"/>
                        </a:buClr>
                        <a:buSzPts val="1600"/>
                        <a:buFont typeface="Palatino Linotype"/>
                        <a:buNone/>
                      </a:pPr>
                      <a:r>
                        <a:rPr b="0" i="1" lang="en-GB" sz="1600" u="none" cap="none" strike="noStrike">
                          <a:solidFill>
                            <a:schemeClr val="dk1"/>
                          </a:solidFill>
                          <a:latin typeface="Palatino Linotype"/>
                          <a:ea typeface="Palatino Linotype"/>
                          <a:cs typeface="Palatino Linotype"/>
                          <a:sym typeface="Palatino Linotype"/>
                        </a:rPr>
                        <a:t>High</a:t>
                      </a:r>
                      <a:endParaRPr/>
                    </a:p>
                  </a:txBody>
                  <a:tcPr marT="41425" marB="41425" marR="82950" marL="829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3/9</a:t>
                      </a:r>
                      <a:endParaRPr/>
                    </a:p>
                  </a:txBody>
                  <a:tcPr marT="41425" marB="4142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4/5</a:t>
                      </a:r>
                      <a:endParaRPr/>
                    </a:p>
                  </a:txBody>
                  <a:tcPr marT="41425" marB="41425" marR="82950" marL="829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7725">
                <a:tc>
                  <a:txBody>
                    <a:bodyPr/>
                    <a:lstStyle/>
                    <a:p>
                      <a:pPr indent="0" lvl="0" marL="0" marR="0" rtl="0" algn="ctr">
                        <a:lnSpc>
                          <a:spcPct val="100000"/>
                        </a:lnSpc>
                        <a:spcBef>
                          <a:spcPts val="0"/>
                        </a:spcBef>
                        <a:spcAft>
                          <a:spcPts val="0"/>
                        </a:spcAft>
                        <a:buClr>
                          <a:schemeClr val="dk1"/>
                        </a:buClr>
                        <a:buSzPts val="1600"/>
                        <a:buFont typeface="Palatino Linotype"/>
                        <a:buNone/>
                      </a:pPr>
                      <a:r>
                        <a:rPr b="0" i="1" lang="en-GB" sz="1600" u="none" cap="none" strike="noStrike">
                          <a:solidFill>
                            <a:schemeClr val="dk1"/>
                          </a:solidFill>
                          <a:latin typeface="Palatino Linotype"/>
                          <a:ea typeface="Palatino Linotype"/>
                          <a:cs typeface="Palatino Linotype"/>
                          <a:sym typeface="Palatino Linotype"/>
                        </a:rPr>
                        <a:t>Normal</a:t>
                      </a:r>
                      <a:endParaRPr/>
                    </a:p>
                  </a:txBody>
                  <a:tcPr marT="41425" marB="41425" marR="82950" marL="829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6/9</a:t>
                      </a:r>
                      <a:endParaRPr/>
                    </a:p>
                  </a:txBody>
                  <a:tcPr marT="41425" marB="41425" marR="82950" marL="829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1/5</a:t>
                      </a:r>
                      <a:endParaRPr/>
                    </a:p>
                  </a:txBody>
                  <a:tcPr marT="41425" marB="41425" marR="82950" marL="829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23" name="Google Shape;223;p15"/>
          <p:cNvGraphicFramePr/>
          <p:nvPr/>
        </p:nvGraphicFramePr>
        <p:xfrm>
          <a:off x="6442075" y="5364163"/>
          <a:ext cx="3000000" cy="3000000"/>
        </p:xfrm>
        <a:graphic>
          <a:graphicData uri="http://schemas.openxmlformats.org/drawingml/2006/table">
            <a:tbl>
              <a:tblPr>
                <a:noFill/>
                <a:tableStyleId>{531FFD6B-F3E4-4AC7-837F-8B85D99F41C4}</a:tableStyleId>
              </a:tblPr>
              <a:tblGrid>
                <a:gridCol w="1230900"/>
                <a:gridCol w="1118600"/>
                <a:gridCol w="1174750"/>
              </a:tblGrid>
              <a:tr h="359350">
                <a:tc>
                  <a:txBody>
                    <a:bodyPr/>
                    <a:lstStyle/>
                    <a:p>
                      <a:pPr indent="0" lvl="0" marL="0" marR="0" rtl="0" algn="ctr">
                        <a:lnSpc>
                          <a:spcPct val="100000"/>
                        </a:lnSpc>
                        <a:spcBef>
                          <a:spcPts val="0"/>
                        </a:spcBef>
                        <a:spcAft>
                          <a:spcPts val="0"/>
                        </a:spcAft>
                        <a:buClr>
                          <a:schemeClr val="accent2"/>
                        </a:buClr>
                        <a:buSzPts val="1800"/>
                        <a:buFont typeface="Palatino Linotype"/>
                        <a:buNone/>
                      </a:pPr>
                      <a:r>
                        <a:rPr b="0" i="0" lang="en-GB" sz="1800" u="none" cap="none" strike="noStrike">
                          <a:solidFill>
                            <a:schemeClr val="accent2"/>
                          </a:solidFill>
                          <a:latin typeface="Palatino Linotype"/>
                          <a:ea typeface="Palatino Linotype"/>
                          <a:cs typeface="Palatino Linotype"/>
                          <a:sym typeface="Palatino Linotype"/>
                        </a:rPr>
                        <a:t>Wind</a:t>
                      </a:r>
                      <a:endParaRPr/>
                    </a:p>
                  </a:txBody>
                  <a:tcPr marT="41475" marB="41475" marR="82925" marL="82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Linotype"/>
                        <a:buNone/>
                      </a:pPr>
                      <a:r>
                        <a:rPr b="0" i="0" lang="en-GB" sz="1800" u="none" cap="none" strike="noStrike">
                          <a:solidFill>
                            <a:schemeClr val="dk1"/>
                          </a:solidFill>
                          <a:latin typeface="Palatino Linotype"/>
                          <a:ea typeface="Palatino Linotype"/>
                          <a:cs typeface="Palatino Linotype"/>
                          <a:sym typeface="Palatino Linotype"/>
                        </a:rPr>
                        <a:t>Play=</a:t>
                      </a:r>
                      <a:r>
                        <a:rPr b="0" i="1" lang="en-GB" sz="1800" u="none" cap="none" strike="noStrike">
                          <a:solidFill>
                            <a:schemeClr val="dk1"/>
                          </a:solidFill>
                          <a:latin typeface="Palatino Linotype"/>
                          <a:ea typeface="Palatino Linotype"/>
                          <a:cs typeface="Palatino Linotype"/>
                          <a:sym typeface="Palatino Linotype"/>
                        </a:rPr>
                        <a:t>Yes</a:t>
                      </a:r>
                      <a:endParaRPr b="0" i="0" sz="2200" u="none" cap="none" strike="noStrike">
                        <a:solidFill>
                          <a:schemeClr val="dk1"/>
                        </a:solidFill>
                        <a:latin typeface="Palatino Linotype"/>
                        <a:ea typeface="Palatino Linotype"/>
                        <a:cs typeface="Palatino Linotype"/>
                        <a:sym typeface="Palatino Linotype"/>
                      </a:endParaRPr>
                    </a:p>
                  </a:txBody>
                  <a:tcPr marT="41475" marB="41475" marR="82925" marL="82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Palatino Linotype"/>
                        <a:buNone/>
                      </a:pPr>
                      <a:r>
                        <a:rPr b="0" i="0" lang="en-GB" sz="1800" u="none" cap="none" strike="noStrike">
                          <a:solidFill>
                            <a:schemeClr val="dk1"/>
                          </a:solidFill>
                          <a:latin typeface="Palatino Linotype"/>
                          <a:ea typeface="Palatino Linotype"/>
                          <a:cs typeface="Palatino Linotype"/>
                          <a:sym typeface="Palatino Linotype"/>
                        </a:rPr>
                        <a:t>Play=</a:t>
                      </a:r>
                      <a:r>
                        <a:rPr b="0" i="1" lang="en-GB" sz="1800" u="none" cap="none" strike="noStrike">
                          <a:solidFill>
                            <a:schemeClr val="dk1"/>
                          </a:solidFill>
                          <a:latin typeface="Palatino Linotype"/>
                          <a:ea typeface="Palatino Linotype"/>
                          <a:cs typeface="Palatino Linotype"/>
                          <a:sym typeface="Palatino Linotype"/>
                        </a:rPr>
                        <a:t>No</a:t>
                      </a:r>
                      <a:endParaRPr/>
                    </a:p>
                  </a:txBody>
                  <a:tcPr marT="41475" marB="41475" marR="82925" marL="82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8025">
                <a:tc>
                  <a:txBody>
                    <a:bodyPr/>
                    <a:lstStyle/>
                    <a:p>
                      <a:pPr indent="0" lvl="0" marL="0" marR="0" rtl="0" algn="ctr">
                        <a:lnSpc>
                          <a:spcPct val="100000"/>
                        </a:lnSpc>
                        <a:spcBef>
                          <a:spcPts val="0"/>
                        </a:spcBef>
                        <a:spcAft>
                          <a:spcPts val="0"/>
                        </a:spcAft>
                        <a:buClr>
                          <a:schemeClr val="dk1"/>
                        </a:buClr>
                        <a:buSzPts val="1600"/>
                        <a:buFont typeface="Palatino Linotype"/>
                        <a:buNone/>
                      </a:pPr>
                      <a:r>
                        <a:rPr b="0" i="1" lang="en-GB" sz="1600" u="none" cap="none" strike="noStrike">
                          <a:solidFill>
                            <a:schemeClr val="dk1"/>
                          </a:solidFill>
                          <a:latin typeface="Palatino Linotype"/>
                          <a:ea typeface="Palatino Linotype"/>
                          <a:cs typeface="Palatino Linotype"/>
                          <a:sym typeface="Palatino Linotype"/>
                        </a:rPr>
                        <a:t>Strong</a:t>
                      </a:r>
                      <a:endParaRPr/>
                    </a:p>
                  </a:txBody>
                  <a:tcPr marT="41475" marB="41475" marR="82925" marL="82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3/9</a:t>
                      </a:r>
                      <a:endParaRPr/>
                    </a:p>
                  </a:txBody>
                  <a:tcPr marT="41475" marB="41475" marR="82925" marL="82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3/5</a:t>
                      </a:r>
                      <a:endParaRPr/>
                    </a:p>
                  </a:txBody>
                  <a:tcPr marT="41475" marB="41475" marR="82925" marL="82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8025">
                <a:tc>
                  <a:txBody>
                    <a:bodyPr/>
                    <a:lstStyle/>
                    <a:p>
                      <a:pPr indent="0" lvl="0" marL="0" marR="0" rtl="0" algn="ctr">
                        <a:lnSpc>
                          <a:spcPct val="100000"/>
                        </a:lnSpc>
                        <a:spcBef>
                          <a:spcPts val="0"/>
                        </a:spcBef>
                        <a:spcAft>
                          <a:spcPts val="0"/>
                        </a:spcAft>
                        <a:buClr>
                          <a:schemeClr val="dk1"/>
                        </a:buClr>
                        <a:buSzPts val="1600"/>
                        <a:buFont typeface="Palatino Linotype"/>
                        <a:buNone/>
                      </a:pPr>
                      <a:r>
                        <a:rPr b="0" i="1" lang="en-GB" sz="1600" u="none" cap="none" strike="noStrike">
                          <a:solidFill>
                            <a:schemeClr val="dk1"/>
                          </a:solidFill>
                          <a:latin typeface="Palatino Linotype"/>
                          <a:ea typeface="Palatino Linotype"/>
                          <a:cs typeface="Palatino Linotype"/>
                          <a:sym typeface="Palatino Linotype"/>
                        </a:rPr>
                        <a:t>Weak</a:t>
                      </a:r>
                      <a:endParaRPr/>
                    </a:p>
                  </a:txBody>
                  <a:tcPr marT="41475" marB="41475" marR="82925" marL="82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6/9</a:t>
                      </a:r>
                      <a:endParaRPr/>
                    </a:p>
                  </a:txBody>
                  <a:tcPr marT="41475" marB="41475" marR="82925" marL="82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Palatino Linotype"/>
                        <a:buNone/>
                      </a:pPr>
                      <a:r>
                        <a:rPr b="0" i="0" lang="en-GB" sz="2200" u="none" cap="none" strike="noStrike">
                          <a:solidFill>
                            <a:schemeClr val="dk1"/>
                          </a:solidFill>
                          <a:latin typeface="Palatino Linotype"/>
                          <a:ea typeface="Palatino Linotype"/>
                          <a:cs typeface="Palatino Linotype"/>
                          <a:sym typeface="Palatino Linotype"/>
                        </a:rPr>
                        <a:t>2/5</a:t>
                      </a:r>
                      <a:endParaRPr/>
                    </a:p>
                  </a:txBody>
                  <a:tcPr marT="41475" marB="41475" marR="82925" marL="82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24" name="Google Shape;224;p15"/>
          <p:cNvSpPr txBox="1"/>
          <p:nvPr/>
        </p:nvSpPr>
        <p:spPr>
          <a:xfrm>
            <a:off x="9744868" y="1561325"/>
            <a:ext cx="2387600" cy="427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177"/>
              <a:buFont typeface="Arial"/>
              <a:buNone/>
            </a:pPr>
            <a:r>
              <a:rPr i="1" lang="en-GB" sz="2177">
                <a:solidFill>
                  <a:schemeClr val="dk1"/>
                </a:solidFill>
                <a:latin typeface="Palatino Linotype"/>
                <a:ea typeface="Palatino Linotype"/>
                <a:cs typeface="Palatino Linotype"/>
                <a:sym typeface="Palatino Linotype"/>
              </a:rPr>
              <a:t>P</a:t>
            </a:r>
            <a:r>
              <a:rPr lang="en-GB" sz="2177">
                <a:solidFill>
                  <a:schemeClr val="dk1"/>
                </a:solidFill>
                <a:latin typeface="Palatino Linotype"/>
                <a:ea typeface="Palatino Linotype"/>
                <a:cs typeface="Palatino Linotype"/>
                <a:sym typeface="Palatino Linotype"/>
              </a:rPr>
              <a:t>(Play</a:t>
            </a:r>
            <a:r>
              <a:rPr i="1" lang="en-GB" sz="2177">
                <a:solidFill>
                  <a:schemeClr val="dk1"/>
                </a:solidFill>
                <a:latin typeface="Palatino Linotype"/>
                <a:ea typeface="Palatino Linotype"/>
                <a:cs typeface="Palatino Linotype"/>
                <a:sym typeface="Palatino Linotype"/>
              </a:rPr>
              <a:t>=Yes) = </a:t>
            </a:r>
            <a:r>
              <a:rPr lang="en-GB" sz="2177">
                <a:solidFill>
                  <a:schemeClr val="dk1"/>
                </a:solidFill>
                <a:latin typeface="Palatino Linotype"/>
                <a:ea typeface="Palatino Linotype"/>
                <a:cs typeface="Palatino Linotype"/>
                <a:sym typeface="Palatino Linotype"/>
              </a:rPr>
              <a:t>9/14</a:t>
            </a:r>
            <a:endParaRPr/>
          </a:p>
        </p:txBody>
      </p:sp>
      <p:sp>
        <p:nvSpPr>
          <p:cNvPr id="225" name="Google Shape;225;p15"/>
          <p:cNvSpPr txBox="1"/>
          <p:nvPr/>
        </p:nvSpPr>
        <p:spPr>
          <a:xfrm>
            <a:off x="9808368" y="2251888"/>
            <a:ext cx="2354263" cy="4270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177"/>
              <a:buFont typeface="Arial"/>
              <a:buNone/>
            </a:pPr>
            <a:r>
              <a:rPr i="1" lang="en-GB" sz="2177">
                <a:solidFill>
                  <a:schemeClr val="dk1"/>
                </a:solidFill>
                <a:latin typeface="Palatino Linotype"/>
                <a:ea typeface="Palatino Linotype"/>
                <a:cs typeface="Palatino Linotype"/>
                <a:sym typeface="Palatino Linotype"/>
              </a:rPr>
              <a:t>P</a:t>
            </a:r>
            <a:r>
              <a:rPr lang="en-GB" sz="2177">
                <a:solidFill>
                  <a:schemeClr val="dk1"/>
                </a:solidFill>
                <a:latin typeface="Palatino Linotype"/>
                <a:ea typeface="Palatino Linotype"/>
                <a:cs typeface="Palatino Linotype"/>
                <a:sym typeface="Palatino Linotype"/>
              </a:rPr>
              <a:t>(Play</a:t>
            </a:r>
            <a:r>
              <a:rPr i="1" lang="en-GB" sz="2177">
                <a:solidFill>
                  <a:schemeClr val="dk1"/>
                </a:solidFill>
                <a:latin typeface="Palatino Linotype"/>
                <a:ea typeface="Palatino Linotype"/>
                <a:cs typeface="Palatino Linotype"/>
                <a:sym typeface="Palatino Linotype"/>
              </a:rPr>
              <a:t>=No) = </a:t>
            </a:r>
            <a:r>
              <a:rPr lang="en-GB" sz="2177">
                <a:solidFill>
                  <a:schemeClr val="dk1"/>
                </a:solidFill>
                <a:latin typeface="Palatino Linotype"/>
                <a:ea typeface="Palatino Linotype"/>
                <a:cs typeface="Palatino Linotype"/>
                <a:sym typeface="Palatino Linotype"/>
              </a:rPr>
              <a:t>5/14</a:t>
            </a:r>
            <a:endParaRPr/>
          </a:p>
        </p:txBody>
      </p:sp>
      <p:pic>
        <p:nvPicPr>
          <p:cNvPr id="226" name="Google Shape;226;p15"/>
          <p:cNvPicPr preferRelativeResize="0"/>
          <p:nvPr/>
        </p:nvPicPr>
        <p:blipFill rotWithShape="1">
          <a:blip r:embed="rId3">
            <a:alphaModFix/>
          </a:blip>
          <a:srcRect b="0" l="0" r="0" t="0"/>
          <a:stretch/>
        </p:blipFill>
        <p:spPr>
          <a:xfrm>
            <a:off x="4820253" y="240524"/>
            <a:ext cx="3679825" cy="2798763"/>
          </a:xfrm>
          <a:prstGeom prst="rect">
            <a:avLst/>
          </a:prstGeom>
          <a:noFill/>
          <a:ln>
            <a:noFill/>
          </a:ln>
        </p:spPr>
      </p:pic>
      <p:cxnSp>
        <p:nvCxnSpPr>
          <p:cNvPr id="227" name="Google Shape;227;p15"/>
          <p:cNvCxnSpPr>
            <a:stCxn id="224" idx="1"/>
          </p:cNvCxnSpPr>
          <p:nvPr/>
        </p:nvCxnSpPr>
        <p:spPr>
          <a:xfrm flipH="1">
            <a:off x="8284468" y="1774844"/>
            <a:ext cx="1460400" cy="692100"/>
          </a:xfrm>
          <a:prstGeom prst="straightConnector1">
            <a:avLst/>
          </a:prstGeom>
          <a:noFill/>
          <a:ln cap="flat" cmpd="sng" w="9525">
            <a:solidFill>
              <a:schemeClr val="accent1"/>
            </a:solidFill>
            <a:prstDash val="solid"/>
            <a:miter lim="800000"/>
            <a:headEnd len="sm" w="sm" type="none"/>
            <a:tailEnd len="med" w="med" type="stealth"/>
          </a:ln>
        </p:spPr>
      </p:cxnSp>
      <p:cxnSp>
        <p:nvCxnSpPr>
          <p:cNvPr id="228" name="Google Shape;228;p15"/>
          <p:cNvCxnSpPr/>
          <p:nvPr/>
        </p:nvCxnSpPr>
        <p:spPr>
          <a:xfrm flipH="1">
            <a:off x="8284368" y="2459850"/>
            <a:ext cx="1487488" cy="369888"/>
          </a:xfrm>
          <a:prstGeom prst="straightConnector1">
            <a:avLst/>
          </a:prstGeom>
          <a:noFill/>
          <a:ln cap="flat" cmpd="sng" w="9525">
            <a:solidFill>
              <a:schemeClr val="accent1"/>
            </a:solidFill>
            <a:prstDash val="solid"/>
            <a:miter lim="800000"/>
            <a:headEnd len="sm" w="sm" type="none"/>
            <a:tailEnd len="med" w="med" type="stealth"/>
          </a:ln>
        </p:spPr>
      </p:cxnSp>
      <p:cxnSp>
        <p:nvCxnSpPr>
          <p:cNvPr id="229" name="Google Shape;229;p15"/>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230" name="Google Shape;230;p15"/>
          <p:cNvSpPr txBox="1"/>
          <p:nvPr>
            <p:ph type="title"/>
          </p:nvPr>
        </p:nvSpPr>
        <p:spPr>
          <a:xfrm>
            <a:off x="1651000" y="138542"/>
            <a:ext cx="2839836" cy="734091"/>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Teko"/>
              <a:buNone/>
            </a:pPr>
            <a:r>
              <a:rPr lang="en-GB" sz="4800">
                <a:latin typeface="Teko"/>
                <a:ea typeface="Teko"/>
                <a:cs typeface="Teko"/>
                <a:sym typeface="Teko"/>
              </a:rPr>
              <a:t>		  Ejemplo</a:t>
            </a:r>
            <a:br>
              <a:rPr lang="en-GB" sz="4800">
                <a:latin typeface="Teko"/>
                <a:ea typeface="Teko"/>
                <a:cs typeface="Teko"/>
                <a:sym typeface="Teko"/>
              </a:rPr>
            </a:br>
            <a:r>
              <a:rPr lang="en-GB" sz="4800">
                <a:latin typeface="Teko"/>
                <a:ea typeface="Teko"/>
                <a:cs typeface="Teko"/>
                <a:sym typeface="Teko"/>
              </a:rPr>
              <a:t>Play tennis</a:t>
            </a:r>
            <a:endParaRPr sz="4800">
              <a:latin typeface="Teko"/>
              <a:ea typeface="Teko"/>
              <a:cs typeface="Teko"/>
              <a:sym typeface="Tek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idx="1" type="body"/>
          </p:nvPr>
        </p:nvSpPr>
        <p:spPr>
          <a:xfrm>
            <a:off x="1603375" y="1217613"/>
            <a:ext cx="9064625" cy="5114925"/>
          </a:xfrm>
          <a:prstGeom prst="rect">
            <a:avLst/>
          </a:prstGeom>
          <a:noFill/>
          <a:ln>
            <a:noFill/>
          </a:ln>
        </p:spPr>
        <p:txBody>
          <a:bodyPr anchorCtr="0" anchor="t" bIns="45700" lIns="91425" spcFirstLastPara="1" rIns="91425" wrap="square" tIns="45700">
            <a:normAutofit/>
          </a:bodyPr>
          <a:lstStyle/>
          <a:p>
            <a:pPr indent="-305994" lvl="0" marL="483794" rtl="0" algn="l">
              <a:lnSpc>
                <a:spcPct val="110000"/>
              </a:lnSpc>
              <a:spcBef>
                <a:spcPts val="0"/>
              </a:spcBef>
              <a:spcAft>
                <a:spcPts val="0"/>
              </a:spcAft>
              <a:buClr>
                <a:schemeClr val="dk1"/>
              </a:buClr>
              <a:buSzPts val="2800"/>
              <a:buNone/>
            </a:pPr>
            <a:r>
              <a:t/>
            </a:r>
            <a:endParaRPr b="1"/>
          </a:p>
          <a:p>
            <a:pPr indent="-414680" lvl="1" marL="888395" rtl="0" algn="l">
              <a:lnSpc>
                <a:spcPct val="90000"/>
              </a:lnSpc>
              <a:spcBef>
                <a:spcPts val="435"/>
              </a:spcBef>
              <a:spcAft>
                <a:spcPts val="0"/>
              </a:spcAft>
              <a:buClr>
                <a:schemeClr val="dk1"/>
              </a:buClr>
              <a:buSzPts val="2177"/>
              <a:buFont typeface="Tahoma"/>
              <a:buChar char="–"/>
            </a:pPr>
            <a:r>
              <a:rPr lang="en-GB" sz="2177">
                <a:latin typeface="Tahoma"/>
                <a:ea typeface="Tahoma"/>
                <a:cs typeface="Tahoma"/>
                <a:sym typeface="Tahoma"/>
              </a:rPr>
              <a:t>     </a:t>
            </a:r>
            <a:endParaRPr/>
          </a:p>
        </p:txBody>
      </p:sp>
      <p:sp>
        <p:nvSpPr>
          <p:cNvPr id="236" name="Google Shape;236;p16"/>
          <p:cNvSpPr/>
          <p:nvPr/>
        </p:nvSpPr>
        <p:spPr>
          <a:xfrm>
            <a:off x="1603375" y="1079500"/>
            <a:ext cx="9191625" cy="5580063"/>
          </a:xfrm>
          <a:prstGeom prst="rect">
            <a:avLst/>
          </a:prstGeom>
          <a:noFill/>
          <a:ln>
            <a:noFill/>
          </a:ln>
        </p:spPr>
        <p:txBody>
          <a:bodyPr anchorCtr="0" anchor="t" bIns="47300" lIns="94600" spcFirstLastPara="1" rIns="94600" wrap="square" tIns="47300">
            <a:noAutofit/>
          </a:bodyPr>
          <a:lstStyle/>
          <a:p>
            <a:pPr indent="-276440" lvl="1" marL="888395" marR="0" rtl="0" algn="l">
              <a:lnSpc>
                <a:spcPct val="90000"/>
              </a:lnSpc>
              <a:spcBef>
                <a:spcPts val="0"/>
              </a:spcBef>
              <a:spcAft>
                <a:spcPts val="0"/>
              </a:spcAft>
              <a:buClr>
                <a:schemeClr val="dk1"/>
              </a:buClr>
              <a:buSzPts val="2177"/>
              <a:buFont typeface="Calibri"/>
              <a:buNone/>
            </a:pPr>
            <a:r>
              <a:t/>
            </a:r>
            <a:endParaRPr b="0" i="0" sz="2177" u="none" cap="none" strike="noStrike">
              <a:solidFill>
                <a:schemeClr val="dk1"/>
              </a:solidFill>
              <a:latin typeface="Tahoma"/>
              <a:ea typeface="Tahoma"/>
              <a:cs typeface="Tahoma"/>
              <a:sym typeface="Tahoma"/>
            </a:endParaRPr>
          </a:p>
          <a:p>
            <a:pPr indent="-414680" lvl="1" marL="888395" marR="0" rtl="0" algn="l">
              <a:lnSpc>
                <a:spcPct val="90000"/>
              </a:lnSpc>
              <a:spcBef>
                <a:spcPts val="435"/>
              </a:spcBef>
              <a:spcAft>
                <a:spcPts val="0"/>
              </a:spcAft>
              <a:buClr>
                <a:schemeClr val="dk1"/>
              </a:buClr>
              <a:buSzPts val="2177"/>
              <a:buFont typeface="Tahoma"/>
              <a:buChar char="–"/>
            </a:pPr>
            <a:r>
              <a:rPr b="0" i="0" lang="en-GB" sz="2177" u="none" cap="none" strike="noStrike">
                <a:solidFill>
                  <a:schemeClr val="dk1"/>
                </a:solidFill>
                <a:latin typeface="Tahoma"/>
                <a:ea typeface="Tahoma"/>
                <a:cs typeface="Tahoma"/>
                <a:sym typeface="Tahoma"/>
              </a:rPr>
              <a:t>Dada una nueva instancia</a:t>
            </a:r>
            <a:endParaRPr b="0" i="0" sz="2177" u="none" cap="none" strike="noStrike">
              <a:solidFill>
                <a:schemeClr val="dk1"/>
              </a:solidFill>
              <a:latin typeface="Tahoma"/>
              <a:ea typeface="Tahoma"/>
              <a:cs typeface="Tahoma"/>
              <a:sym typeface="Tahoma"/>
            </a:endParaRPr>
          </a:p>
          <a:p>
            <a:pPr indent="-414679" lvl="1" marL="888395" marR="0" rtl="0" algn="l">
              <a:lnSpc>
                <a:spcPct val="90000"/>
              </a:lnSpc>
              <a:spcBef>
                <a:spcPts val="435"/>
              </a:spcBef>
              <a:spcAft>
                <a:spcPts val="0"/>
              </a:spcAft>
              <a:buNone/>
            </a:pPr>
            <a:r>
              <a:rPr b="1" i="0" lang="en-GB" sz="2177" u="none" cap="none" strike="noStrike">
                <a:solidFill>
                  <a:schemeClr val="dk1"/>
                </a:solidFill>
                <a:latin typeface="Palatino Linotype"/>
                <a:ea typeface="Palatino Linotype"/>
                <a:cs typeface="Palatino Linotype"/>
                <a:sym typeface="Palatino Linotype"/>
              </a:rPr>
              <a:t>      </a:t>
            </a:r>
            <a:r>
              <a:rPr b="1" i="0" lang="en-GB" sz="2177" u="none" cap="none" strike="noStrike">
                <a:solidFill>
                  <a:schemeClr val="accent2"/>
                </a:solidFill>
                <a:latin typeface="Palatino Linotype"/>
                <a:ea typeface="Palatino Linotype"/>
                <a:cs typeface="Palatino Linotype"/>
                <a:sym typeface="Palatino Linotype"/>
              </a:rPr>
              <a:t>x</a:t>
            </a:r>
            <a:r>
              <a:rPr b="0" i="0" lang="en-GB" sz="1814" u="none" cap="none" strike="noStrike">
                <a:solidFill>
                  <a:schemeClr val="accent2"/>
                </a:solidFill>
                <a:latin typeface="Palatino Linotype"/>
                <a:ea typeface="Palatino Linotype"/>
                <a:cs typeface="Palatino Linotype"/>
                <a:sym typeface="Palatino Linotype"/>
              </a:rPr>
              <a:t>’=(Outlook=</a:t>
            </a:r>
            <a:r>
              <a:rPr b="0" i="1" lang="en-GB" sz="1814" u="none" cap="none" strike="noStrike">
                <a:solidFill>
                  <a:schemeClr val="accent2"/>
                </a:solidFill>
                <a:latin typeface="Palatino Linotype"/>
                <a:ea typeface="Palatino Linotype"/>
                <a:cs typeface="Palatino Linotype"/>
                <a:sym typeface="Palatino Linotype"/>
              </a:rPr>
              <a:t>Sunny, </a:t>
            </a:r>
            <a:r>
              <a:rPr b="0" i="0" lang="en-GB" sz="1814" u="none" cap="none" strike="noStrike">
                <a:solidFill>
                  <a:schemeClr val="accent2"/>
                </a:solidFill>
                <a:latin typeface="Palatino Linotype"/>
                <a:ea typeface="Palatino Linotype"/>
                <a:cs typeface="Palatino Linotype"/>
                <a:sym typeface="Palatino Linotype"/>
              </a:rPr>
              <a:t>Temperature=</a:t>
            </a:r>
            <a:r>
              <a:rPr b="0" i="1" lang="en-GB" sz="1814" u="none" cap="none" strike="noStrike">
                <a:solidFill>
                  <a:schemeClr val="accent2"/>
                </a:solidFill>
                <a:latin typeface="Palatino Linotype"/>
                <a:ea typeface="Palatino Linotype"/>
                <a:cs typeface="Palatino Linotype"/>
                <a:sym typeface="Palatino Linotype"/>
              </a:rPr>
              <a:t>Cool, </a:t>
            </a:r>
            <a:r>
              <a:rPr b="0" i="0" lang="en-GB" sz="1814" u="none" cap="none" strike="noStrike">
                <a:solidFill>
                  <a:schemeClr val="accent2"/>
                </a:solidFill>
                <a:latin typeface="Palatino Linotype"/>
                <a:ea typeface="Palatino Linotype"/>
                <a:cs typeface="Palatino Linotype"/>
                <a:sym typeface="Palatino Linotype"/>
              </a:rPr>
              <a:t>Humidity</a:t>
            </a:r>
            <a:r>
              <a:rPr b="0" i="1" lang="en-GB" sz="1814" u="none" cap="none" strike="noStrike">
                <a:solidFill>
                  <a:schemeClr val="accent2"/>
                </a:solidFill>
                <a:latin typeface="Palatino Linotype"/>
                <a:ea typeface="Palatino Linotype"/>
                <a:cs typeface="Palatino Linotype"/>
                <a:sym typeface="Palatino Linotype"/>
              </a:rPr>
              <a:t>=High, </a:t>
            </a:r>
            <a:r>
              <a:rPr b="0" i="0" lang="en-GB" sz="1814" u="none" cap="none" strike="noStrike">
                <a:solidFill>
                  <a:schemeClr val="accent2"/>
                </a:solidFill>
                <a:latin typeface="Palatino Linotype"/>
                <a:ea typeface="Palatino Linotype"/>
                <a:cs typeface="Palatino Linotype"/>
                <a:sym typeface="Palatino Linotype"/>
              </a:rPr>
              <a:t>Wind=</a:t>
            </a:r>
            <a:r>
              <a:rPr b="0" i="1" lang="en-GB" sz="1814" u="none" cap="none" strike="noStrike">
                <a:solidFill>
                  <a:schemeClr val="accent2"/>
                </a:solidFill>
                <a:latin typeface="Palatino Linotype"/>
                <a:ea typeface="Palatino Linotype"/>
                <a:cs typeface="Palatino Linotype"/>
                <a:sym typeface="Palatino Linotype"/>
              </a:rPr>
              <a:t>Strong</a:t>
            </a:r>
            <a:r>
              <a:rPr b="0" i="0" lang="en-GB" sz="1814" u="none" cap="none" strike="noStrike">
                <a:solidFill>
                  <a:schemeClr val="accent2"/>
                </a:solidFill>
                <a:latin typeface="Palatino Linotype"/>
                <a:ea typeface="Palatino Linotype"/>
                <a:cs typeface="Palatino Linotype"/>
                <a:sym typeface="Palatino Linotype"/>
              </a:rPr>
              <a:t>)</a:t>
            </a:r>
            <a:endParaRPr/>
          </a:p>
          <a:p>
            <a:pPr indent="-414680" lvl="1" marL="888395" marR="0" rtl="0" algn="l">
              <a:lnSpc>
                <a:spcPct val="90000"/>
              </a:lnSpc>
              <a:spcBef>
                <a:spcPts val="435"/>
              </a:spcBef>
              <a:spcAft>
                <a:spcPts val="0"/>
              </a:spcAft>
              <a:buClr>
                <a:schemeClr val="dk2"/>
              </a:buClr>
              <a:buSzPts val="2177"/>
              <a:buFont typeface="Tahoma"/>
              <a:buChar char="–"/>
            </a:pPr>
            <a:r>
              <a:rPr b="0" i="0" lang="en-GB" sz="2177" u="none" cap="none" strike="noStrike">
                <a:solidFill>
                  <a:schemeClr val="dk2"/>
                </a:solidFill>
                <a:latin typeface="Tahoma"/>
                <a:ea typeface="Tahoma"/>
                <a:cs typeface="Tahoma"/>
                <a:sym typeface="Tahoma"/>
              </a:rPr>
              <a:t>Y las tablas calculadas</a:t>
            </a:r>
            <a:endParaRPr b="0" i="0" sz="2177" u="none" cap="none" strike="noStrike">
              <a:solidFill>
                <a:schemeClr val="dk2"/>
              </a:solidFill>
              <a:latin typeface="Tahoma"/>
              <a:ea typeface="Tahoma"/>
              <a:cs typeface="Tahoma"/>
              <a:sym typeface="Tahoma"/>
            </a:endParaRPr>
          </a:p>
          <a:p>
            <a:pPr indent="-276440" lvl="1" marL="888395" marR="0" rtl="0" algn="l">
              <a:lnSpc>
                <a:spcPct val="90000"/>
              </a:lnSpc>
              <a:spcBef>
                <a:spcPts val="435"/>
              </a:spcBef>
              <a:spcAft>
                <a:spcPts val="0"/>
              </a:spcAft>
              <a:buClr>
                <a:schemeClr val="dk1"/>
              </a:buClr>
              <a:buSzPts val="2177"/>
              <a:buFont typeface="Calibri"/>
              <a:buNone/>
            </a:pPr>
            <a:r>
              <a:t/>
            </a:r>
            <a:endParaRPr b="0" i="0" sz="2177" u="none" cap="none" strike="noStrike">
              <a:solidFill>
                <a:schemeClr val="dk2"/>
              </a:solidFill>
              <a:latin typeface="Tahoma"/>
              <a:ea typeface="Tahoma"/>
              <a:cs typeface="Tahoma"/>
              <a:sym typeface="Tahoma"/>
            </a:endParaRPr>
          </a:p>
          <a:p>
            <a:pPr indent="-276440" lvl="1" marL="888395" marR="0" rtl="0" algn="l">
              <a:lnSpc>
                <a:spcPct val="90000"/>
              </a:lnSpc>
              <a:spcBef>
                <a:spcPts val="435"/>
              </a:spcBef>
              <a:spcAft>
                <a:spcPts val="0"/>
              </a:spcAft>
              <a:buClr>
                <a:schemeClr val="dk1"/>
              </a:buClr>
              <a:buSzPts val="2177"/>
              <a:buFont typeface="Calibri"/>
              <a:buNone/>
            </a:pPr>
            <a:r>
              <a:t/>
            </a:r>
            <a:endParaRPr b="0" i="0" sz="2177" u="none" cap="none" strike="noStrike">
              <a:solidFill>
                <a:schemeClr val="dk2"/>
              </a:solidFill>
              <a:latin typeface="Tahoma"/>
              <a:ea typeface="Tahoma"/>
              <a:cs typeface="Tahoma"/>
              <a:sym typeface="Tahoma"/>
            </a:endParaRPr>
          </a:p>
          <a:p>
            <a:pPr indent="-276440" lvl="1" marL="888395" marR="0" rtl="0" algn="l">
              <a:lnSpc>
                <a:spcPct val="90000"/>
              </a:lnSpc>
              <a:spcBef>
                <a:spcPts val="435"/>
              </a:spcBef>
              <a:spcAft>
                <a:spcPts val="0"/>
              </a:spcAft>
              <a:buClr>
                <a:schemeClr val="dk1"/>
              </a:buClr>
              <a:buSzPts val="2177"/>
              <a:buFont typeface="Calibri"/>
              <a:buNone/>
            </a:pPr>
            <a:r>
              <a:t/>
            </a:r>
            <a:endParaRPr b="0" i="0" sz="2177" u="none" cap="none" strike="noStrike">
              <a:solidFill>
                <a:schemeClr val="dk2"/>
              </a:solidFill>
              <a:latin typeface="Tahoma"/>
              <a:ea typeface="Tahoma"/>
              <a:cs typeface="Tahoma"/>
              <a:sym typeface="Tahoma"/>
            </a:endParaRPr>
          </a:p>
          <a:p>
            <a:pPr indent="-276440" lvl="1" marL="888395" marR="0" rtl="0" algn="l">
              <a:lnSpc>
                <a:spcPct val="90000"/>
              </a:lnSpc>
              <a:spcBef>
                <a:spcPts val="435"/>
              </a:spcBef>
              <a:spcAft>
                <a:spcPts val="0"/>
              </a:spcAft>
              <a:buClr>
                <a:schemeClr val="dk1"/>
              </a:buClr>
              <a:buSzPts val="2177"/>
              <a:buFont typeface="Calibri"/>
              <a:buNone/>
            </a:pPr>
            <a:r>
              <a:t/>
            </a:r>
            <a:endParaRPr b="0" i="0" sz="2177" u="none" cap="none" strike="noStrike">
              <a:solidFill>
                <a:schemeClr val="dk2"/>
              </a:solidFill>
              <a:latin typeface="Tahoma"/>
              <a:ea typeface="Tahoma"/>
              <a:cs typeface="Tahoma"/>
              <a:sym typeface="Tahoma"/>
            </a:endParaRPr>
          </a:p>
          <a:p>
            <a:pPr indent="-276440" lvl="1" marL="888395" marR="0" rtl="0" algn="l">
              <a:lnSpc>
                <a:spcPct val="90000"/>
              </a:lnSpc>
              <a:spcBef>
                <a:spcPts val="435"/>
              </a:spcBef>
              <a:spcAft>
                <a:spcPts val="0"/>
              </a:spcAft>
              <a:buClr>
                <a:schemeClr val="dk1"/>
              </a:buClr>
              <a:buSzPts val="2177"/>
              <a:buFont typeface="Calibri"/>
              <a:buNone/>
            </a:pPr>
            <a:r>
              <a:t/>
            </a:r>
            <a:endParaRPr b="0" i="0" sz="2177" u="none" cap="none" strike="noStrike">
              <a:solidFill>
                <a:schemeClr val="dk2"/>
              </a:solidFill>
              <a:latin typeface="Tahoma"/>
              <a:ea typeface="Tahoma"/>
              <a:cs typeface="Tahoma"/>
              <a:sym typeface="Tahoma"/>
            </a:endParaRPr>
          </a:p>
          <a:p>
            <a:pPr indent="-414680" lvl="1" marL="888395" marR="0" rtl="0" algn="l">
              <a:lnSpc>
                <a:spcPct val="90000"/>
              </a:lnSpc>
              <a:spcBef>
                <a:spcPts val="580"/>
              </a:spcBef>
              <a:spcAft>
                <a:spcPts val="0"/>
              </a:spcAft>
              <a:buClr>
                <a:schemeClr val="dk1"/>
              </a:buClr>
              <a:buSzPts val="2177"/>
              <a:buFont typeface="Tahoma"/>
              <a:buChar char="–"/>
            </a:pPr>
            <a:r>
              <a:rPr b="0" i="0" lang="en-GB" sz="2177" u="none" cap="none" strike="noStrike">
                <a:solidFill>
                  <a:schemeClr val="dk1"/>
                </a:solidFill>
                <a:latin typeface="Tahoma"/>
                <a:ea typeface="Tahoma"/>
                <a:cs typeface="Tahoma"/>
                <a:sym typeface="Tahoma"/>
              </a:rPr>
              <a:t>Use</a:t>
            </a:r>
            <a:r>
              <a:rPr b="1" i="0" lang="en-GB" sz="2902" u="none" cap="none" strike="noStrike">
                <a:solidFill>
                  <a:srgbClr val="FF0000"/>
                </a:solidFill>
                <a:latin typeface="Tahoma"/>
                <a:ea typeface="Tahoma"/>
                <a:cs typeface="Tahoma"/>
                <a:sym typeface="Tahoma"/>
              </a:rPr>
              <a:t> </a:t>
            </a:r>
            <a:r>
              <a:rPr b="0" i="0" lang="en-GB" sz="2177" u="none" cap="none" strike="noStrike">
                <a:solidFill>
                  <a:schemeClr val="dk1"/>
                </a:solidFill>
                <a:latin typeface="Tahoma"/>
                <a:ea typeface="Tahoma"/>
                <a:cs typeface="Tahoma"/>
                <a:sym typeface="Tahoma"/>
              </a:rPr>
              <a:t>the</a:t>
            </a:r>
            <a:r>
              <a:rPr b="1" i="0" lang="en-GB" sz="2902" u="none" cap="none" strike="noStrike">
                <a:solidFill>
                  <a:srgbClr val="FF0000"/>
                </a:solidFill>
                <a:latin typeface="Tahoma"/>
                <a:ea typeface="Tahoma"/>
                <a:cs typeface="Tahoma"/>
                <a:sym typeface="Tahoma"/>
              </a:rPr>
              <a:t> </a:t>
            </a:r>
            <a:r>
              <a:rPr b="0" i="0" lang="en-GB" sz="2177" u="none" cap="none" strike="noStrike">
                <a:solidFill>
                  <a:schemeClr val="dk1"/>
                </a:solidFill>
                <a:latin typeface="Tahoma"/>
                <a:ea typeface="Tahoma"/>
                <a:cs typeface="Tahoma"/>
                <a:sym typeface="Tahoma"/>
              </a:rPr>
              <a:t>MAP rule to calculate Yes or No</a:t>
            </a:r>
            <a:endParaRPr/>
          </a:p>
        </p:txBody>
      </p:sp>
      <p:sp>
        <p:nvSpPr>
          <p:cNvPr id="237" name="Google Shape;237;p16"/>
          <p:cNvSpPr txBox="1"/>
          <p:nvPr/>
        </p:nvSpPr>
        <p:spPr>
          <a:xfrm>
            <a:off x="6088063" y="2671763"/>
            <a:ext cx="3595687" cy="172561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GB" sz="1633">
                <a:solidFill>
                  <a:schemeClr val="dk1"/>
                </a:solidFill>
                <a:latin typeface="Palatino Linotype"/>
                <a:ea typeface="Palatino Linotype"/>
                <a:cs typeface="Palatino Linotype"/>
                <a:sym typeface="Palatino Linotype"/>
              </a:rPr>
              <a:t>P(Outlook=S</a:t>
            </a:r>
            <a:r>
              <a:rPr i="1" lang="en-GB" sz="1633">
                <a:solidFill>
                  <a:schemeClr val="dk1"/>
                </a:solidFill>
                <a:latin typeface="Palatino Linotype"/>
                <a:ea typeface="Palatino Linotype"/>
                <a:cs typeface="Palatino Linotype"/>
                <a:sym typeface="Palatino Linotype"/>
              </a:rPr>
              <a:t>unny</a:t>
            </a:r>
            <a:r>
              <a:rPr lang="en-GB" sz="1633">
                <a:solidFill>
                  <a:schemeClr val="dk1"/>
                </a:solidFill>
                <a:latin typeface="Palatino Linotype"/>
                <a:ea typeface="Palatino Linotype"/>
                <a:cs typeface="Palatino Linotype"/>
                <a:sym typeface="Palatino Linotype"/>
              </a:rPr>
              <a:t>|Play=</a:t>
            </a:r>
            <a:r>
              <a:rPr b="1" i="1" lang="en-GB" sz="1633">
                <a:solidFill>
                  <a:srgbClr val="FF0000"/>
                </a:solidFill>
                <a:latin typeface="Palatino Linotype"/>
                <a:ea typeface="Palatino Linotype"/>
                <a:cs typeface="Palatino Linotype"/>
                <a:sym typeface="Palatino Linotype"/>
              </a:rPr>
              <a:t>No</a:t>
            </a:r>
            <a:r>
              <a:rPr lang="en-GB" sz="1633">
                <a:solidFill>
                  <a:schemeClr val="dk1"/>
                </a:solidFill>
                <a:latin typeface="Palatino Linotype"/>
                <a:ea typeface="Palatino Linotype"/>
                <a:cs typeface="Palatino Linotype"/>
                <a:sym typeface="Palatino Linotype"/>
              </a:rPr>
              <a:t>) = 3/5</a:t>
            </a:r>
            <a:endParaRPr/>
          </a:p>
          <a:p>
            <a:pPr indent="0" lvl="0" marL="0" marR="0" rtl="0" algn="l">
              <a:lnSpc>
                <a:spcPct val="130000"/>
              </a:lnSpc>
              <a:spcBef>
                <a:spcPts val="0"/>
              </a:spcBef>
              <a:spcAft>
                <a:spcPts val="0"/>
              </a:spcAft>
              <a:buNone/>
            </a:pPr>
            <a:r>
              <a:rPr lang="en-GB" sz="1633">
                <a:solidFill>
                  <a:schemeClr val="dk1"/>
                </a:solidFill>
                <a:latin typeface="Palatino Linotype"/>
                <a:ea typeface="Palatino Linotype"/>
                <a:cs typeface="Palatino Linotype"/>
                <a:sym typeface="Palatino Linotype"/>
              </a:rPr>
              <a:t>P(Temperature=</a:t>
            </a:r>
            <a:r>
              <a:rPr i="1" lang="en-GB" sz="1633">
                <a:solidFill>
                  <a:schemeClr val="dk1"/>
                </a:solidFill>
                <a:latin typeface="Palatino Linotype"/>
                <a:ea typeface="Palatino Linotype"/>
                <a:cs typeface="Palatino Linotype"/>
                <a:sym typeface="Palatino Linotype"/>
              </a:rPr>
              <a:t>Cool</a:t>
            </a:r>
            <a:r>
              <a:rPr lang="en-GB" sz="1633">
                <a:solidFill>
                  <a:schemeClr val="dk1"/>
                </a:solidFill>
                <a:latin typeface="Palatino Linotype"/>
                <a:ea typeface="Palatino Linotype"/>
                <a:cs typeface="Palatino Linotype"/>
                <a:sym typeface="Palatino Linotype"/>
              </a:rPr>
              <a:t>|Play=</a:t>
            </a:r>
            <a:r>
              <a:rPr i="1" lang="en-GB" sz="1633">
                <a:solidFill>
                  <a:schemeClr val="dk1"/>
                </a:solidFill>
                <a:latin typeface="Palatino Linotype"/>
                <a:ea typeface="Palatino Linotype"/>
                <a:cs typeface="Palatino Linotype"/>
                <a:sym typeface="Palatino Linotype"/>
              </a:rPr>
              <a:t>=No</a:t>
            </a:r>
            <a:r>
              <a:rPr lang="en-GB" sz="1633">
                <a:solidFill>
                  <a:schemeClr val="dk1"/>
                </a:solidFill>
                <a:latin typeface="Palatino Linotype"/>
                <a:ea typeface="Palatino Linotype"/>
                <a:cs typeface="Palatino Linotype"/>
                <a:sym typeface="Palatino Linotype"/>
              </a:rPr>
              <a:t>) = 1/5</a:t>
            </a:r>
            <a:endParaRPr/>
          </a:p>
          <a:p>
            <a:pPr indent="0" lvl="0" marL="0" marR="0" rtl="0" algn="l">
              <a:lnSpc>
                <a:spcPct val="130000"/>
              </a:lnSpc>
              <a:spcBef>
                <a:spcPts val="0"/>
              </a:spcBef>
              <a:spcAft>
                <a:spcPts val="0"/>
              </a:spcAft>
              <a:buNone/>
            </a:pPr>
            <a:r>
              <a:rPr lang="en-GB" sz="1633">
                <a:solidFill>
                  <a:schemeClr val="dk1"/>
                </a:solidFill>
                <a:latin typeface="Palatino Linotype"/>
                <a:ea typeface="Palatino Linotype"/>
                <a:cs typeface="Palatino Linotype"/>
                <a:sym typeface="Palatino Linotype"/>
              </a:rPr>
              <a:t>P(Huminity=</a:t>
            </a:r>
            <a:r>
              <a:rPr i="1" lang="en-GB" sz="1633">
                <a:solidFill>
                  <a:schemeClr val="dk1"/>
                </a:solidFill>
                <a:latin typeface="Palatino Linotype"/>
                <a:ea typeface="Palatino Linotype"/>
                <a:cs typeface="Palatino Linotype"/>
                <a:sym typeface="Palatino Linotype"/>
              </a:rPr>
              <a:t>High</a:t>
            </a:r>
            <a:r>
              <a:rPr lang="en-GB" sz="1633">
                <a:solidFill>
                  <a:schemeClr val="dk1"/>
                </a:solidFill>
                <a:latin typeface="Palatino Linotype"/>
                <a:ea typeface="Palatino Linotype"/>
                <a:cs typeface="Palatino Linotype"/>
                <a:sym typeface="Palatino Linotype"/>
              </a:rPr>
              <a:t>|Play=</a:t>
            </a:r>
            <a:r>
              <a:rPr i="1" lang="en-GB" sz="1633">
                <a:solidFill>
                  <a:schemeClr val="dk1"/>
                </a:solidFill>
                <a:latin typeface="Palatino Linotype"/>
                <a:ea typeface="Palatino Linotype"/>
                <a:cs typeface="Palatino Linotype"/>
                <a:sym typeface="Palatino Linotype"/>
              </a:rPr>
              <a:t>No</a:t>
            </a:r>
            <a:r>
              <a:rPr lang="en-GB" sz="1633">
                <a:solidFill>
                  <a:schemeClr val="dk1"/>
                </a:solidFill>
                <a:latin typeface="Palatino Linotype"/>
                <a:ea typeface="Palatino Linotype"/>
                <a:cs typeface="Palatino Linotype"/>
                <a:sym typeface="Palatino Linotype"/>
              </a:rPr>
              <a:t>) = 4/5</a:t>
            </a:r>
            <a:endParaRPr/>
          </a:p>
          <a:p>
            <a:pPr indent="0" lvl="0" marL="0" marR="0" rtl="0" algn="l">
              <a:lnSpc>
                <a:spcPct val="130000"/>
              </a:lnSpc>
              <a:spcBef>
                <a:spcPts val="0"/>
              </a:spcBef>
              <a:spcAft>
                <a:spcPts val="0"/>
              </a:spcAft>
              <a:buNone/>
            </a:pPr>
            <a:r>
              <a:rPr lang="en-GB" sz="1633">
                <a:solidFill>
                  <a:schemeClr val="dk1"/>
                </a:solidFill>
                <a:latin typeface="Palatino Linotype"/>
                <a:ea typeface="Palatino Linotype"/>
                <a:cs typeface="Palatino Linotype"/>
                <a:sym typeface="Palatino Linotype"/>
              </a:rPr>
              <a:t>P(Wind=</a:t>
            </a:r>
            <a:r>
              <a:rPr i="1" lang="en-GB" sz="1633">
                <a:solidFill>
                  <a:schemeClr val="dk1"/>
                </a:solidFill>
                <a:latin typeface="Palatino Linotype"/>
                <a:ea typeface="Palatino Linotype"/>
                <a:cs typeface="Palatino Linotype"/>
                <a:sym typeface="Palatino Linotype"/>
              </a:rPr>
              <a:t>Strong</a:t>
            </a:r>
            <a:r>
              <a:rPr lang="en-GB" sz="1633">
                <a:solidFill>
                  <a:schemeClr val="dk1"/>
                </a:solidFill>
                <a:latin typeface="Palatino Linotype"/>
                <a:ea typeface="Palatino Linotype"/>
                <a:cs typeface="Palatino Linotype"/>
                <a:sym typeface="Palatino Linotype"/>
              </a:rPr>
              <a:t>|Play=</a:t>
            </a:r>
            <a:r>
              <a:rPr i="1" lang="en-GB" sz="1633">
                <a:solidFill>
                  <a:schemeClr val="dk1"/>
                </a:solidFill>
                <a:latin typeface="Palatino Linotype"/>
                <a:ea typeface="Palatino Linotype"/>
                <a:cs typeface="Palatino Linotype"/>
                <a:sym typeface="Palatino Linotype"/>
              </a:rPr>
              <a:t>No</a:t>
            </a:r>
            <a:r>
              <a:rPr lang="en-GB" sz="1633">
                <a:solidFill>
                  <a:schemeClr val="dk1"/>
                </a:solidFill>
                <a:latin typeface="Palatino Linotype"/>
                <a:ea typeface="Palatino Linotype"/>
                <a:cs typeface="Palatino Linotype"/>
                <a:sym typeface="Palatino Linotype"/>
              </a:rPr>
              <a:t>) = 3/5</a:t>
            </a:r>
            <a:endParaRPr/>
          </a:p>
          <a:p>
            <a:pPr indent="0" lvl="0" marL="0" marR="0" rtl="0" algn="l">
              <a:lnSpc>
                <a:spcPct val="130000"/>
              </a:lnSpc>
              <a:spcBef>
                <a:spcPts val="0"/>
              </a:spcBef>
              <a:spcAft>
                <a:spcPts val="0"/>
              </a:spcAft>
              <a:buNone/>
            </a:pPr>
            <a:r>
              <a:rPr lang="en-GB" sz="1633">
                <a:solidFill>
                  <a:schemeClr val="dk1"/>
                </a:solidFill>
                <a:latin typeface="Palatino Linotype"/>
                <a:ea typeface="Palatino Linotype"/>
                <a:cs typeface="Palatino Linotype"/>
                <a:sym typeface="Palatino Linotype"/>
              </a:rPr>
              <a:t>P(Play=</a:t>
            </a:r>
            <a:r>
              <a:rPr i="1" lang="en-GB" sz="1633">
                <a:solidFill>
                  <a:schemeClr val="dk1"/>
                </a:solidFill>
                <a:latin typeface="Palatino Linotype"/>
                <a:ea typeface="Palatino Linotype"/>
                <a:cs typeface="Palatino Linotype"/>
                <a:sym typeface="Palatino Linotype"/>
              </a:rPr>
              <a:t>No</a:t>
            </a:r>
            <a:r>
              <a:rPr lang="en-GB" sz="1633">
                <a:solidFill>
                  <a:schemeClr val="dk1"/>
                </a:solidFill>
                <a:latin typeface="Palatino Linotype"/>
                <a:ea typeface="Palatino Linotype"/>
                <a:cs typeface="Palatino Linotype"/>
                <a:sym typeface="Palatino Linotype"/>
              </a:rPr>
              <a:t>) = 5/14</a:t>
            </a:r>
            <a:endParaRPr/>
          </a:p>
        </p:txBody>
      </p:sp>
      <p:sp>
        <p:nvSpPr>
          <p:cNvPr id="238" name="Google Shape;238;p16"/>
          <p:cNvSpPr txBox="1"/>
          <p:nvPr/>
        </p:nvSpPr>
        <p:spPr>
          <a:xfrm>
            <a:off x="2501900" y="2670175"/>
            <a:ext cx="3516313" cy="1725613"/>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GB" sz="1633">
                <a:solidFill>
                  <a:schemeClr val="dk1"/>
                </a:solidFill>
                <a:latin typeface="Palatino Linotype"/>
                <a:ea typeface="Palatino Linotype"/>
                <a:cs typeface="Palatino Linotype"/>
                <a:sym typeface="Palatino Linotype"/>
              </a:rPr>
              <a:t>P(Outlook=</a:t>
            </a:r>
            <a:r>
              <a:rPr i="1" lang="en-GB" sz="1633">
                <a:solidFill>
                  <a:schemeClr val="dk1"/>
                </a:solidFill>
                <a:latin typeface="Palatino Linotype"/>
                <a:ea typeface="Palatino Linotype"/>
                <a:cs typeface="Palatino Linotype"/>
                <a:sym typeface="Palatino Linotype"/>
              </a:rPr>
              <a:t>Sunny</a:t>
            </a:r>
            <a:r>
              <a:rPr lang="en-GB" sz="1633">
                <a:solidFill>
                  <a:schemeClr val="dk1"/>
                </a:solidFill>
                <a:latin typeface="Palatino Linotype"/>
                <a:ea typeface="Palatino Linotype"/>
                <a:cs typeface="Palatino Linotype"/>
                <a:sym typeface="Palatino Linotype"/>
              </a:rPr>
              <a:t>|Play=</a:t>
            </a:r>
            <a:r>
              <a:rPr b="1" i="1" lang="en-GB" sz="1633">
                <a:solidFill>
                  <a:srgbClr val="FF0000"/>
                </a:solidFill>
                <a:latin typeface="Palatino Linotype"/>
                <a:ea typeface="Palatino Linotype"/>
                <a:cs typeface="Palatino Linotype"/>
                <a:sym typeface="Palatino Linotype"/>
              </a:rPr>
              <a:t>Yes</a:t>
            </a:r>
            <a:r>
              <a:rPr lang="en-GB" sz="1633">
                <a:solidFill>
                  <a:schemeClr val="dk1"/>
                </a:solidFill>
                <a:latin typeface="Palatino Linotype"/>
                <a:ea typeface="Palatino Linotype"/>
                <a:cs typeface="Palatino Linotype"/>
                <a:sym typeface="Palatino Linotype"/>
              </a:rPr>
              <a:t>) = 2/9</a:t>
            </a:r>
            <a:endParaRPr/>
          </a:p>
          <a:p>
            <a:pPr indent="0" lvl="0" marL="0" marR="0" rtl="0" algn="l">
              <a:lnSpc>
                <a:spcPct val="130000"/>
              </a:lnSpc>
              <a:spcBef>
                <a:spcPts val="0"/>
              </a:spcBef>
              <a:spcAft>
                <a:spcPts val="0"/>
              </a:spcAft>
              <a:buNone/>
            </a:pPr>
            <a:r>
              <a:rPr lang="en-GB" sz="1633">
                <a:solidFill>
                  <a:schemeClr val="dk1"/>
                </a:solidFill>
                <a:latin typeface="Palatino Linotype"/>
                <a:ea typeface="Palatino Linotype"/>
                <a:cs typeface="Palatino Linotype"/>
                <a:sym typeface="Palatino Linotype"/>
              </a:rPr>
              <a:t>P(Temperature=</a:t>
            </a:r>
            <a:r>
              <a:rPr i="1" lang="en-GB" sz="1633">
                <a:solidFill>
                  <a:schemeClr val="dk1"/>
                </a:solidFill>
                <a:latin typeface="Palatino Linotype"/>
                <a:ea typeface="Palatino Linotype"/>
                <a:cs typeface="Palatino Linotype"/>
                <a:sym typeface="Palatino Linotype"/>
              </a:rPr>
              <a:t>Cool</a:t>
            </a:r>
            <a:r>
              <a:rPr lang="en-GB" sz="1633">
                <a:solidFill>
                  <a:schemeClr val="dk1"/>
                </a:solidFill>
                <a:latin typeface="Palatino Linotype"/>
                <a:ea typeface="Palatino Linotype"/>
                <a:cs typeface="Palatino Linotype"/>
                <a:sym typeface="Palatino Linotype"/>
              </a:rPr>
              <a:t>|Play=</a:t>
            </a:r>
            <a:r>
              <a:rPr i="1" lang="en-GB" sz="1633">
                <a:solidFill>
                  <a:schemeClr val="dk1"/>
                </a:solidFill>
                <a:latin typeface="Palatino Linotype"/>
                <a:ea typeface="Palatino Linotype"/>
                <a:cs typeface="Palatino Linotype"/>
                <a:sym typeface="Palatino Linotype"/>
              </a:rPr>
              <a:t>Yes</a:t>
            </a:r>
            <a:r>
              <a:rPr lang="en-GB" sz="1633">
                <a:solidFill>
                  <a:schemeClr val="dk1"/>
                </a:solidFill>
                <a:latin typeface="Palatino Linotype"/>
                <a:ea typeface="Palatino Linotype"/>
                <a:cs typeface="Palatino Linotype"/>
                <a:sym typeface="Palatino Linotype"/>
              </a:rPr>
              <a:t>) = 3/9</a:t>
            </a:r>
            <a:endParaRPr/>
          </a:p>
          <a:p>
            <a:pPr indent="0" lvl="0" marL="0" marR="0" rtl="0" algn="l">
              <a:lnSpc>
                <a:spcPct val="130000"/>
              </a:lnSpc>
              <a:spcBef>
                <a:spcPts val="0"/>
              </a:spcBef>
              <a:spcAft>
                <a:spcPts val="0"/>
              </a:spcAft>
              <a:buNone/>
            </a:pPr>
            <a:r>
              <a:rPr lang="en-GB" sz="1633">
                <a:solidFill>
                  <a:schemeClr val="dk1"/>
                </a:solidFill>
                <a:latin typeface="Palatino Linotype"/>
                <a:ea typeface="Palatino Linotype"/>
                <a:cs typeface="Palatino Linotype"/>
                <a:sym typeface="Palatino Linotype"/>
              </a:rPr>
              <a:t>P(Huminity=</a:t>
            </a:r>
            <a:r>
              <a:rPr i="1" lang="en-GB" sz="1633">
                <a:solidFill>
                  <a:schemeClr val="dk1"/>
                </a:solidFill>
                <a:latin typeface="Palatino Linotype"/>
                <a:ea typeface="Palatino Linotype"/>
                <a:cs typeface="Palatino Linotype"/>
                <a:sym typeface="Palatino Linotype"/>
              </a:rPr>
              <a:t>High</a:t>
            </a:r>
            <a:r>
              <a:rPr lang="en-GB" sz="1633">
                <a:solidFill>
                  <a:schemeClr val="dk1"/>
                </a:solidFill>
                <a:latin typeface="Palatino Linotype"/>
                <a:ea typeface="Palatino Linotype"/>
                <a:cs typeface="Palatino Linotype"/>
                <a:sym typeface="Palatino Linotype"/>
              </a:rPr>
              <a:t>|Play=</a:t>
            </a:r>
            <a:r>
              <a:rPr i="1" lang="en-GB" sz="1633">
                <a:solidFill>
                  <a:schemeClr val="dk1"/>
                </a:solidFill>
                <a:latin typeface="Palatino Linotype"/>
                <a:ea typeface="Palatino Linotype"/>
                <a:cs typeface="Palatino Linotype"/>
                <a:sym typeface="Palatino Linotype"/>
              </a:rPr>
              <a:t>Yes</a:t>
            </a:r>
            <a:r>
              <a:rPr lang="en-GB" sz="1633">
                <a:solidFill>
                  <a:schemeClr val="dk1"/>
                </a:solidFill>
                <a:latin typeface="Palatino Linotype"/>
                <a:ea typeface="Palatino Linotype"/>
                <a:cs typeface="Palatino Linotype"/>
                <a:sym typeface="Palatino Linotype"/>
              </a:rPr>
              <a:t>) = 3/9</a:t>
            </a:r>
            <a:endParaRPr/>
          </a:p>
          <a:p>
            <a:pPr indent="0" lvl="0" marL="0" marR="0" rtl="0" algn="l">
              <a:lnSpc>
                <a:spcPct val="130000"/>
              </a:lnSpc>
              <a:spcBef>
                <a:spcPts val="0"/>
              </a:spcBef>
              <a:spcAft>
                <a:spcPts val="0"/>
              </a:spcAft>
              <a:buNone/>
            </a:pPr>
            <a:r>
              <a:rPr lang="en-GB" sz="1633">
                <a:solidFill>
                  <a:schemeClr val="dk1"/>
                </a:solidFill>
                <a:latin typeface="Palatino Linotype"/>
                <a:ea typeface="Palatino Linotype"/>
                <a:cs typeface="Palatino Linotype"/>
                <a:sym typeface="Palatino Linotype"/>
              </a:rPr>
              <a:t>P(Wind=</a:t>
            </a:r>
            <a:r>
              <a:rPr i="1" lang="en-GB" sz="1633">
                <a:solidFill>
                  <a:schemeClr val="dk1"/>
                </a:solidFill>
                <a:latin typeface="Palatino Linotype"/>
                <a:ea typeface="Palatino Linotype"/>
                <a:cs typeface="Palatino Linotype"/>
                <a:sym typeface="Palatino Linotype"/>
              </a:rPr>
              <a:t>Strong</a:t>
            </a:r>
            <a:r>
              <a:rPr lang="en-GB" sz="1633">
                <a:solidFill>
                  <a:schemeClr val="dk1"/>
                </a:solidFill>
                <a:latin typeface="Palatino Linotype"/>
                <a:ea typeface="Palatino Linotype"/>
                <a:cs typeface="Palatino Linotype"/>
                <a:sym typeface="Palatino Linotype"/>
              </a:rPr>
              <a:t>|Play=</a:t>
            </a:r>
            <a:r>
              <a:rPr i="1" lang="en-GB" sz="1633">
                <a:solidFill>
                  <a:schemeClr val="dk1"/>
                </a:solidFill>
                <a:latin typeface="Palatino Linotype"/>
                <a:ea typeface="Palatino Linotype"/>
                <a:cs typeface="Palatino Linotype"/>
                <a:sym typeface="Palatino Linotype"/>
              </a:rPr>
              <a:t>Yes</a:t>
            </a:r>
            <a:r>
              <a:rPr lang="en-GB" sz="1633">
                <a:solidFill>
                  <a:schemeClr val="dk1"/>
                </a:solidFill>
                <a:latin typeface="Palatino Linotype"/>
                <a:ea typeface="Palatino Linotype"/>
                <a:cs typeface="Palatino Linotype"/>
                <a:sym typeface="Palatino Linotype"/>
              </a:rPr>
              <a:t>) = 3/9</a:t>
            </a:r>
            <a:endParaRPr/>
          </a:p>
          <a:p>
            <a:pPr indent="0" lvl="0" marL="0" marR="0" rtl="0" algn="l">
              <a:lnSpc>
                <a:spcPct val="130000"/>
              </a:lnSpc>
              <a:spcBef>
                <a:spcPts val="0"/>
              </a:spcBef>
              <a:spcAft>
                <a:spcPts val="0"/>
              </a:spcAft>
              <a:buNone/>
            </a:pPr>
            <a:r>
              <a:rPr lang="en-GB" sz="1633">
                <a:solidFill>
                  <a:schemeClr val="dk1"/>
                </a:solidFill>
                <a:latin typeface="Palatino Linotype"/>
                <a:ea typeface="Palatino Linotype"/>
                <a:cs typeface="Palatino Linotype"/>
                <a:sym typeface="Palatino Linotype"/>
              </a:rPr>
              <a:t>P(Play=</a:t>
            </a:r>
            <a:r>
              <a:rPr i="1" lang="en-GB" sz="1633">
                <a:solidFill>
                  <a:schemeClr val="dk1"/>
                </a:solidFill>
                <a:latin typeface="Palatino Linotype"/>
                <a:ea typeface="Palatino Linotype"/>
                <a:cs typeface="Palatino Linotype"/>
                <a:sym typeface="Palatino Linotype"/>
              </a:rPr>
              <a:t>Yes</a:t>
            </a:r>
            <a:r>
              <a:rPr lang="en-GB" sz="1633">
                <a:solidFill>
                  <a:schemeClr val="dk1"/>
                </a:solidFill>
                <a:latin typeface="Palatino Linotype"/>
                <a:ea typeface="Palatino Linotype"/>
                <a:cs typeface="Palatino Linotype"/>
                <a:sym typeface="Palatino Linotype"/>
              </a:rPr>
              <a:t>) = 9/14</a:t>
            </a:r>
            <a:endParaRPr/>
          </a:p>
        </p:txBody>
      </p:sp>
      <p:sp>
        <p:nvSpPr>
          <p:cNvPr id="239" name="Google Shape;239;p16"/>
          <p:cNvSpPr txBox="1"/>
          <p:nvPr/>
        </p:nvSpPr>
        <p:spPr>
          <a:xfrm>
            <a:off x="1535113" y="5156200"/>
            <a:ext cx="9682162" cy="1470403"/>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GB" sz="1814">
                <a:solidFill>
                  <a:schemeClr val="accent2"/>
                </a:solidFill>
                <a:latin typeface="Palatino Linotype"/>
                <a:ea typeface="Palatino Linotype"/>
                <a:cs typeface="Palatino Linotype"/>
                <a:sym typeface="Palatino Linotype"/>
              </a:rPr>
              <a:t>P(</a:t>
            </a:r>
            <a:r>
              <a:rPr i="1" lang="en-GB" sz="1814">
                <a:solidFill>
                  <a:schemeClr val="accent2"/>
                </a:solidFill>
                <a:latin typeface="Palatino Linotype"/>
                <a:ea typeface="Palatino Linotype"/>
                <a:cs typeface="Palatino Linotype"/>
                <a:sym typeface="Palatino Linotype"/>
              </a:rPr>
              <a:t>Yes</a:t>
            </a:r>
            <a:r>
              <a:rPr lang="en-GB" sz="1814">
                <a:solidFill>
                  <a:schemeClr val="accent2"/>
                </a:solidFill>
                <a:latin typeface="Palatino Linotype"/>
                <a:ea typeface="Palatino Linotype"/>
                <a:cs typeface="Palatino Linotype"/>
                <a:sym typeface="Palatino Linotype"/>
              </a:rPr>
              <a:t>|</a:t>
            </a:r>
            <a:r>
              <a:rPr b="1" lang="en-GB" sz="2177">
                <a:solidFill>
                  <a:schemeClr val="accent2"/>
                </a:solidFill>
                <a:latin typeface="Palatino Linotype"/>
                <a:ea typeface="Palatino Linotype"/>
                <a:cs typeface="Palatino Linotype"/>
                <a:sym typeface="Palatino Linotype"/>
              </a:rPr>
              <a:t>x</a:t>
            </a:r>
            <a:r>
              <a:rPr lang="en-GB" sz="1814">
                <a:solidFill>
                  <a:schemeClr val="accent2"/>
                </a:solidFill>
                <a:latin typeface="Palatino Linotype"/>
                <a:ea typeface="Palatino Linotype"/>
                <a:cs typeface="Palatino Linotype"/>
                <a:sym typeface="Palatino Linotype"/>
              </a:rPr>
              <a:t>’):</a:t>
            </a:r>
            <a:r>
              <a:rPr lang="en-GB" sz="1814">
                <a:solidFill>
                  <a:schemeClr val="dk1"/>
                </a:solidFill>
                <a:latin typeface="Palatino Linotype"/>
                <a:ea typeface="Palatino Linotype"/>
                <a:cs typeface="Palatino Linotype"/>
                <a:sym typeface="Palatino Linotype"/>
              </a:rPr>
              <a:t> [P(</a:t>
            </a:r>
            <a:r>
              <a:rPr i="1" lang="en-GB" sz="1814">
                <a:solidFill>
                  <a:schemeClr val="dk1"/>
                </a:solidFill>
                <a:latin typeface="Palatino Linotype"/>
                <a:ea typeface="Palatino Linotype"/>
                <a:cs typeface="Palatino Linotype"/>
                <a:sym typeface="Palatino Linotype"/>
              </a:rPr>
              <a:t>Sunny</a:t>
            </a:r>
            <a:r>
              <a:rPr lang="en-GB" sz="1814">
                <a:solidFill>
                  <a:schemeClr val="dk1"/>
                </a:solidFill>
                <a:latin typeface="Palatino Linotype"/>
                <a:ea typeface="Palatino Linotype"/>
                <a:cs typeface="Palatino Linotype"/>
                <a:sym typeface="Palatino Linotype"/>
              </a:rPr>
              <a:t>|Y</a:t>
            </a:r>
            <a:r>
              <a:rPr i="1" lang="en-GB" sz="1814">
                <a:solidFill>
                  <a:schemeClr val="dk1"/>
                </a:solidFill>
                <a:latin typeface="Palatino Linotype"/>
                <a:ea typeface="Palatino Linotype"/>
                <a:cs typeface="Palatino Linotype"/>
                <a:sym typeface="Palatino Linotype"/>
              </a:rPr>
              <a:t>es</a:t>
            </a:r>
            <a:r>
              <a:rPr lang="en-GB" sz="1814">
                <a:solidFill>
                  <a:schemeClr val="dk1"/>
                </a:solidFill>
                <a:latin typeface="Palatino Linotype"/>
                <a:ea typeface="Palatino Linotype"/>
                <a:cs typeface="Palatino Linotype"/>
                <a:sym typeface="Palatino Linotype"/>
              </a:rPr>
              <a:t>)P(</a:t>
            </a:r>
            <a:r>
              <a:rPr i="1" lang="en-GB" sz="1814">
                <a:solidFill>
                  <a:schemeClr val="dk1"/>
                </a:solidFill>
                <a:latin typeface="Palatino Linotype"/>
                <a:ea typeface="Palatino Linotype"/>
                <a:cs typeface="Palatino Linotype"/>
                <a:sym typeface="Palatino Linotype"/>
              </a:rPr>
              <a:t>Cool</a:t>
            </a:r>
            <a:r>
              <a:rPr lang="en-GB" sz="1814">
                <a:solidFill>
                  <a:schemeClr val="dk1"/>
                </a:solidFill>
                <a:latin typeface="Palatino Linotype"/>
                <a:ea typeface="Palatino Linotype"/>
                <a:cs typeface="Palatino Linotype"/>
                <a:sym typeface="Palatino Linotype"/>
              </a:rPr>
              <a:t>|</a:t>
            </a:r>
            <a:r>
              <a:rPr i="1" lang="en-GB" sz="1814">
                <a:solidFill>
                  <a:schemeClr val="dk1"/>
                </a:solidFill>
                <a:latin typeface="Palatino Linotype"/>
                <a:ea typeface="Palatino Linotype"/>
                <a:cs typeface="Palatino Linotype"/>
                <a:sym typeface="Palatino Linotype"/>
              </a:rPr>
              <a:t>Yes</a:t>
            </a:r>
            <a:r>
              <a:rPr lang="en-GB" sz="1814">
                <a:solidFill>
                  <a:schemeClr val="dk1"/>
                </a:solidFill>
                <a:latin typeface="Palatino Linotype"/>
                <a:ea typeface="Palatino Linotype"/>
                <a:cs typeface="Palatino Linotype"/>
                <a:sym typeface="Palatino Linotype"/>
              </a:rPr>
              <a:t>)P(</a:t>
            </a:r>
            <a:r>
              <a:rPr i="1" lang="en-GB" sz="1814">
                <a:solidFill>
                  <a:schemeClr val="dk1"/>
                </a:solidFill>
                <a:latin typeface="Palatino Linotype"/>
                <a:ea typeface="Palatino Linotype"/>
                <a:cs typeface="Palatino Linotype"/>
                <a:sym typeface="Palatino Linotype"/>
              </a:rPr>
              <a:t>High</a:t>
            </a:r>
            <a:r>
              <a:rPr lang="en-GB" sz="1814">
                <a:solidFill>
                  <a:schemeClr val="dk1"/>
                </a:solidFill>
                <a:latin typeface="Palatino Linotype"/>
                <a:ea typeface="Palatino Linotype"/>
                <a:cs typeface="Palatino Linotype"/>
                <a:sym typeface="Palatino Linotype"/>
              </a:rPr>
              <a:t>|Y</a:t>
            </a:r>
            <a:r>
              <a:rPr i="1" lang="en-GB" sz="1814">
                <a:solidFill>
                  <a:schemeClr val="dk1"/>
                </a:solidFill>
                <a:latin typeface="Palatino Linotype"/>
                <a:ea typeface="Palatino Linotype"/>
                <a:cs typeface="Palatino Linotype"/>
                <a:sym typeface="Palatino Linotype"/>
              </a:rPr>
              <a:t>es</a:t>
            </a:r>
            <a:r>
              <a:rPr lang="en-GB" sz="1814">
                <a:solidFill>
                  <a:schemeClr val="dk1"/>
                </a:solidFill>
                <a:latin typeface="Palatino Linotype"/>
                <a:ea typeface="Palatino Linotype"/>
                <a:cs typeface="Palatino Linotype"/>
                <a:sym typeface="Palatino Linotype"/>
              </a:rPr>
              <a:t>)P(</a:t>
            </a:r>
            <a:r>
              <a:rPr i="1" lang="en-GB" sz="1814">
                <a:solidFill>
                  <a:schemeClr val="dk1"/>
                </a:solidFill>
                <a:latin typeface="Palatino Linotype"/>
                <a:ea typeface="Palatino Linotype"/>
                <a:cs typeface="Palatino Linotype"/>
                <a:sym typeface="Palatino Linotype"/>
              </a:rPr>
              <a:t>Strong</a:t>
            </a:r>
            <a:r>
              <a:rPr lang="en-GB" sz="1814">
                <a:solidFill>
                  <a:schemeClr val="dk1"/>
                </a:solidFill>
                <a:latin typeface="Palatino Linotype"/>
                <a:ea typeface="Palatino Linotype"/>
                <a:cs typeface="Palatino Linotype"/>
                <a:sym typeface="Palatino Linotype"/>
              </a:rPr>
              <a:t>|</a:t>
            </a:r>
            <a:r>
              <a:rPr i="1" lang="en-GB" sz="1814">
                <a:solidFill>
                  <a:schemeClr val="dk1"/>
                </a:solidFill>
                <a:latin typeface="Palatino Linotype"/>
                <a:ea typeface="Palatino Linotype"/>
                <a:cs typeface="Palatino Linotype"/>
                <a:sym typeface="Palatino Linotype"/>
              </a:rPr>
              <a:t>Yes</a:t>
            </a:r>
            <a:r>
              <a:rPr lang="en-GB" sz="1814">
                <a:solidFill>
                  <a:schemeClr val="dk1"/>
                </a:solidFill>
                <a:latin typeface="Palatino Linotype"/>
                <a:ea typeface="Palatino Linotype"/>
                <a:cs typeface="Palatino Linotype"/>
                <a:sym typeface="Palatino Linotype"/>
              </a:rPr>
              <a:t>)]P(Play=</a:t>
            </a:r>
            <a:r>
              <a:rPr i="1" lang="en-GB" sz="1814">
                <a:solidFill>
                  <a:schemeClr val="dk1"/>
                </a:solidFill>
                <a:latin typeface="Palatino Linotype"/>
                <a:ea typeface="Palatino Linotype"/>
                <a:cs typeface="Palatino Linotype"/>
                <a:sym typeface="Palatino Linotype"/>
              </a:rPr>
              <a:t>Yes</a:t>
            </a:r>
            <a:r>
              <a:rPr lang="en-GB" sz="1814">
                <a:solidFill>
                  <a:schemeClr val="dk1"/>
                </a:solidFill>
                <a:latin typeface="Palatino Linotype"/>
                <a:ea typeface="Palatino Linotype"/>
                <a:cs typeface="Palatino Linotype"/>
                <a:sym typeface="Palatino Linotype"/>
              </a:rPr>
              <a:t>) = 0.0053</a:t>
            </a:r>
            <a:endParaRPr/>
          </a:p>
          <a:p>
            <a:pPr indent="0" lvl="0" marL="0" marR="0" rtl="0" algn="l">
              <a:spcBef>
                <a:spcPts val="0"/>
              </a:spcBef>
              <a:spcAft>
                <a:spcPts val="0"/>
              </a:spcAft>
              <a:buNone/>
            </a:pPr>
            <a:r>
              <a:rPr lang="en-GB" sz="1814">
                <a:solidFill>
                  <a:schemeClr val="dk1"/>
                </a:solidFill>
                <a:latin typeface="Palatino Linotype"/>
                <a:ea typeface="Palatino Linotype"/>
                <a:cs typeface="Palatino Linotype"/>
                <a:sym typeface="Palatino Linotype"/>
              </a:rPr>
              <a:t> </a:t>
            </a:r>
            <a:r>
              <a:rPr lang="en-GB" sz="1814">
                <a:solidFill>
                  <a:schemeClr val="accent2"/>
                </a:solidFill>
                <a:latin typeface="Palatino Linotype"/>
                <a:ea typeface="Palatino Linotype"/>
                <a:cs typeface="Palatino Linotype"/>
                <a:sym typeface="Palatino Linotype"/>
              </a:rPr>
              <a:t>P(</a:t>
            </a:r>
            <a:r>
              <a:rPr i="1" lang="en-GB" sz="1814">
                <a:solidFill>
                  <a:schemeClr val="accent2"/>
                </a:solidFill>
                <a:latin typeface="Palatino Linotype"/>
                <a:ea typeface="Palatino Linotype"/>
                <a:cs typeface="Palatino Linotype"/>
                <a:sym typeface="Palatino Linotype"/>
              </a:rPr>
              <a:t>No</a:t>
            </a:r>
            <a:r>
              <a:rPr lang="en-GB" sz="1814">
                <a:solidFill>
                  <a:schemeClr val="accent2"/>
                </a:solidFill>
                <a:latin typeface="Palatino Linotype"/>
                <a:ea typeface="Palatino Linotype"/>
                <a:cs typeface="Palatino Linotype"/>
                <a:sym typeface="Palatino Linotype"/>
              </a:rPr>
              <a:t>|</a:t>
            </a:r>
            <a:r>
              <a:rPr b="1" lang="en-GB" sz="2177">
                <a:solidFill>
                  <a:schemeClr val="accent2"/>
                </a:solidFill>
                <a:latin typeface="Palatino Linotype"/>
                <a:ea typeface="Palatino Linotype"/>
                <a:cs typeface="Palatino Linotype"/>
                <a:sym typeface="Palatino Linotype"/>
              </a:rPr>
              <a:t>x</a:t>
            </a:r>
            <a:r>
              <a:rPr lang="en-GB" sz="1814">
                <a:solidFill>
                  <a:schemeClr val="accent2"/>
                </a:solidFill>
                <a:latin typeface="Palatino Linotype"/>
                <a:ea typeface="Palatino Linotype"/>
                <a:cs typeface="Palatino Linotype"/>
                <a:sym typeface="Palatino Linotype"/>
              </a:rPr>
              <a:t>’):</a:t>
            </a:r>
            <a:r>
              <a:rPr lang="en-GB" sz="1814">
                <a:solidFill>
                  <a:schemeClr val="dk1"/>
                </a:solidFill>
                <a:latin typeface="Palatino Linotype"/>
                <a:ea typeface="Palatino Linotype"/>
                <a:cs typeface="Palatino Linotype"/>
                <a:sym typeface="Palatino Linotype"/>
              </a:rPr>
              <a:t> [P(</a:t>
            </a:r>
            <a:r>
              <a:rPr i="1" lang="en-GB" sz="1814">
                <a:solidFill>
                  <a:schemeClr val="dk1"/>
                </a:solidFill>
                <a:latin typeface="Palatino Linotype"/>
                <a:ea typeface="Palatino Linotype"/>
                <a:cs typeface="Palatino Linotype"/>
                <a:sym typeface="Palatino Linotype"/>
              </a:rPr>
              <a:t>Sunny</a:t>
            </a:r>
            <a:r>
              <a:rPr lang="en-GB" sz="1814">
                <a:solidFill>
                  <a:schemeClr val="dk1"/>
                </a:solidFill>
                <a:latin typeface="Palatino Linotype"/>
                <a:ea typeface="Palatino Linotype"/>
                <a:cs typeface="Palatino Linotype"/>
                <a:sym typeface="Palatino Linotype"/>
              </a:rPr>
              <a:t>|N</a:t>
            </a:r>
            <a:r>
              <a:rPr i="1" lang="en-GB" sz="1814">
                <a:solidFill>
                  <a:schemeClr val="dk1"/>
                </a:solidFill>
                <a:latin typeface="Palatino Linotype"/>
                <a:ea typeface="Palatino Linotype"/>
                <a:cs typeface="Palatino Linotype"/>
                <a:sym typeface="Palatino Linotype"/>
              </a:rPr>
              <a:t>o</a:t>
            </a:r>
            <a:r>
              <a:rPr lang="en-GB" sz="1814">
                <a:solidFill>
                  <a:schemeClr val="dk1"/>
                </a:solidFill>
                <a:latin typeface="Palatino Linotype"/>
                <a:ea typeface="Palatino Linotype"/>
                <a:cs typeface="Palatino Linotype"/>
                <a:sym typeface="Palatino Linotype"/>
              </a:rPr>
              <a:t>) P(</a:t>
            </a:r>
            <a:r>
              <a:rPr i="1" lang="en-GB" sz="1814">
                <a:solidFill>
                  <a:schemeClr val="dk1"/>
                </a:solidFill>
                <a:latin typeface="Palatino Linotype"/>
                <a:ea typeface="Palatino Linotype"/>
                <a:cs typeface="Palatino Linotype"/>
                <a:sym typeface="Palatino Linotype"/>
              </a:rPr>
              <a:t>Cool</a:t>
            </a:r>
            <a:r>
              <a:rPr lang="en-GB" sz="1814">
                <a:solidFill>
                  <a:schemeClr val="dk1"/>
                </a:solidFill>
                <a:latin typeface="Palatino Linotype"/>
                <a:ea typeface="Palatino Linotype"/>
                <a:cs typeface="Palatino Linotype"/>
                <a:sym typeface="Palatino Linotype"/>
              </a:rPr>
              <a:t>|N</a:t>
            </a:r>
            <a:r>
              <a:rPr i="1" lang="en-GB" sz="1814">
                <a:solidFill>
                  <a:schemeClr val="dk1"/>
                </a:solidFill>
                <a:latin typeface="Palatino Linotype"/>
                <a:ea typeface="Palatino Linotype"/>
                <a:cs typeface="Palatino Linotype"/>
                <a:sym typeface="Palatino Linotype"/>
              </a:rPr>
              <a:t>o</a:t>
            </a:r>
            <a:r>
              <a:rPr lang="en-GB" sz="1814">
                <a:solidFill>
                  <a:schemeClr val="dk1"/>
                </a:solidFill>
                <a:latin typeface="Palatino Linotype"/>
                <a:ea typeface="Palatino Linotype"/>
                <a:cs typeface="Palatino Linotype"/>
                <a:sym typeface="Palatino Linotype"/>
              </a:rPr>
              <a:t>)P(</a:t>
            </a:r>
            <a:r>
              <a:rPr i="1" lang="en-GB" sz="1814">
                <a:solidFill>
                  <a:schemeClr val="dk1"/>
                </a:solidFill>
                <a:latin typeface="Palatino Linotype"/>
                <a:ea typeface="Palatino Linotype"/>
                <a:cs typeface="Palatino Linotype"/>
                <a:sym typeface="Palatino Linotype"/>
              </a:rPr>
              <a:t>High</a:t>
            </a:r>
            <a:r>
              <a:rPr lang="en-GB" sz="1814">
                <a:solidFill>
                  <a:schemeClr val="dk1"/>
                </a:solidFill>
                <a:latin typeface="Palatino Linotype"/>
                <a:ea typeface="Palatino Linotype"/>
                <a:cs typeface="Palatino Linotype"/>
                <a:sym typeface="Palatino Linotype"/>
              </a:rPr>
              <a:t>|</a:t>
            </a:r>
            <a:r>
              <a:rPr i="1" lang="en-GB" sz="1814">
                <a:solidFill>
                  <a:schemeClr val="dk1"/>
                </a:solidFill>
                <a:latin typeface="Palatino Linotype"/>
                <a:ea typeface="Palatino Linotype"/>
                <a:cs typeface="Palatino Linotype"/>
                <a:sym typeface="Palatino Linotype"/>
              </a:rPr>
              <a:t>No</a:t>
            </a:r>
            <a:r>
              <a:rPr lang="en-GB" sz="1814">
                <a:solidFill>
                  <a:schemeClr val="dk1"/>
                </a:solidFill>
                <a:latin typeface="Palatino Linotype"/>
                <a:ea typeface="Palatino Linotype"/>
                <a:cs typeface="Palatino Linotype"/>
                <a:sym typeface="Palatino Linotype"/>
              </a:rPr>
              <a:t>)P(</a:t>
            </a:r>
            <a:r>
              <a:rPr i="1" lang="en-GB" sz="1814">
                <a:solidFill>
                  <a:schemeClr val="dk1"/>
                </a:solidFill>
                <a:latin typeface="Palatino Linotype"/>
                <a:ea typeface="Palatino Linotype"/>
                <a:cs typeface="Palatino Linotype"/>
                <a:sym typeface="Palatino Linotype"/>
              </a:rPr>
              <a:t>Strong</a:t>
            </a:r>
            <a:r>
              <a:rPr lang="en-GB" sz="1814">
                <a:solidFill>
                  <a:schemeClr val="dk1"/>
                </a:solidFill>
                <a:latin typeface="Palatino Linotype"/>
                <a:ea typeface="Palatino Linotype"/>
                <a:cs typeface="Palatino Linotype"/>
                <a:sym typeface="Palatino Linotype"/>
              </a:rPr>
              <a:t>|</a:t>
            </a:r>
            <a:r>
              <a:rPr i="1" lang="en-GB" sz="1814">
                <a:solidFill>
                  <a:schemeClr val="dk1"/>
                </a:solidFill>
                <a:latin typeface="Palatino Linotype"/>
                <a:ea typeface="Palatino Linotype"/>
                <a:cs typeface="Palatino Linotype"/>
                <a:sym typeface="Palatino Linotype"/>
              </a:rPr>
              <a:t>No</a:t>
            </a:r>
            <a:r>
              <a:rPr lang="en-GB" sz="1814">
                <a:solidFill>
                  <a:schemeClr val="dk1"/>
                </a:solidFill>
                <a:latin typeface="Palatino Linotype"/>
                <a:ea typeface="Palatino Linotype"/>
                <a:cs typeface="Palatino Linotype"/>
                <a:sym typeface="Palatino Linotype"/>
              </a:rPr>
              <a:t>)]P(Play=</a:t>
            </a:r>
            <a:r>
              <a:rPr i="1" lang="en-GB" sz="1814">
                <a:solidFill>
                  <a:schemeClr val="dk1"/>
                </a:solidFill>
                <a:latin typeface="Palatino Linotype"/>
                <a:ea typeface="Palatino Linotype"/>
                <a:cs typeface="Palatino Linotype"/>
                <a:sym typeface="Palatino Linotype"/>
              </a:rPr>
              <a:t>No</a:t>
            </a:r>
            <a:r>
              <a:rPr lang="en-GB" sz="1814">
                <a:solidFill>
                  <a:schemeClr val="dk1"/>
                </a:solidFill>
                <a:latin typeface="Palatino Linotype"/>
                <a:ea typeface="Palatino Linotype"/>
                <a:cs typeface="Palatino Linotype"/>
                <a:sym typeface="Palatino Linotype"/>
              </a:rPr>
              <a:t>) = 0.0206</a:t>
            </a:r>
            <a:endParaRPr/>
          </a:p>
          <a:p>
            <a:pPr indent="0" lvl="0" marL="0" marR="0" rtl="0" algn="l">
              <a:lnSpc>
                <a:spcPct val="50000"/>
              </a:lnSpc>
              <a:spcBef>
                <a:spcPts val="0"/>
              </a:spcBef>
              <a:spcAft>
                <a:spcPts val="0"/>
              </a:spcAft>
              <a:buNone/>
            </a:pPr>
            <a:r>
              <a:t/>
            </a:r>
            <a:endParaRPr sz="1814">
              <a:solidFill>
                <a:schemeClr val="dk1"/>
              </a:solidFill>
              <a:latin typeface="Palatino Linotype"/>
              <a:ea typeface="Palatino Linotype"/>
              <a:cs typeface="Palatino Linotype"/>
              <a:sym typeface="Palatino Linotype"/>
            </a:endParaRPr>
          </a:p>
          <a:p>
            <a:pPr indent="0" lvl="0" marL="0" marR="0" rtl="0" algn="l">
              <a:lnSpc>
                <a:spcPct val="130000"/>
              </a:lnSpc>
              <a:spcBef>
                <a:spcPts val="0"/>
              </a:spcBef>
              <a:spcAft>
                <a:spcPts val="0"/>
              </a:spcAft>
              <a:buNone/>
            </a:pPr>
            <a:r>
              <a:rPr b="1" lang="en-GB" sz="2540">
                <a:solidFill>
                  <a:srgbClr val="FF0000"/>
                </a:solidFill>
                <a:latin typeface="Palatino Linotype"/>
                <a:ea typeface="Palatino Linotype"/>
                <a:cs typeface="Palatino Linotype"/>
                <a:sym typeface="Palatino Linotype"/>
              </a:rPr>
              <a:t>    </a:t>
            </a:r>
            <a:r>
              <a:rPr lang="en-GB" sz="2177">
                <a:solidFill>
                  <a:schemeClr val="dk1"/>
                </a:solidFill>
                <a:latin typeface="Tahoma"/>
                <a:ea typeface="Tahoma"/>
                <a:cs typeface="Tahoma"/>
                <a:sym typeface="Tahoma"/>
              </a:rPr>
              <a:t>Given the fact P(Yes|x’) &lt; P(No|x’), we label x’ to be “No”.    </a:t>
            </a:r>
            <a:endParaRPr/>
          </a:p>
        </p:txBody>
      </p:sp>
      <p:cxnSp>
        <p:nvCxnSpPr>
          <p:cNvPr id="240" name="Google Shape;240;p16"/>
          <p:cNvCxnSpPr/>
          <p:nvPr/>
        </p:nvCxnSpPr>
        <p:spPr>
          <a:xfrm flipH="1">
            <a:off x="2363788" y="2322513"/>
            <a:ext cx="968375" cy="2833687"/>
          </a:xfrm>
          <a:prstGeom prst="straightConnector1">
            <a:avLst/>
          </a:prstGeom>
          <a:noFill/>
          <a:ln cap="flat" cmpd="sng" w="9525">
            <a:solidFill>
              <a:schemeClr val="accent1"/>
            </a:solidFill>
            <a:prstDash val="solid"/>
            <a:miter lim="800000"/>
            <a:headEnd len="sm" w="sm" type="none"/>
            <a:tailEnd len="med" w="med" type="stealth"/>
          </a:ln>
        </p:spPr>
      </p:cxnSp>
      <p:cxnSp>
        <p:nvCxnSpPr>
          <p:cNvPr id="241" name="Google Shape;241;p16"/>
          <p:cNvCxnSpPr/>
          <p:nvPr/>
        </p:nvCxnSpPr>
        <p:spPr>
          <a:xfrm flipH="1">
            <a:off x="2363788" y="4373563"/>
            <a:ext cx="968375" cy="782637"/>
          </a:xfrm>
          <a:prstGeom prst="straightConnector1">
            <a:avLst/>
          </a:prstGeom>
          <a:noFill/>
          <a:ln cap="flat" cmpd="sng" w="9525">
            <a:solidFill>
              <a:schemeClr val="accent1"/>
            </a:solidFill>
            <a:prstDash val="solid"/>
            <a:miter lim="800000"/>
            <a:headEnd len="sm" w="sm" type="none"/>
            <a:tailEnd len="med" w="med" type="stealth"/>
          </a:ln>
        </p:spPr>
      </p:cxnSp>
      <p:cxnSp>
        <p:nvCxnSpPr>
          <p:cNvPr id="242" name="Google Shape;242;p16"/>
          <p:cNvCxnSpPr/>
          <p:nvPr/>
        </p:nvCxnSpPr>
        <p:spPr>
          <a:xfrm flipH="1">
            <a:off x="1949450" y="2322513"/>
            <a:ext cx="898525" cy="3317875"/>
          </a:xfrm>
          <a:prstGeom prst="straightConnector1">
            <a:avLst/>
          </a:prstGeom>
          <a:noFill/>
          <a:ln cap="flat" cmpd="sng" w="9525">
            <a:solidFill>
              <a:schemeClr val="accent1"/>
            </a:solidFill>
            <a:prstDash val="solid"/>
            <a:miter lim="800000"/>
            <a:headEnd len="sm" w="sm" type="none"/>
            <a:tailEnd len="med" w="med" type="stealth"/>
          </a:ln>
        </p:spPr>
      </p:cxnSp>
      <p:cxnSp>
        <p:nvCxnSpPr>
          <p:cNvPr id="243" name="Google Shape;243;p16"/>
          <p:cNvCxnSpPr/>
          <p:nvPr/>
        </p:nvCxnSpPr>
        <p:spPr>
          <a:xfrm flipH="1">
            <a:off x="2363788" y="4373563"/>
            <a:ext cx="3732212" cy="1266825"/>
          </a:xfrm>
          <a:prstGeom prst="straightConnector1">
            <a:avLst/>
          </a:prstGeom>
          <a:noFill/>
          <a:ln cap="flat" cmpd="sng" w="9525">
            <a:solidFill>
              <a:schemeClr val="accent1"/>
            </a:solidFill>
            <a:prstDash val="solid"/>
            <a:miter lim="800000"/>
            <a:headEnd len="sm" w="sm" type="none"/>
            <a:tailEnd len="med" w="med" type="stealth"/>
          </a:ln>
        </p:spPr>
      </p:cxnSp>
      <p:cxnSp>
        <p:nvCxnSpPr>
          <p:cNvPr id="244" name="Google Shape;244;p16"/>
          <p:cNvCxnSpPr/>
          <p:nvPr/>
        </p:nvCxnSpPr>
        <p:spPr>
          <a:xfrm>
            <a:off x="0" y="872633"/>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245" name="Google Shape;245;p16"/>
          <p:cNvSpPr txBox="1"/>
          <p:nvPr>
            <p:ph type="title"/>
          </p:nvPr>
        </p:nvSpPr>
        <p:spPr>
          <a:xfrm>
            <a:off x="1603375" y="138542"/>
            <a:ext cx="2839836" cy="734091"/>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Teko"/>
              <a:buNone/>
            </a:pPr>
            <a:r>
              <a:rPr lang="en-GB" sz="4800">
                <a:latin typeface="Teko"/>
                <a:ea typeface="Teko"/>
                <a:cs typeface="Teko"/>
                <a:sym typeface="Teko"/>
              </a:rPr>
              <a:t>		  Ejemplo</a:t>
            </a:r>
            <a:br>
              <a:rPr lang="en-GB" sz="4800">
                <a:latin typeface="Teko"/>
                <a:ea typeface="Teko"/>
                <a:cs typeface="Teko"/>
                <a:sym typeface="Teko"/>
              </a:rPr>
            </a:br>
            <a:r>
              <a:rPr lang="en-GB" sz="4800">
                <a:latin typeface="Teko"/>
                <a:ea typeface="Teko"/>
                <a:cs typeface="Teko"/>
                <a:sym typeface="Teko"/>
              </a:rPr>
              <a:t>Play tennis</a:t>
            </a:r>
            <a:endParaRPr sz="4800">
              <a:latin typeface="Teko"/>
              <a:ea typeface="Teko"/>
              <a:cs typeface="Teko"/>
              <a:sym typeface="Tek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17"/>
          <p:cNvPicPr preferRelativeResize="0"/>
          <p:nvPr/>
        </p:nvPicPr>
        <p:blipFill rotWithShape="1">
          <a:blip r:embed="rId3">
            <a:alphaModFix/>
          </a:blip>
          <a:srcRect b="0" l="0" r="0" t="0"/>
          <a:stretch/>
        </p:blipFill>
        <p:spPr>
          <a:xfrm>
            <a:off x="2383291" y="3780971"/>
            <a:ext cx="7686675" cy="2428875"/>
          </a:xfrm>
          <a:prstGeom prst="rect">
            <a:avLst/>
          </a:prstGeom>
          <a:noFill/>
          <a:ln>
            <a:noFill/>
          </a:ln>
        </p:spPr>
      </p:pic>
      <p:pic>
        <p:nvPicPr>
          <p:cNvPr id="251" name="Google Shape;251;p17"/>
          <p:cNvPicPr preferRelativeResize="0"/>
          <p:nvPr/>
        </p:nvPicPr>
        <p:blipFill rotWithShape="1">
          <a:blip r:embed="rId4">
            <a:alphaModFix/>
          </a:blip>
          <a:srcRect b="0" l="0" r="0" t="0"/>
          <a:stretch/>
        </p:blipFill>
        <p:spPr>
          <a:xfrm>
            <a:off x="59495" y="1215955"/>
            <a:ext cx="6167133" cy="2076904"/>
          </a:xfrm>
          <a:prstGeom prst="rect">
            <a:avLst/>
          </a:prstGeom>
          <a:noFill/>
          <a:ln>
            <a:noFill/>
          </a:ln>
        </p:spPr>
      </p:pic>
      <p:pic>
        <p:nvPicPr>
          <p:cNvPr id="252" name="Google Shape;252;p17"/>
          <p:cNvPicPr preferRelativeResize="0"/>
          <p:nvPr/>
        </p:nvPicPr>
        <p:blipFill rotWithShape="1">
          <a:blip r:embed="rId5">
            <a:alphaModFix/>
          </a:blip>
          <a:srcRect b="0" l="0" r="0" t="0"/>
          <a:stretch/>
        </p:blipFill>
        <p:spPr>
          <a:xfrm>
            <a:off x="6316781" y="1372778"/>
            <a:ext cx="5715730" cy="1763258"/>
          </a:xfrm>
          <a:prstGeom prst="rect">
            <a:avLst/>
          </a:prstGeom>
          <a:noFill/>
          <a:ln>
            <a:noFill/>
          </a:ln>
        </p:spPr>
      </p:pic>
      <p:cxnSp>
        <p:nvCxnSpPr>
          <p:cNvPr id="253" name="Google Shape;253;p17"/>
          <p:cNvCxnSpPr/>
          <p:nvPr/>
        </p:nvCxnSpPr>
        <p:spPr>
          <a:xfrm>
            <a:off x="0" y="781067"/>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254" name="Google Shape;254;p17"/>
          <p:cNvSpPr txBox="1"/>
          <p:nvPr>
            <p:ph type="title"/>
          </p:nvPr>
        </p:nvSpPr>
        <p:spPr>
          <a:xfrm>
            <a:off x="1603375" y="138542"/>
            <a:ext cx="2839836" cy="734091"/>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Teko"/>
              <a:buNone/>
            </a:pPr>
            <a:r>
              <a:rPr lang="en-GB" sz="4800">
                <a:latin typeface="Teko"/>
                <a:ea typeface="Teko"/>
                <a:cs typeface="Teko"/>
                <a:sym typeface="Teko"/>
              </a:rPr>
              <a:t>		  Ejemplo</a:t>
            </a:r>
            <a:br>
              <a:rPr lang="en-GB" sz="4800">
                <a:latin typeface="Teko"/>
                <a:ea typeface="Teko"/>
                <a:cs typeface="Teko"/>
                <a:sym typeface="Teko"/>
              </a:rPr>
            </a:br>
            <a:r>
              <a:rPr lang="en-GB" sz="4800">
                <a:latin typeface="Teko"/>
                <a:ea typeface="Teko"/>
                <a:cs typeface="Teko"/>
                <a:sym typeface="Teko"/>
              </a:rPr>
              <a:t>Play tennis</a:t>
            </a:r>
            <a:endParaRPr sz="4800">
              <a:latin typeface="Teko"/>
              <a:ea typeface="Teko"/>
              <a:cs typeface="Teko"/>
              <a:sym typeface="Tek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8"/>
          <p:cNvSpPr txBox="1"/>
          <p:nvPr>
            <p:ph idx="1" type="body"/>
          </p:nvPr>
        </p:nvSpPr>
        <p:spPr>
          <a:xfrm>
            <a:off x="1603375" y="1217613"/>
            <a:ext cx="9064625" cy="5114925"/>
          </a:xfrm>
          <a:prstGeom prst="rect">
            <a:avLst/>
          </a:prstGeom>
          <a:noFill/>
          <a:ln>
            <a:noFill/>
          </a:ln>
        </p:spPr>
        <p:txBody>
          <a:bodyPr anchorCtr="0" anchor="t" bIns="45700" lIns="91425" spcFirstLastPara="1" rIns="91425" wrap="square" tIns="45700">
            <a:normAutofit/>
          </a:bodyPr>
          <a:lstStyle/>
          <a:p>
            <a:pPr indent="-305994" lvl="0" marL="483794" rtl="0" algn="l">
              <a:lnSpc>
                <a:spcPct val="110000"/>
              </a:lnSpc>
              <a:spcBef>
                <a:spcPts val="0"/>
              </a:spcBef>
              <a:spcAft>
                <a:spcPts val="0"/>
              </a:spcAft>
              <a:buClr>
                <a:schemeClr val="dk1"/>
              </a:buClr>
              <a:buSzPts val="2800"/>
              <a:buNone/>
            </a:pPr>
            <a:r>
              <a:t/>
            </a:r>
            <a:endParaRPr/>
          </a:p>
          <a:p>
            <a:pPr indent="-483794" lvl="0" marL="483794" rtl="0" algn="l">
              <a:lnSpc>
                <a:spcPct val="110000"/>
              </a:lnSpc>
              <a:spcBef>
                <a:spcPts val="1000"/>
              </a:spcBef>
              <a:spcAft>
                <a:spcPts val="0"/>
              </a:spcAft>
              <a:buClr>
                <a:schemeClr val="dk1"/>
              </a:buClr>
              <a:buSzPts val="2902"/>
              <a:buFont typeface="Arial"/>
              <a:buNone/>
            </a:pPr>
            <a:r>
              <a:rPr lang="en-GB" sz="2902"/>
              <a:t>     </a:t>
            </a:r>
            <a:endParaRPr/>
          </a:p>
        </p:txBody>
      </p:sp>
      <p:cxnSp>
        <p:nvCxnSpPr>
          <p:cNvPr id="260" name="Google Shape;260;p18"/>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261" name="Google Shape;261;p18"/>
          <p:cNvSpPr txBox="1"/>
          <p:nvPr/>
        </p:nvSpPr>
        <p:spPr>
          <a:xfrm>
            <a:off x="95250" y="3"/>
            <a:ext cx="4443211" cy="734091"/>
          </a:xfrm>
          <a:prstGeom prst="rect">
            <a:avLst/>
          </a:prstGeom>
          <a:noFill/>
          <a:ln>
            <a:noFill/>
          </a:ln>
        </p:spPr>
        <p:txBody>
          <a:bodyPr anchorCtr="0" anchor="ctr" bIns="45700" lIns="91425" spcFirstLastPara="1" rIns="91425" wrap="square" tIns="45700">
            <a:normAutofit fontScale="75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Probabilistic graphical Model</a:t>
            </a:r>
            <a:endParaRPr sz="4800">
              <a:solidFill>
                <a:schemeClr val="dk1"/>
              </a:solidFill>
              <a:latin typeface="Teko"/>
              <a:ea typeface="Teko"/>
              <a:cs typeface="Teko"/>
              <a:sym typeface="Teko"/>
            </a:endParaRPr>
          </a:p>
        </p:txBody>
      </p:sp>
      <p:sp>
        <p:nvSpPr>
          <p:cNvPr id="262" name="Google Shape;262;p18"/>
          <p:cNvSpPr txBox="1"/>
          <p:nvPr/>
        </p:nvSpPr>
        <p:spPr>
          <a:xfrm>
            <a:off x="2521039" y="6009370"/>
            <a:ext cx="60981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https://towardsdatascience.com/introduction-to-probabilistic-graphical-models-7d2c0b4bef19</a:t>
            </a:r>
            <a:endParaRPr/>
          </a:p>
        </p:txBody>
      </p:sp>
      <p:sp>
        <p:nvSpPr>
          <p:cNvPr id="263" name="Google Shape;263;p18"/>
          <p:cNvSpPr txBox="1"/>
          <p:nvPr/>
        </p:nvSpPr>
        <p:spPr>
          <a:xfrm>
            <a:off x="2521039" y="1217613"/>
            <a:ext cx="609814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02124"/>
              </a:buClr>
              <a:buSzPts val="1800"/>
              <a:buFont typeface="Arial"/>
              <a:buNone/>
            </a:pPr>
            <a:r>
              <a:rPr b="0" i="0" lang="en-GB" sz="1800" u="none" cap="none" strike="noStrike">
                <a:solidFill>
                  <a:srgbClr val="202124"/>
                </a:solidFill>
                <a:latin typeface="Arial"/>
                <a:ea typeface="Arial"/>
                <a:cs typeface="Arial"/>
                <a:sym typeface="Arial"/>
              </a:rPr>
              <a:t>Los modelos gráficos probabilísticos (PGM) proporcionan una representación gráfica para comprender la relación compleja entre un conjunto de variables aleatorias (RV).</a:t>
            </a:r>
            <a:r>
              <a:rPr b="0" i="0" lang="en-GB" sz="1000" u="none" cap="none" strike="noStrike">
                <a:solidFill>
                  <a:schemeClr val="dk1"/>
                </a:solidFill>
                <a:latin typeface="Calibri"/>
                <a:ea typeface="Calibri"/>
                <a:cs typeface="Calibri"/>
                <a:sym typeface="Calibri"/>
              </a:rPr>
              <a:t> </a:t>
            </a:r>
            <a:endParaRPr b="0" i="0" sz="1400" u="none" cap="none" strike="noStrike">
              <a:solidFill>
                <a:schemeClr val="dk1"/>
              </a:solidFill>
              <a:latin typeface="Arial"/>
              <a:ea typeface="Arial"/>
              <a:cs typeface="Arial"/>
              <a:sym typeface="Arial"/>
            </a:endParaRPr>
          </a:p>
        </p:txBody>
      </p:sp>
      <p:pic>
        <p:nvPicPr>
          <p:cNvPr id="264" name="Google Shape;264;p18"/>
          <p:cNvPicPr preferRelativeResize="0"/>
          <p:nvPr/>
        </p:nvPicPr>
        <p:blipFill rotWithShape="1">
          <a:blip r:embed="rId3">
            <a:alphaModFix/>
          </a:blip>
          <a:srcRect b="0" l="0" r="0" t="0"/>
          <a:stretch/>
        </p:blipFill>
        <p:spPr>
          <a:xfrm>
            <a:off x="2731997" y="2435480"/>
            <a:ext cx="5495925" cy="338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9"/>
          <p:cNvSpPr txBox="1"/>
          <p:nvPr>
            <p:ph idx="1" type="body"/>
          </p:nvPr>
        </p:nvSpPr>
        <p:spPr>
          <a:xfrm>
            <a:off x="1460656" y="1075536"/>
            <a:ext cx="9064625" cy="5114925"/>
          </a:xfrm>
          <a:prstGeom prst="rect">
            <a:avLst/>
          </a:prstGeom>
          <a:noFill/>
          <a:ln>
            <a:noFill/>
          </a:ln>
        </p:spPr>
        <p:txBody>
          <a:bodyPr anchorCtr="0" anchor="t" bIns="45700" lIns="91425" spcFirstLastPara="1" rIns="91425" wrap="square" tIns="45700">
            <a:normAutofit/>
          </a:bodyPr>
          <a:lstStyle/>
          <a:p>
            <a:pPr indent="-305994" lvl="0" marL="483794" rtl="0" algn="l">
              <a:lnSpc>
                <a:spcPct val="110000"/>
              </a:lnSpc>
              <a:spcBef>
                <a:spcPts val="0"/>
              </a:spcBef>
              <a:spcAft>
                <a:spcPts val="0"/>
              </a:spcAft>
              <a:buClr>
                <a:schemeClr val="dk1"/>
              </a:buClr>
              <a:buSzPts val="2800"/>
              <a:buNone/>
            </a:pPr>
            <a:r>
              <a:t/>
            </a:r>
            <a:endParaRPr/>
          </a:p>
          <a:p>
            <a:pPr indent="-228600" lvl="0" marL="228600" rtl="0" algn="l">
              <a:lnSpc>
                <a:spcPct val="110000"/>
              </a:lnSpc>
              <a:spcBef>
                <a:spcPts val="1000"/>
              </a:spcBef>
              <a:spcAft>
                <a:spcPts val="0"/>
              </a:spcAft>
              <a:buClr>
                <a:schemeClr val="dk1"/>
              </a:buClr>
              <a:buSzPts val="2902"/>
              <a:buChar char="•"/>
            </a:pPr>
            <a:r>
              <a:rPr lang="en-GB" sz="2902"/>
              <a:t>        </a:t>
            </a:r>
            <a:r>
              <a:rPr b="0" i="0" lang="en-GB" sz="3200" u="none" cap="none" strike="noStrike">
                <a:solidFill>
                  <a:srgbClr val="202124"/>
                </a:solidFill>
                <a:latin typeface="Arial"/>
                <a:ea typeface="Arial"/>
                <a:cs typeface="Arial"/>
                <a:sym typeface="Arial"/>
              </a:rPr>
              <a:t>PGM proporciona la estructura donde podemos 	aprovechar las propiedades de independencia 	para representar los datos de alta dimensión de 	una manera más compacta. </a:t>
            </a:r>
            <a:endParaRPr/>
          </a:p>
          <a:p>
            <a:pPr indent="-228600" lvl="0" marL="228600" rtl="0" algn="l">
              <a:lnSpc>
                <a:spcPct val="110000"/>
              </a:lnSpc>
              <a:spcBef>
                <a:spcPts val="1000"/>
              </a:spcBef>
              <a:spcAft>
                <a:spcPts val="0"/>
              </a:spcAft>
              <a:buClr>
                <a:srgbClr val="202124"/>
              </a:buClr>
              <a:buSzPts val="3200"/>
              <a:buChar char="•"/>
            </a:pPr>
            <a:r>
              <a:rPr lang="en-GB" sz="3200">
                <a:solidFill>
                  <a:srgbClr val="202124"/>
                </a:solidFill>
                <a:latin typeface="Arial"/>
                <a:ea typeface="Arial"/>
                <a:cs typeface="Arial"/>
                <a:sym typeface="Arial"/>
              </a:rPr>
              <a:t>	</a:t>
            </a:r>
            <a:r>
              <a:rPr b="0" i="0" lang="en-GB" sz="3200" u="none" cap="none" strike="noStrike">
                <a:solidFill>
                  <a:srgbClr val="202124"/>
                </a:solidFill>
                <a:latin typeface="Arial"/>
                <a:ea typeface="Arial"/>
                <a:cs typeface="Arial"/>
                <a:sym typeface="Arial"/>
              </a:rPr>
              <a:t>Es una herramienta poderosa para hacer 	inferencias sobre algunas variables no 	observadas, dada la evidencia sobre las 	variables observadas.</a:t>
            </a:r>
            <a:r>
              <a:rPr b="0" i="0" lang="en-GB" sz="1400" u="none" cap="none" strike="noStrike">
                <a:solidFill>
                  <a:schemeClr val="dk1"/>
                </a:solidFill>
              </a:rPr>
              <a:t> </a:t>
            </a:r>
            <a:endParaRPr b="0" i="0" sz="2400" u="none" cap="none" strike="noStrike">
              <a:solidFill>
                <a:schemeClr val="dk1"/>
              </a:solidFill>
              <a:latin typeface="Arial"/>
              <a:ea typeface="Arial"/>
              <a:cs typeface="Arial"/>
              <a:sym typeface="Arial"/>
            </a:endParaRPr>
          </a:p>
          <a:p>
            <a:pPr indent="-483794" lvl="0" marL="483794" rtl="0" algn="l">
              <a:lnSpc>
                <a:spcPct val="110000"/>
              </a:lnSpc>
              <a:spcBef>
                <a:spcPts val="1000"/>
              </a:spcBef>
              <a:spcAft>
                <a:spcPts val="0"/>
              </a:spcAft>
              <a:buClr>
                <a:schemeClr val="dk1"/>
              </a:buClr>
              <a:buSzPts val="2902"/>
              <a:buFont typeface="Arial"/>
              <a:buNone/>
            </a:pPr>
            <a:r>
              <a:t/>
            </a:r>
            <a:endParaRPr sz="2902"/>
          </a:p>
        </p:txBody>
      </p:sp>
      <p:cxnSp>
        <p:nvCxnSpPr>
          <p:cNvPr id="270" name="Google Shape;270;p19"/>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271" name="Google Shape;271;p19"/>
          <p:cNvSpPr txBox="1"/>
          <p:nvPr/>
        </p:nvSpPr>
        <p:spPr>
          <a:xfrm>
            <a:off x="95250" y="3"/>
            <a:ext cx="4443211" cy="734091"/>
          </a:xfrm>
          <a:prstGeom prst="rect">
            <a:avLst/>
          </a:prstGeom>
          <a:noFill/>
          <a:ln>
            <a:noFill/>
          </a:ln>
        </p:spPr>
        <p:txBody>
          <a:bodyPr anchorCtr="0" anchor="ctr" bIns="45700" lIns="91425" spcFirstLastPara="1" rIns="91425" wrap="square" tIns="45700">
            <a:normAutofit fontScale="75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Probabilistic graphical Model</a:t>
            </a:r>
            <a:endParaRPr sz="4800">
              <a:solidFill>
                <a:schemeClr val="dk1"/>
              </a:solidFill>
              <a:latin typeface="Teko"/>
              <a:ea typeface="Teko"/>
              <a:cs typeface="Teko"/>
              <a:sym typeface="Teko"/>
            </a:endParaRPr>
          </a:p>
        </p:txBody>
      </p:sp>
      <p:sp>
        <p:nvSpPr>
          <p:cNvPr id="272" name="Google Shape;272;p19"/>
          <p:cNvSpPr/>
          <p:nvPr/>
        </p:nvSpPr>
        <p:spPr>
          <a:xfrm>
            <a:off x="0" y="107728"/>
            <a:ext cx="65" cy="241744"/>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2291" y="38643"/>
            <a:ext cx="10515600" cy="10164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eko"/>
              <a:buNone/>
            </a:pPr>
            <a:r>
              <a:rPr lang="en-GB" sz="4800">
                <a:latin typeface="Teko"/>
                <a:ea typeface="Teko"/>
                <a:cs typeface="Teko"/>
                <a:sym typeface="Teko"/>
              </a:rPr>
              <a:t>Temario</a:t>
            </a:r>
            <a:endParaRPr sz="4800">
              <a:latin typeface="Teko"/>
              <a:ea typeface="Teko"/>
              <a:cs typeface="Teko"/>
              <a:sym typeface="Teko"/>
            </a:endParaRPr>
          </a:p>
        </p:txBody>
      </p:sp>
      <p:sp>
        <p:nvSpPr>
          <p:cNvPr id="94" name="Google Shape;94;p2"/>
          <p:cNvSpPr txBox="1"/>
          <p:nvPr>
            <p:ph idx="1" type="body"/>
          </p:nvPr>
        </p:nvSpPr>
        <p:spPr>
          <a:xfrm>
            <a:off x="3142292" y="1926302"/>
            <a:ext cx="7096412" cy="2700484"/>
          </a:xfrm>
          <a:prstGeom prst="rect">
            <a:avLst/>
          </a:prstGeom>
          <a:noFill/>
          <a:ln>
            <a:noFill/>
          </a:ln>
        </p:spPr>
        <p:txBody>
          <a:bodyPr anchorCtr="0" anchor="t" bIns="45700" lIns="91425" spcFirstLastPara="1" rIns="91425" wrap="square" tIns="45700">
            <a:normAutofit fontScale="85000" lnSpcReduction="20000"/>
          </a:bodyPr>
          <a:lstStyle/>
          <a:p>
            <a:pPr indent="-7747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GB"/>
              <a:t>Motivación</a:t>
            </a:r>
            <a:endParaRPr/>
          </a:p>
          <a:p>
            <a:pPr indent="-228600" lvl="0" marL="228600" rtl="0" algn="l">
              <a:lnSpc>
                <a:spcPct val="90000"/>
              </a:lnSpc>
              <a:spcBef>
                <a:spcPts val="1000"/>
              </a:spcBef>
              <a:spcAft>
                <a:spcPts val="0"/>
              </a:spcAft>
              <a:buClr>
                <a:schemeClr val="dk1"/>
              </a:buClr>
              <a:buSzPct val="100000"/>
              <a:buChar char="•"/>
            </a:pPr>
            <a:r>
              <a:rPr lang="en-GB"/>
              <a:t>Modelos generativos vs discriminativos</a:t>
            </a:r>
            <a:endParaRPr/>
          </a:p>
          <a:p>
            <a:pPr indent="-228600" lvl="0" marL="228600" rtl="0" algn="l">
              <a:lnSpc>
                <a:spcPct val="90000"/>
              </a:lnSpc>
              <a:spcBef>
                <a:spcPts val="1000"/>
              </a:spcBef>
              <a:spcAft>
                <a:spcPts val="0"/>
              </a:spcAft>
              <a:buClr>
                <a:schemeClr val="dk1"/>
              </a:buClr>
              <a:buSzPct val="100000"/>
              <a:buChar char="•"/>
            </a:pPr>
            <a:r>
              <a:rPr lang="en-GB"/>
              <a:t>Bayes ingenuo (Naive Bayes)</a:t>
            </a:r>
            <a:endParaRPr/>
          </a:p>
          <a:p>
            <a:pPr indent="-228600" lvl="0" marL="228600" rtl="0" algn="l">
              <a:lnSpc>
                <a:spcPct val="90000"/>
              </a:lnSpc>
              <a:spcBef>
                <a:spcPts val="1000"/>
              </a:spcBef>
              <a:spcAft>
                <a:spcPts val="0"/>
              </a:spcAft>
              <a:buClr>
                <a:schemeClr val="dk1"/>
              </a:buClr>
              <a:buSzPct val="100000"/>
              <a:buChar char="•"/>
            </a:pPr>
            <a:r>
              <a:rPr lang="en-GB"/>
              <a:t>Probabilistic Graphical Models</a:t>
            </a:r>
            <a:endParaRPr/>
          </a:p>
          <a:p>
            <a:pPr indent="-228600" lvl="0" marL="228600" rtl="0" algn="l">
              <a:lnSpc>
                <a:spcPct val="90000"/>
              </a:lnSpc>
              <a:spcBef>
                <a:spcPts val="1000"/>
              </a:spcBef>
              <a:spcAft>
                <a:spcPts val="0"/>
              </a:spcAft>
              <a:buClr>
                <a:schemeClr val="dk1"/>
              </a:buClr>
              <a:buSzPct val="100000"/>
              <a:buChar char="•"/>
            </a:pPr>
            <a:r>
              <a:rPr lang="en-GB"/>
              <a:t>Redes Bayesianas</a:t>
            </a:r>
            <a:endParaRPr/>
          </a:p>
          <a:p>
            <a:pPr indent="-228600" lvl="0" marL="228600" rtl="0" algn="l">
              <a:lnSpc>
                <a:spcPct val="90000"/>
              </a:lnSpc>
              <a:spcBef>
                <a:spcPts val="1000"/>
              </a:spcBef>
              <a:spcAft>
                <a:spcPts val="0"/>
              </a:spcAft>
              <a:buClr>
                <a:schemeClr val="dk1"/>
              </a:buClr>
              <a:buSzPct val="100000"/>
              <a:buChar char="•"/>
            </a:pPr>
            <a:r>
              <a:rPr lang="en-GB"/>
              <a:t>Inferencia en redes bayesianas</a:t>
            </a:r>
            <a:endParaRPr/>
          </a:p>
          <a:p>
            <a:pPr indent="-77470" lvl="0" marL="228600" rtl="0" algn="l">
              <a:lnSpc>
                <a:spcPct val="90000"/>
              </a:lnSpc>
              <a:spcBef>
                <a:spcPts val="1000"/>
              </a:spcBef>
              <a:spcAft>
                <a:spcPts val="0"/>
              </a:spcAft>
              <a:buClr>
                <a:schemeClr val="dk1"/>
              </a:buClr>
              <a:buSzPct val="100000"/>
              <a:buNone/>
            </a:pPr>
            <a:r>
              <a:t/>
            </a:r>
            <a:endParaRPr/>
          </a:p>
        </p:txBody>
      </p:sp>
      <p:cxnSp>
        <p:nvCxnSpPr>
          <p:cNvPr id="95" name="Google Shape;95;p2"/>
          <p:cNvCxnSpPr/>
          <p:nvPr/>
        </p:nvCxnSpPr>
        <p:spPr>
          <a:xfrm>
            <a:off x="0" y="832582"/>
            <a:ext cx="2421228" cy="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0"/>
          <p:cNvSpPr txBox="1"/>
          <p:nvPr>
            <p:ph idx="1" type="body"/>
          </p:nvPr>
        </p:nvSpPr>
        <p:spPr>
          <a:xfrm>
            <a:off x="1460656" y="1075536"/>
            <a:ext cx="9064625" cy="5114925"/>
          </a:xfrm>
          <a:prstGeom prst="rect">
            <a:avLst/>
          </a:prstGeom>
          <a:noFill/>
          <a:ln>
            <a:noFill/>
          </a:ln>
        </p:spPr>
        <p:txBody>
          <a:bodyPr anchorCtr="0" anchor="t" bIns="45700" lIns="91425" spcFirstLastPara="1" rIns="91425" wrap="square" tIns="45700">
            <a:normAutofit fontScale="85000" lnSpcReduction="10000"/>
          </a:bodyPr>
          <a:lstStyle/>
          <a:p>
            <a:pPr indent="-332664" lvl="0" marL="483794" rtl="0" algn="l">
              <a:lnSpc>
                <a:spcPct val="110000"/>
              </a:lnSpc>
              <a:spcBef>
                <a:spcPts val="0"/>
              </a:spcBef>
              <a:spcAft>
                <a:spcPts val="0"/>
              </a:spcAft>
              <a:buClr>
                <a:schemeClr val="dk1"/>
              </a:buClr>
              <a:buSzPct val="100000"/>
              <a:buNone/>
            </a:pPr>
            <a:r>
              <a:t/>
            </a:r>
            <a:endParaRPr/>
          </a:p>
          <a:p>
            <a:pPr indent="-228600" lvl="0" marL="228600" rtl="0" algn="just">
              <a:lnSpc>
                <a:spcPct val="100000"/>
              </a:lnSpc>
              <a:spcBef>
                <a:spcPts val="0"/>
              </a:spcBef>
              <a:spcAft>
                <a:spcPts val="0"/>
              </a:spcAft>
              <a:buClr>
                <a:srgbClr val="202124"/>
              </a:buClr>
              <a:buSzPct val="100000"/>
              <a:buChar char="•"/>
            </a:pPr>
            <a:r>
              <a:rPr b="0" i="0" lang="en-GB" sz="3200" u="none" cap="none" strike="noStrike">
                <a:solidFill>
                  <a:srgbClr val="202124"/>
                </a:solidFill>
                <a:latin typeface="Arial"/>
                <a:ea typeface="Arial"/>
                <a:cs typeface="Arial"/>
                <a:sym typeface="Arial"/>
              </a:rPr>
              <a:t>Red Bayesiana: Representa la estructura mediante grafo acíclico dirigido. El flujo de influencia probabilística entre las variables en tales redes tiene una dirección clara. La presencia de flechas implica la relación de causa y efecto entre las dos variables que está representada por la distribución de probabilidad condicional (CPD).</a:t>
            </a:r>
            <a:r>
              <a:rPr b="0" i="0" lang="en-GB" sz="1400" u="none" cap="none" strike="noStrike">
                <a:solidFill>
                  <a:schemeClr val="dk1"/>
                </a:solidFill>
              </a:rPr>
              <a:t> </a:t>
            </a:r>
            <a:endParaRPr b="0" i="0" sz="2400" u="none" cap="none" strike="noStrike">
              <a:solidFill>
                <a:schemeClr val="dk1"/>
              </a:solidFill>
              <a:latin typeface="Arial"/>
              <a:ea typeface="Arial"/>
              <a:cs typeface="Arial"/>
              <a:sym typeface="Arial"/>
            </a:endParaRPr>
          </a:p>
          <a:p>
            <a:pPr indent="-55879" lvl="0" marL="228600" rtl="0" algn="just">
              <a:lnSpc>
                <a:spcPct val="100000"/>
              </a:lnSpc>
              <a:spcBef>
                <a:spcPts val="0"/>
              </a:spcBef>
              <a:spcAft>
                <a:spcPts val="0"/>
              </a:spcAft>
              <a:buClr>
                <a:schemeClr val="dk1"/>
              </a:buClr>
              <a:buSzPct val="100000"/>
              <a:buNone/>
            </a:pPr>
            <a:r>
              <a:t/>
            </a:r>
            <a:endParaRPr b="0" i="0" sz="3200" u="none" cap="none" strike="noStrike">
              <a:solidFill>
                <a:srgbClr val="202124"/>
              </a:solidFill>
              <a:latin typeface="Arial"/>
              <a:ea typeface="Arial"/>
              <a:cs typeface="Arial"/>
              <a:sym typeface="Arial"/>
            </a:endParaRPr>
          </a:p>
          <a:p>
            <a:pPr indent="-228600" lvl="0" marL="228600" rtl="0" algn="just">
              <a:lnSpc>
                <a:spcPct val="100000"/>
              </a:lnSpc>
              <a:spcBef>
                <a:spcPts val="0"/>
              </a:spcBef>
              <a:spcAft>
                <a:spcPts val="0"/>
              </a:spcAft>
              <a:buClr>
                <a:srgbClr val="202124"/>
              </a:buClr>
              <a:buSzPct val="100000"/>
              <a:buChar char="•"/>
            </a:pPr>
            <a:r>
              <a:rPr b="0" i="0" lang="en-GB" sz="3200" u="none" cap="none" strike="noStrike">
                <a:solidFill>
                  <a:srgbClr val="202124"/>
                </a:solidFill>
                <a:latin typeface="Arial"/>
                <a:ea typeface="Arial"/>
                <a:cs typeface="Arial"/>
                <a:sym typeface="Arial"/>
              </a:rPr>
              <a:t>Red de Markov: el gráfico subyacente en una red de Markov no está dirigido. Como los arcos de esta red no tienen ninguna dirección, falta la relación causa-efecto. Por lo tanto, solo podemos representar qué combinación es más probable que ocurra en términos de afinidad.</a:t>
            </a:r>
            <a:r>
              <a:rPr b="0" i="0" lang="en-GB" sz="1400" u="none" cap="none" strike="noStrike">
                <a:solidFill>
                  <a:schemeClr val="dk1"/>
                </a:solidFill>
              </a:rPr>
              <a:t> </a:t>
            </a:r>
            <a:endParaRPr b="0" i="0" sz="2400" u="none" cap="none" strike="noStrike">
              <a:solidFill>
                <a:schemeClr val="dk1"/>
              </a:solidFill>
              <a:latin typeface="Arial"/>
              <a:ea typeface="Arial"/>
              <a:cs typeface="Arial"/>
              <a:sym typeface="Arial"/>
            </a:endParaRPr>
          </a:p>
          <a:p>
            <a:pPr indent="-483794" lvl="0" marL="483794" rtl="0" algn="l">
              <a:lnSpc>
                <a:spcPct val="110000"/>
              </a:lnSpc>
              <a:spcBef>
                <a:spcPts val="1000"/>
              </a:spcBef>
              <a:spcAft>
                <a:spcPts val="0"/>
              </a:spcAft>
              <a:buClr>
                <a:schemeClr val="dk1"/>
              </a:buClr>
              <a:buSzPct val="100000"/>
              <a:buFont typeface="Arial"/>
              <a:buNone/>
            </a:pPr>
            <a:r>
              <a:t/>
            </a:r>
            <a:endParaRPr sz="2902"/>
          </a:p>
        </p:txBody>
      </p:sp>
      <p:cxnSp>
        <p:nvCxnSpPr>
          <p:cNvPr id="278" name="Google Shape;278;p20"/>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279" name="Google Shape;279;p20"/>
          <p:cNvSpPr txBox="1"/>
          <p:nvPr/>
        </p:nvSpPr>
        <p:spPr>
          <a:xfrm>
            <a:off x="95250" y="3"/>
            <a:ext cx="4443211" cy="734091"/>
          </a:xfrm>
          <a:prstGeom prst="rect">
            <a:avLst/>
          </a:prstGeom>
          <a:noFill/>
          <a:ln>
            <a:noFill/>
          </a:ln>
        </p:spPr>
        <p:txBody>
          <a:bodyPr anchorCtr="0" anchor="ctr" bIns="45700" lIns="91425" spcFirstLastPara="1" rIns="91425" wrap="square" tIns="45700">
            <a:normAutofit fontScale="75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Probabilistic graphical Model</a:t>
            </a:r>
            <a:endParaRPr sz="4800">
              <a:solidFill>
                <a:schemeClr val="dk1"/>
              </a:solidFill>
              <a:latin typeface="Teko"/>
              <a:ea typeface="Teko"/>
              <a:cs typeface="Teko"/>
              <a:sym typeface="Teko"/>
            </a:endParaRPr>
          </a:p>
        </p:txBody>
      </p:sp>
      <p:sp>
        <p:nvSpPr>
          <p:cNvPr id="280" name="Google Shape;280;p20"/>
          <p:cNvSpPr/>
          <p:nvPr/>
        </p:nvSpPr>
        <p:spPr>
          <a:xfrm>
            <a:off x="0" y="107728"/>
            <a:ext cx="65" cy="241744"/>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1" name="Google Shape;281;p20"/>
          <p:cNvSpPr/>
          <p:nvPr/>
        </p:nvSpPr>
        <p:spPr>
          <a:xfrm>
            <a:off x="0" y="107728"/>
            <a:ext cx="65" cy="241744"/>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2" name="Google Shape;282;p20"/>
          <p:cNvSpPr/>
          <p:nvPr/>
        </p:nvSpPr>
        <p:spPr>
          <a:xfrm>
            <a:off x="0" y="107728"/>
            <a:ext cx="65" cy="241744"/>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1"/>
          <p:cNvSpPr txBox="1"/>
          <p:nvPr>
            <p:ph idx="1" type="body"/>
          </p:nvPr>
        </p:nvSpPr>
        <p:spPr>
          <a:xfrm>
            <a:off x="1603375" y="1217613"/>
            <a:ext cx="9064625" cy="5114925"/>
          </a:xfrm>
          <a:prstGeom prst="rect">
            <a:avLst/>
          </a:prstGeom>
          <a:noFill/>
          <a:ln>
            <a:noFill/>
          </a:ln>
        </p:spPr>
        <p:txBody>
          <a:bodyPr anchorCtr="0" anchor="t" bIns="45700" lIns="91425" spcFirstLastPara="1" rIns="91425" wrap="square" tIns="45700">
            <a:normAutofit/>
          </a:bodyPr>
          <a:lstStyle/>
          <a:p>
            <a:pPr indent="-305994" lvl="0" marL="483794" rtl="0" algn="l">
              <a:lnSpc>
                <a:spcPct val="110000"/>
              </a:lnSpc>
              <a:spcBef>
                <a:spcPts val="0"/>
              </a:spcBef>
              <a:spcAft>
                <a:spcPts val="0"/>
              </a:spcAft>
              <a:buClr>
                <a:schemeClr val="dk1"/>
              </a:buClr>
              <a:buSzPts val="2800"/>
              <a:buNone/>
            </a:pPr>
            <a:r>
              <a:t/>
            </a:r>
            <a:endParaRPr/>
          </a:p>
          <a:p>
            <a:pPr indent="-483794" lvl="0" marL="483794" rtl="0" algn="l">
              <a:lnSpc>
                <a:spcPct val="110000"/>
              </a:lnSpc>
              <a:spcBef>
                <a:spcPts val="1000"/>
              </a:spcBef>
              <a:spcAft>
                <a:spcPts val="0"/>
              </a:spcAft>
              <a:buClr>
                <a:schemeClr val="dk1"/>
              </a:buClr>
              <a:buSzPts val="2902"/>
              <a:buFont typeface="Arial"/>
              <a:buNone/>
            </a:pPr>
            <a:r>
              <a:rPr lang="en-GB" sz="2902"/>
              <a:t>     </a:t>
            </a:r>
            <a:endParaRPr/>
          </a:p>
        </p:txBody>
      </p:sp>
      <p:cxnSp>
        <p:nvCxnSpPr>
          <p:cNvPr id="288" name="Google Shape;288;p21"/>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289" name="Google Shape;289;p21"/>
          <p:cNvSpPr txBox="1"/>
          <p:nvPr/>
        </p:nvSpPr>
        <p:spPr>
          <a:xfrm>
            <a:off x="95250" y="3"/>
            <a:ext cx="4443211" cy="734091"/>
          </a:xfrm>
          <a:prstGeom prst="rect">
            <a:avLst/>
          </a:prstGeom>
          <a:noFill/>
          <a:ln>
            <a:noFill/>
          </a:ln>
        </p:spPr>
        <p:txBody>
          <a:bodyPr anchorCtr="0" anchor="ctr" bIns="45700" lIns="91425" spcFirstLastPara="1" rIns="91425" wrap="square" tIns="45700">
            <a:normAutofit fontScale="9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sz="4800">
              <a:solidFill>
                <a:schemeClr val="dk1"/>
              </a:solidFill>
              <a:latin typeface="Teko"/>
              <a:ea typeface="Teko"/>
              <a:cs typeface="Teko"/>
              <a:sym typeface="Teko"/>
            </a:endParaRPr>
          </a:p>
        </p:txBody>
      </p:sp>
      <p:sp>
        <p:nvSpPr>
          <p:cNvPr id="290" name="Google Shape;290;p21"/>
          <p:cNvSpPr txBox="1"/>
          <p:nvPr/>
        </p:nvSpPr>
        <p:spPr>
          <a:xfrm>
            <a:off x="3600719" y="1217613"/>
            <a:ext cx="6098146" cy="317009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0" lang="en-GB" sz="2000">
                <a:solidFill>
                  <a:srgbClr val="292929"/>
                </a:solidFill>
                <a:latin typeface="Arial"/>
                <a:ea typeface="Arial"/>
                <a:cs typeface="Arial"/>
                <a:sym typeface="Arial"/>
              </a:rPr>
              <a:t>Las </a:t>
            </a:r>
            <a:r>
              <a:rPr b="1" i="0" lang="en-GB" sz="2000">
                <a:solidFill>
                  <a:srgbClr val="292929"/>
                </a:solidFill>
                <a:latin typeface="Arial"/>
                <a:ea typeface="Arial"/>
                <a:cs typeface="Arial"/>
                <a:sym typeface="Arial"/>
              </a:rPr>
              <a:t>redes bayesianas </a:t>
            </a:r>
            <a:r>
              <a:rPr i="0" lang="en-GB" sz="2000">
                <a:solidFill>
                  <a:srgbClr val="292929"/>
                </a:solidFill>
                <a:latin typeface="Arial"/>
                <a:ea typeface="Arial"/>
                <a:cs typeface="Arial"/>
                <a:sym typeface="Arial"/>
              </a:rPr>
              <a:t>son un tipo de modelo gráfico probabilístico que utiliza la inferencia bayesiana para los cálculos de probabilidad. </a:t>
            </a:r>
            <a:endParaRPr/>
          </a:p>
          <a:p>
            <a:pPr indent="0" lvl="0" marL="0" marR="0" rtl="0" algn="just">
              <a:spcBef>
                <a:spcPts val="0"/>
              </a:spcBef>
              <a:spcAft>
                <a:spcPts val="0"/>
              </a:spcAft>
              <a:buNone/>
            </a:pPr>
            <a:r>
              <a:t/>
            </a:r>
            <a:endParaRPr sz="2000">
              <a:solidFill>
                <a:srgbClr val="292929"/>
              </a:solidFill>
              <a:latin typeface="Arial"/>
              <a:ea typeface="Arial"/>
              <a:cs typeface="Arial"/>
              <a:sym typeface="Arial"/>
            </a:endParaRPr>
          </a:p>
          <a:p>
            <a:pPr indent="0" lvl="0" marL="0" marR="0" rtl="0" algn="just">
              <a:spcBef>
                <a:spcPts val="0"/>
              </a:spcBef>
              <a:spcAft>
                <a:spcPts val="0"/>
              </a:spcAft>
              <a:buNone/>
            </a:pPr>
            <a:r>
              <a:rPr i="0" lang="en-GB" sz="2000">
                <a:solidFill>
                  <a:srgbClr val="292929"/>
                </a:solidFill>
                <a:latin typeface="Arial"/>
                <a:ea typeface="Arial"/>
                <a:cs typeface="Arial"/>
                <a:sym typeface="Arial"/>
              </a:rPr>
              <a:t>Las redes bayesianas tienen como objetivo modelar la dependencia condicional y, por lo tanto, la causalidad, al representar la dependencia condicional por aristas en un gráfico dirigido. A través de estas relaciones, uno puede realizar inferencias de manera eficiente sobre las variables aleatorias en el gráfico.</a:t>
            </a:r>
            <a:endParaRPr sz="2000">
              <a:solidFill>
                <a:schemeClr val="dk1"/>
              </a:solidFill>
              <a:latin typeface="Calibri"/>
              <a:ea typeface="Calibri"/>
              <a:cs typeface="Calibri"/>
              <a:sym typeface="Calibri"/>
            </a:endParaRPr>
          </a:p>
        </p:txBody>
      </p:sp>
      <p:sp>
        <p:nvSpPr>
          <p:cNvPr id="291" name="Google Shape;291;p21"/>
          <p:cNvSpPr txBox="1"/>
          <p:nvPr/>
        </p:nvSpPr>
        <p:spPr>
          <a:xfrm>
            <a:off x="3600719" y="5060839"/>
            <a:ext cx="609814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sng">
                <a:solidFill>
                  <a:srgbClr val="292929"/>
                </a:solidFill>
                <a:latin typeface="Arial"/>
                <a:ea typeface="Arial"/>
                <a:cs typeface="Arial"/>
                <a:sym typeface="Arial"/>
                <a:hlinkClick r:id="rId3">
                  <a:extLst>
                    <a:ext uri="{A12FA001-AC4F-418D-AE19-62706E023703}">
                      <ahyp:hlinkClr val="tx"/>
                    </a:ext>
                  </a:extLst>
                </a:hlinkClick>
              </a:rPr>
              <a:t>https://www.coursera.org/specializations/probabilistic-graphical-models</a:t>
            </a:r>
            <a:endParaRPr b="0" i="0" sz="1800" u="sng">
              <a:solidFill>
                <a:srgbClr val="292929"/>
              </a:solidFill>
              <a:latin typeface="Arial"/>
              <a:ea typeface="Arial"/>
              <a:cs typeface="Arial"/>
              <a:sym typeface="Arial"/>
            </a:endParaRPr>
          </a:p>
          <a:p>
            <a:pPr indent="0" lvl="0" marL="0" marR="0" rtl="0" algn="l">
              <a:spcBef>
                <a:spcPts val="0"/>
              </a:spcBef>
              <a:spcAft>
                <a:spcPts val="0"/>
              </a:spcAft>
              <a:buNone/>
            </a:pPr>
            <a:r>
              <a:t/>
            </a:r>
            <a:endParaRPr b="0" i="0" sz="1800" u="sng">
              <a:solidFill>
                <a:srgbClr val="292929"/>
              </a:solidFill>
              <a:latin typeface="Arial"/>
              <a:ea typeface="Arial"/>
              <a:cs typeface="Arial"/>
              <a:sym typeface="Arial"/>
            </a:endParaRPr>
          </a:p>
          <a:p>
            <a:pPr indent="0" lvl="0" marL="0" marR="0" rtl="0" algn="l">
              <a:spcBef>
                <a:spcPts val="0"/>
              </a:spcBef>
              <a:spcAft>
                <a:spcPts val="0"/>
              </a:spcAft>
              <a:buNone/>
            </a:pPr>
            <a:r>
              <a:rPr b="0" i="0" lang="en-GB" sz="1800" u="sng">
                <a:solidFill>
                  <a:srgbClr val="292929"/>
                </a:solidFill>
                <a:latin typeface="Arial"/>
                <a:ea typeface="Arial"/>
                <a:cs typeface="Arial"/>
                <a:sym typeface="Arial"/>
                <a:hlinkClick r:id="rId4">
                  <a:extLst>
                    <a:ext uri="{A12FA001-AC4F-418D-AE19-62706E023703}">
                      <ahyp:hlinkClr val="tx"/>
                    </a:ext>
                  </a:extLst>
                </a:hlinkClick>
              </a:rPr>
              <a:t>http://ai.stanford.edu/~paskin/gm-short-course/lec2.pdf</a:t>
            </a:r>
            <a:endParaRPr b="0" i="0" sz="1800">
              <a:solidFill>
                <a:srgbClr val="292929"/>
              </a:solidFill>
              <a:latin typeface="Arial"/>
              <a:ea typeface="Arial"/>
              <a:cs typeface="Arial"/>
              <a:sym typeface="Arial"/>
            </a:endParaRPr>
          </a:p>
          <a:p>
            <a:pPr indent="0" lvl="0" marL="0" marR="0" rtl="0" algn="l">
              <a:spcBef>
                <a:spcPts val="0"/>
              </a:spcBef>
              <a:spcAft>
                <a:spcPts val="0"/>
              </a:spcAft>
              <a:buNone/>
            </a:pPr>
            <a:r>
              <a:t/>
            </a:r>
            <a:endParaRPr b="0" i="0" sz="1800">
              <a:solidFill>
                <a:srgbClr val="292929"/>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22"/>
          <p:cNvPicPr preferRelativeResize="0"/>
          <p:nvPr/>
        </p:nvPicPr>
        <p:blipFill rotWithShape="1">
          <a:blip r:embed="rId3">
            <a:alphaModFix/>
          </a:blip>
          <a:srcRect b="0" l="0" r="0" t="0"/>
          <a:stretch/>
        </p:blipFill>
        <p:spPr>
          <a:xfrm>
            <a:off x="3061547" y="1736771"/>
            <a:ext cx="7087003" cy="4756062"/>
          </a:xfrm>
          <a:prstGeom prst="rect">
            <a:avLst/>
          </a:prstGeom>
          <a:noFill/>
          <a:ln>
            <a:noFill/>
          </a:ln>
        </p:spPr>
      </p:pic>
      <p:cxnSp>
        <p:nvCxnSpPr>
          <p:cNvPr id="297" name="Google Shape;297;p22"/>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298" name="Google Shape;298;p22"/>
          <p:cNvSpPr txBox="1"/>
          <p:nvPr/>
        </p:nvSpPr>
        <p:spPr>
          <a:xfrm>
            <a:off x="95250" y="3"/>
            <a:ext cx="4443211" cy="734091"/>
          </a:xfrm>
          <a:prstGeom prst="rect">
            <a:avLst/>
          </a:prstGeom>
          <a:noFill/>
          <a:ln>
            <a:noFill/>
          </a:ln>
        </p:spPr>
        <p:txBody>
          <a:bodyPr anchorCtr="0" anchor="ctr" bIns="45700" lIns="91425" spcFirstLastPara="1" rIns="91425" wrap="square" tIns="45700">
            <a:normAutofit fontScale="9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sz="4800">
              <a:solidFill>
                <a:schemeClr val="dk1"/>
              </a:solidFill>
              <a:latin typeface="Teko"/>
              <a:ea typeface="Teko"/>
              <a:cs typeface="Teko"/>
              <a:sym typeface="Tek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3"/>
          <p:cNvSpPr txBox="1"/>
          <p:nvPr/>
        </p:nvSpPr>
        <p:spPr>
          <a:xfrm>
            <a:off x="3511384" y="1491424"/>
            <a:ext cx="6098146"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2000">
                <a:solidFill>
                  <a:schemeClr val="dk1"/>
                </a:solidFill>
                <a:latin typeface="Calibri"/>
                <a:ea typeface="Calibri"/>
                <a:cs typeface="Calibri"/>
                <a:sym typeface="Calibri"/>
              </a:rPr>
              <a:t>Las redes bayesianas satisfacen la propiedad local de Markov, que establece que un nodo es condicionalmente independiente de sus no descendientes dados sus padres. En el ejemplo anterior, esto significa que P(Sprinkler|Cloudy, Rain) = P(Sprinkler|Cloudy) ya que Sprinkler  es condicionalmente independiente de su no descendiente, Rain, dado Cloudy.</a:t>
            </a:r>
            <a:endParaRPr/>
          </a:p>
        </p:txBody>
      </p:sp>
      <p:pic>
        <p:nvPicPr>
          <p:cNvPr id="304" name="Google Shape;304;p23"/>
          <p:cNvPicPr preferRelativeResize="0"/>
          <p:nvPr/>
        </p:nvPicPr>
        <p:blipFill rotWithShape="1">
          <a:blip r:embed="rId3">
            <a:alphaModFix/>
          </a:blip>
          <a:srcRect b="0" l="0" r="0" t="0"/>
          <a:stretch/>
        </p:blipFill>
        <p:spPr>
          <a:xfrm>
            <a:off x="3665930" y="4633151"/>
            <a:ext cx="5943600" cy="733425"/>
          </a:xfrm>
          <a:prstGeom prst="rect">
            <a:avLst/>
          </a:prstGeom>
          <a:noFill/>
          <a:ln>
            <a:noFill/>
          </a:ln>
        </p:spPr>
      </p:pic>
      <p:cxnSp>
        <p:nvCxnSpPr>
          <p:cNvPr id="305" name="Google Shape;305;p23"/>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306" name="Google Shape;306;p23"/>
          <p:cNvSpPr txBox="1"/>
          <p:nvPr/>
        </p:nvSpPr>
        <p:spPr>
          <a:xfrm>
            <a:off x="95250" y="3"/>
            <a:ext cx="4443211" cy="734091"/>
          </a:xfrm>
          <a:prstGeom prst="rect">
            <a:avLst/>
          </a:prstGeom>
          <a:noFill/>
          <a:ln>
            <a:noFill/>
          </a:ln>
        </p:spPr>
        <p:txBody>
          <a:bodyPr anchorCtr="0" anchor="ctr" bIns="45700" lIns="91425" spcFirstLastPara="1" rIns="91425" wrap="square" tIns="45700">
            <a:normAutofit fontScale="9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sz="4800">
              <a:solidFill>
                <a:schemeClr val="dk1"/>
              </a:solidFill>
              <a:latin typeface="Teko"/>
              <a:ea typeface="Teko"/>
              <a:cs typeface="Teko"/>
              <a:sym typeface="Tek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4"/>
          <p:cNvSpPr txBox="1"/>
          <p:nvPr>
            <p:ph idx="1" type="body"/>
          </p:nvPr>
        </p:nvSpPr>
        <p:spPr>
          <a:xfrm>
            <a:off x="2541967" y="1794343"/>
            <a:ext cx="7108065" cy="3011733"/>
          </a:xfrm>
          <a:prstGeom prst="rect">
            <a:avLst/>
          </a:prstGeom>
          <a:solidFill>
            <a:srgbClr val="F8F9FA"/>
          </a:solidFill>
          <a:ln>
            <a:noFill/>
          </a:ln>
        </p:spPr>
        <p:txBody>
          <a:bodyPr anchorCtr="0" anchor="ctr" bIns="0" lIns="0" spcFirstLastPara="1" rIns="0" wrap="square" tIns="0">
            <a:spAutoFit/>
          </a:bodyPr>
          <a:lstStyle/>
          <a:p>
            <a:pPr indent="0" lvl="0" marL="0" rtl="0" algn="just">
              <a:lnSpc>
                <a:spcPct val="100000"/>
              </a:lnSpc>
              <a:spcBef>
                <a:spcPts val="0"/>
              </a:spcBef>
              <a:spcAft>
                <a:spcPts val="0"/>
              </a:spcAft>
              <a:buClr>
                <a:schemeClr val="dk1"/>
              </a:buClr>
              <a:buSzPts val="2000"/>
              <a:buNone/>
            </a:pPr>
            <a:r>
              <a:rPr lang="en-GB" sz="2000"/>
              <a:t>Formalmente, si existe una arista (A, B) en el gráfico que conecta las variables aleatorias A y B, significa que P (B | A) es un factor en la distribución de probabilidad conjunta, por lo que debemos conocer P (B | A) para todos los valores de B y A para realizar inferencias. </a:t>
            </a:r>
            <a:endParaRPr/>
          </a:p>
          <a:p>
            <a:pPr indent="0" lvl="0" marL="0" rtl="0" algn="just">
              <a:lnSpc>
                <a:spcPct val="100000"/>
              </a:lnSpc>
              <a:spcBef>
                <a:spcPts val="0"/>
              </a:spcBef>
              <a:spcAft>
                <a:spcPts val="0"/>
              </a:spcAft>
              <a:buClr>
                <a:schemeClr val="dk1"/>
              </a:buClr>
              <a:buSzPts val="2000"/>
              <a:buNone/>
            </a:pPr>
            <a:r>
              <a:t/>
            </a:r>
            <a:endParaRPr sz="2000"/>
          </a:p>
          <a:p>
            <a:pPr indent="0" lvl="0" marL="0" rtl="0" algn="just">
              <a:lnSpc>
                <a:spcPct val="100000"/>
              </a:lnSpc>
              <a:spcBef>
                <a:spcPts val="0"/>
              </a:spcBef>
              <a:spcAft>
                <a:spcPts val="0"/>
              </a:spcAft>
              <a:buClr>
                <a:schemeClr val="dk1"/>
              </a:buClr>
              <a:buSzPts val="2000"/>
              <a:buNone/>
            </a:pPr>
            <a:r>
              <a:rPr lang="en-GB" sz="2000"/>
              <a:t>En el ejemplo anterior, dado que Rain tiene una fecha a WetGrass, significa que P (WetGrass | Rain) será un factor, cuyos valores de probabilidad se especifican junto al nodo WetGrass en una tabla de probabilidad condicional. </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cxnSp>
        <p:nvCxnSpPr>
          <p:cNvPr id="312" name="Google Shape;312;p24"/>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313" name="Google Shape;313;p24"/>
          <p:cNvSpPr txBox="1"/>
          <p:nvPr/>
        </p:nvSpPr>
        <p:spPr>
          <a:xfrm>
            <a:off x="95250" y="3"/>
            <a:ext cx="4443211" cy="734091"/>
          </a:xfrm>
          <a:prstGeom prst="rect">
            <a:avLst/>
          </a:prstGeom>
          <a:noFill/>
          <a:ln>
            <a:noFill/>
          </a:ln>
        </p:spPr>
        <p:txBody>
          <a:bodyPr anchorCtr="0" anchor="ctr" bIns="45700" lIns="91425" spcFirstLastPara="1" rIns="91425" wrap="square" tIns="45700">
            <a:normAutofit fontScale="9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sz="4800">
              <a:solidFill>
                <a:schemeClr val="dk1"/>
              </a:solidFill>
              <a:latin typeface="Teko"/>
              <a:ea typeface="Teko"/>
              <a:cs typeface="Teko"/>
              <a:sym typeface="Tek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cxnSp>
        <p:nvCxnSpPr>
          <p:cNvPr id="318" name="Google Shape;318;p25"/>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319" name="Google Shape;319;p25"/>
          <p:cNvSpPr txBox="1"/>
          <p:nvPr/>
        </p:nvSpPr>
        <p:spPr>
          <a:xfrm>
            <a:off x="95250" y="3"/>
            <a:ext cx="4443211" cy="734091"/>
          </a:xfrm>
          <a:prstGeom prst="rect">
            <a:avLst/>
          </a:prstGeom>
          <a:noFill/>
          <a:ln>
            <a:noFill/>
          </a:ln>
        </p:spPr>
        <p:txBody>
          <a:bodyPr anchorCtr="0" anchor="ctr" bIns="45700" lIns="91425" spcFirstLastPara="1" rIns="91425" wrap="square" tIns="45700">
            <a:normAutofit fontScale="9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sz="4800">
              <a:solidFill>
                <a:schemeClr val="dk1"/>
              </a:solidFill>
              <a:latin typeface="Teko"/>
              <a:ea typeface="Teko"/>
              <a:cs typeface="Teko"/>
              <a:sym typeface="Teko"/>
            </a:endParaRPr>
          </a:p>
        </p:txBody>
      </p:sp>
      <p:pic>
        <p:nvPicPr>
          <p:cNvPr id="320" name="Google Shape;320;p25"/>
          <p:cNvPicPr preferRelativeResize="0"/>
          <p:nvPr/>
        </p:nvPicPr>
        <p:blipFill rotWithShape="1">
          <a:blip r:embed="rId3">
            <a:alphaModFix/>
          </a:blip>
          <a:srcRect b="0" l="0" r="0" t="0"/>
          <a:stretch/>
        </p:blipFill>
        <p:spPr>
          <a:xfrm>
            <a:off x="5059723" y="832582"/>
            <a:ext cx="6439435" cy="5807417"/>
          </a:xfrm>
          <a:prstGeom prst="rect">
            <a:avLst/>
          </a:prstGeom>
          <a:noFill/>
          <a:ln>
            <a:noFill/>
          </a:ln>
        </p:spPr>
      </p:pic>
      <p:sp>
        <p:nvSpPr>
          <p:cNvPr id="321" name="Google Shape;321;p25"/>
          <p:cNvSpPr/>
          <p:nvPr/>
        </p:nvSpPr>
        <p:spPr>
          <a:xfrm>
            <a:off x="430100" y="1634253"/>
            <a:ext cx="4108361" cy="31963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02124"/>
              </a:buClr>
              <a:buSzPts val="2100"/>
              <a:buFont typeface="Arial"/>
              <a:buNone/>
            </a:pPr>
            <a:r>
              <a:rPr b="0" i="0" lang="en-GB" sz="2100" u="none" cap="none" strike="noStrike">
                <a:solidFill>
                  <a:srgbClr val="202124"/>
                </a:solidFill>
                <a:latin typeface="Arial"/>
                <a:ea typeface="Arial"/>
                <a:cs typeface="Arial"/>
                <a:sym typeface="Arial"/>
              </a:rPr>
              <a:t>Un ejemplo de toma de decisiones en términos de si el estudiante recibirá una carta de recomendación (L) basada en varias dependencias. La nota del curso (G) es el nodo padre de (L). Hemos asumido que el puntaje SAT (S) se basa únicamente en la inteligencia (I). La calificación depende de la dificultad del examen y la inteligencia del estudiante.</a:t>
            </a:r>
            <a:r>
              <a:rPr b="0" i="0" lang="en-GB"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pic>
        <p:nvPicPr>
          <p:cNvPr id="322" name="Google Shape;322;p25"/>
          <p:cNvPicPr preferRelativeResize="0"/>
          <p:nvPr/>
        </p:nvPicPr>
        <p:blipFill rotWithShape="1">
          <a:blip r:embed="rId4">
            <a:alphaModFix/>
          </a:blip>
          <a:srcRect b="0" l="0" r="0" t="0"/>
          <a:stretch/>
        </p:blipFill>
        <p:spPr>
          <a:xfrm>
            <a:off x="692842" y="5305826"/>
            <a:ext cx="3248025" cy="102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cxnSp>
        <p:nvCxnSpPr>
          <p:cNvPr id="327" name="Google Shape;327;p26"/>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328" name="Google Shape;328;p26"/>
          <p:cNvSpPr txBox="1"/>
          <p:nvPr/>
        </p:nvSpPr>
        <p:spPr>
          <a:xfrm>
            <a:off x="77273" y="465536"/>
            <a:ext cx="4443211" cy="73409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a:p>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Patrones de razonamiento</a:t>
            </a:r>
            <a:endParaRPr sz="4800">
              <a:solidFill>
                <a:schemeClr val="dk1"/>
              </a:solidFill>
              <a:latin typeface="Teko"/>
              <a:ea typeface="Teko"/>
              <a:cs typeface="Teko"/>
              <a:sym typeface="Teko"/>
            </a:endParaRPr>
          </a:p>
        </p:txBody>
      </p:sp>
      <p:pic>
        <p:nvPicPr>
          <p:cNvPr id="329" name="Google Shape;329;p26"/>
          <p:cNvPicPr preferRelativeResize="0"/>
          <p:nvPr/>
        </p:nvPicPr>
        <p:blipFill rotWithShape="1">
          <a:blip r:embed="rId3">
            <a:alphaModFix/>
          </a:blip>
          <a:srcRect b="0" l="0" r="0" t="0"/>
          <a:stretch/>
        </p:blipFill>
        <p:spPr>
          <a:xfrm>
            <a:off x="2581275" y="3240110"/>
            <a:ext cx="7029450" cy="609600"/>
          </a:xfrm>
          <a:prstGeom prst="rect">
            <a:avLst/>
          </a:prstGeom>
          <a:noFill/>
          <a:ln>
            <a:noFill/>
          </a:ln>
        </p:spPr>
      </p:pic>
      <p:pic>
        <p:nvPicPr>
          <p:cNvPr id="330" name="Google Shape;330;p26"/>
          <p:cNvPicPr preferRelativeResize="0"/>
          <p:nvPr/>
        </p:nvPicPr>
        <p:blipFill rotWithShape="1">
          <a:blip r:embed="rId4">
            <a:alphaModFix/>
          </a:blip>
          <a:srcRect b="0" l="0" r="0" t="0"/>
          <a:stretch/>
        </p:blipFill>
        <p:spPr>
          <a:xfrm>
            <a:off x="1319212" y="2001792"/>
            <a:ext cx="9553575" cy="4219575"/>
          </a:xfrm>
          <a:prstGeom prst="rect">
            <a:avLst/>
          </a:prstGeom>
          <a:noFill/>
          <a:ln>
            <a:noFill/>
          </a:ln>
        </p:spPr>
      </p:pic>
      <p:sp>
        <p:nvSpPr>
          <p:cNvPr id="331" name="Google Shape;331;p26"/>
          <p:cNvSpPr txBox="1"/>
          <p:nvPr/>
        </p:nvSpPr>
        <p:spPr>
          <a:xfrm>
            <a:off x="5924282" y="1197967"/>
            <a:ext cx="10166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u="sng">
                <a:solidFill>
                  <a:schemeClr val="dk1"/>
                </a:solidFill>
                <a:latin typeface="Calibri"/>
                <a:ea typeface="Calibri"/>
                <a:cs typeface="Calibri"/>
                <a:sym typeface="Calibri"/>
              </a:rPr>
              <a:t>Causal</a:t>
            </a:r>
            <a:endParaRPr b="1" sz="2400" u="sng">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cxnSp>
        <p:nvCxnSpPr>
          <p:cNvPr id="336" name="Google Shape;336;p27"/>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337" name="Google Shape;337;p27"/>
          <p:cNvSpPr txBox="1"/>
          <p:nvPr/>
        </p:nvSpPr>
        <p:spPr>
          <a:xfrm>
            <a:off x="77273" y="465536"/>
            <a:ext cx="4443211" cy="73409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a:p>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Patrones de razonamiento</a:t>
            </a:r>
            <a:endParaRPr sz="4800">
              <a:solidFill>
                <a:schemeClr val="dk1"/>
              </a:solidFill>
              <a:latin typeface="Teko"/>
              <a:ea typeface="Teko"/>
              <a:cs typeface="Teko"/>
              <a:sym typeface="Teko"/>
            </a:endParaRPr>
          </a:p>
        </p:txBody>
      </p:sp>
      <p:sp>
        <p:nvSpPr>
          <p:cNvPr id="338" name="Google Shape;338;p27"/>
          <p:cNvSpPr txBox="1"/>
          <p:nvPr/>
        </p:nvSpPr>
        <p:spPr>
          <a:xfrm>
            <a:off x="5937161" y="968794"/>
            <a:ext cx="14655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u="sng">
                <a:solidFill>
                  <a:schemeClr val="dk1"/>
                </a:solidFill>
                <a:latin typeface="Calibri"/>
                <a:ea typeface="Calibri"/>
                <a:cs typeface="Calibri"/>
                <a:sym typeface="Calibri"/>
              </a:rPr>
              <a:t>Evidencial</a:t>
            </a:r>
            <a:endParaRPr b="1" sz="2400" u="sng">
              <a:solidFill>
                <a:schemeClr val="dk1"/>
              </a:solidFill>
              <a:latin typeface="Calibri"/>
              <a:ea typeface="Calibri"/>
              <a:cs typeface="Calibri"/>
              <a:sym typeface="Calibri"/>
            </a:endParaRPr>
          </a:p>
        </p:txBody>
      </p:sp>
      <p:pic>
        <p:nvPicPr>
          <p:cNvPr id="339" name="Google Shape;339;p27"/>
          <p:cNvPicPr preferRelativeResize="0"/>
          <p:nvPr/>
        </p:nvPicPr>
        <p:blipFill rotWithShape="1">
          <a:blip r:embed="rId3">
            <a:alphaModFix/>
          </a:blip>
          <a:srcRect b="0" l="0" r="0" t="0"/>
          <a:stretch/>
        </p:blipFill>
        <p:spPr>
          <a:xfrm>
            <a:off x="1178483" y="1582772"/>
            <a:ext cx="10144125" cy="5476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cxnSp>
        <p:nvCxnSpPr>
          <p:cNvPr id="344" name="Google Shape;344;p28"/>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345" name="Google Shape;345;p28"/>
          <p:cNvSpPr txBox="1"/>
          <p:nvPr/>
        </p:nvSpPr>
        <p:spPr>
          <a:xfrm>
            <a:off x="77273" y="465536"/>
            <a:ext cx="4443211" cy="73409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a:p>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Patrones de razonamiento</a:t>
            </a:r>
            <a:endParaRPr sz="4800">
              <a:solidFill>
                <a:schemeClr val="dk1"/>
              </a:solidFill>
              <a:latin typeface="Teko"/>
              <a:ea typeface="Teko"/>
              <a:cs typeface="Teko"/>
              <a:sym typeface="Teko"/>
            </a:endParaRPr>
          </a:p>
        </p:txBody>
      </p:sp>
      <p:sp>
        <p:nvSpPr>
          <p:cNvPr id="346" name="Google Shape;346;p28"/>
          <p:cNvSpPr txBox="1"/>
          <p:nvPr/>
        </p:nvSpPr>
        <p:spPr>
          <a:xfrm>
            <a:off x="5821251" y="1199627"/>
            <a:ext cx="15872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u="sng">
                <a:solidFill>
                  <a:schemeClr val="dk1"/>
                </a:solidFill>
                <a:latin typeface="Calibri"/>
                <a:ea typeface="Calibri"/>
                <a:cs typeface="Calibri"/>
                <a:sym typeface="Calibri"/>
              </a:rPr>
              <a:t>Intercausal</a:t>
            </a:r>
            <a:endParaRPr b="1" sz="2400" u="sng">
              <a:solidFill>
                <a:schemeClr val="dk1"/>
              </a:solidFill>
              <a:latin typeface="Calibri"/>
              <a:ea typeface="Calibri"/>
              <a:cs typeface="Calibri"/>
              <a:sym typeface="Calibri"/>
            </a:endParaRPr>
          </a:p>
        </p:txBody>
      </p:sp>
      <p:pic>
        <p:nvPicPr>
          <p:cNvPr id="347" name="Google Shape;347;p28"/>
          <p:cNvPicPr preferRelativeResize="0"/>
          <p:nvPr/>
        </p:nvPicPr>
        <p:blipFill rotWithShape="1">
          <a:blip r:embed="rId3">
            <a:alphaModFix/>
          </a:blip>
          <a:srcRect b="0" l="0" r="0" t="0"/>
          <a:stretch/>
        </p:blipFill>
        <p:spPr>
          <a:xfrm>
            <a:off x="1133475" y="1981200"/>
            <a:ext cx="9925050" cy="4876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cxnSp>
        <p:nvCxnSpPr>
          <p:cNvPr id="352" name="Google Shape;352;p29"/>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353" name="Google Shape;353;p29"/>
          <p:cNvSpPr txBox="1"/>
          <p:nvPr/>
        </p:nvSpPr>
        <p:spPr>
          <a:xfrm>
            <a:off x="77273" y="465536"/>
            <a:ext cx="4443211" cy="73409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a:p>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Patrones de razonamiento</a:t>
            </a:r>
            <a:endParaRPr sz="4800">
              <a:solidFill>
                <a:schemeClr val="dk1"/>
              </a:solidFill>
              <a:latin typeface="Teko"/>
              <a:ea typeface="Teko"/>
              <a:cs typeface="Teko"/>
              <a:sym typeface="Teko"/>
            </a:endParaRPr>
          </a:p>
        </p:txBody>
      </p:sp>
      <p:sp>
        <p:nvSpPr>
          <p:cNvPr id="354" name="Google Shape;354;p29"/>
          <p:cNvSpPr txBox="1"/>
          <p:nvPr/>
        </p:nvSpPr>
        <p:spPr>
          <a:xfrm>
            <a:off x="5821251" y="1199627"/>
            <a:ext cx="15872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u="sng">
                <a:solidFill>
                  <a:schemeClr val="dk1"/>
                </a:solidFill>
                <a:latin typeface="Calibri"/>
                <a:ea typeface="Calibri"/>
                <a:cs typeface="Calibri"/>
                <a:sym typeface="Calibri"/>
              </a:rPr>
              <a:t>Intercausal</a:t>
            </a:r>
            <a:endParaRPr b="1" sz="2400" u="sng">
              <a:solidFill>
                <a:schemeClr val="dk1"/>
              </a:solidFill>
              <a:latin typeface="Calibri"/>
              <a:ea typeface="Calibri"/>
              <a:cs typeface="Calibri"/>
              <a:sym typeface="Calibri"/>
            </a:endParaRPr>
          </a:p>
        </p:txBody>
      </p:sp>
      <p:pic>
        <p:nvPicPr>
          <p:cNvPr id="355" name="Google Shape;355;p29"/>
          <p:cNvPicPr preferRelativeResize="0"/>
          <p:nvPr/>
        </p:nvPicPr>
        <p:blipFill rotWithShape="1">
          <a:blip r:embed="rId3">
            <a:alphaModFix/>
          </a:blip>
          <a:srcRect b="0" l="0" r="0" t="0"/>
          <a:stretch/>
        </p:blipFill>
        <p:spPr>
          <a:xfrm>
            <a:off x="690562" y="2024599"/>
            <a:ext cx="10810875" cy="471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26077" y="146184"/>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eko"/>
              <a:buNone/>
            </a:pPr>
            <a:r>
              <a:rPr lang="en-GB" sz="4800">
                <a:latin typeface="Teko"/>
                <a:ea typeface="Teko"/>
                <a:cs typeface="Teko"/>
                <a:sym typeface="Teko"/>
              </a:rPr>
              <a:t>		  Motivación</a:t>
            </a:r>
            <a:br>
              <a:rPr lang="en-GB" sz="4800">
                <a:latin typeface="Teko"/>
                <a:ea typeface="Teko"/>
                <a:cs typeface="Teko"/>
                <a:sym typeface="Teko"/>
              </a:rPr>
            </a:br>
            <a:r>
              <a:rPr lang="en-GB" sz="4800">
                <a:latin typeface="Teko"/>
                <a:ea typeface="Teko"/>
                <a:cs typeface="Teko"/>
                <a:sym typeface="Teko"/>
              </a:rPr>
              <a:t>Formas de aprendizaje</a:t>
            </a:r>
            <a:endParaRPr sz="4800">
              <a:latin typeface="Teko"/>
              <a:ea typeface="Teko"/>
              <a:cs typeface="Teko"/>
              <a:sym typeface="Teko"/>
            </a:endParaRPr>
          </a:p>
        </p:txBody>
      </p:sp>
      <p:cxnSp>
        <p:nvCxnSpPr>
          <p:cNvPr id="101" name="Google Shape;101;p3"/>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pic>
        <p:nvPicPr>
          <p:cNvPr id="102" name="Google Shape;102;p3"/>
          <p:cNvPicPr preferRelativeResize="0"/>
          <p:nvPr/>
        </p:nvPicPr>
        <p:blipFill rotWithShape="1">
          <a:blip r:embed="rId3">
            <a:alphaModFix/>
          </a:blip>
          <a:srcRect b="0" l="0" r="0" t="0"/>
          <a:stretch/>
        </p:blipFill>
        <p:spPr>
          <a:xfrm>
            <a:off x="2161526" y="1939203"/>
            <a:ext cx="8159143" cy="386727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cxnSp>
        <p:nvCxnSpPr>
          <p:cNvPr id="360" name="Google Shape;360;p30"/>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361" name="Google Shape;361;p30"/>
          <p:cNvSpPr txBox="1"/>
          <p:nvPr/>
        </p:nvSpPr>
        <p:spPr>
          <a:xfrm>
            <a:off x="77273" y="465536"/>
            <a:ext cx="4443211" cy="73409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a:p>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Flujo de influencia probabilística</a:t>
            </a:r>
            <a:endParaRPr sz="4800">
              <a:solidFill>
                <a:schemeClr val="dk1"/>
              </a:solidFill>
              <a:latin typeface="Teko"/>
              <a:ea typeface="Teko"/>
              <a:cs typeface="Teko"/>
              <a:sym typeface="Teko"/>
            </a:endParaRPr>
          </a:p>
        </p:txBody>
      </p:sp>
      <p:pic>
        <p:nvPicPr>
          <p:cNvPr id="362" name="Google Shape;362;p30"/>
          <p:cNvPicPr preferRelativeResize="0"/>
          <p:nvPr/>
        </p:nvPicPr>
        <p:blipFill rotWithShape="1">
          <a:blip r:embed="rId3">
            <a:alphaModFix/>
          </a:blip>
          <a:srcRect b="0" l="0" r="0" t="0"/>
          <a:stretch/>
        </p:blipFill>
        <p:spPr>
          <a:xfrm>
            <a:off x="385025" y="1849040"/>
            <a:ext cx="4420288" cy="3585846"/>
          </a:xfrm>
          <a:prstGeom prst="rect">
            <a:avLst/>
          </a:prstGeom>
          <a:noFill/>
          <a:ln>
            <a:noFill/>
          </a:ln>
        </p:spPr>
      </p:pic>
      <p:pic>
        <p:nvPicPr>
          <p:cNvPr id="363" name="Google Shape;363;p30"/>
          <p:cNvPicPr preferRelativeResize="0"/>
          <p:nvPr/>
        </p:nvPicPr>
        <p:blipFill rotWithShape="1">
          <a:blip r:embed="rId4">
            <a:alphaModFix/>
          </a:blip>
          <a:srcRect b="0" l="0" r="0" t="0"/>
          <a:stretch/>
        </p:blipFill>
        <p:spPr>
          <a:xfrm>
            <a:off x="5998201" y="1882061"/>
            <a:ext cx="4857750" cy="3552825"/>
          </a:xfrm>
          <a:prstGeom prst="rect">
            <a:avLst/>
          </a:prstGeom>
          <a:noFill/>
          <a:ln>
            <a:noFill/>
          </a:ln>
        </p:spPr>
      </p:pic>
      <p:sp>
        <p:nvSpPr>
          <p:cNvPr id="364" name="Google Shape;364;p30"/>
          <p:cNvSpPr txBox="1"/>
          <p:nvPr/>
        </p:nvSpPr>
        <p:spPr>
          <a:xfrm>
            <a:off x="4959182" y="1199627"/>
            <a:ext cx="23170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u="sng">
                <a:solidFill>
                  <a:schemeClr val="dk1"/>
                </a:solidFill>
                <a:latin typeface="Calibri"/>
                <a:ea typeface="Calibri"/>
                <a:cs typeface="Calibri"/>
                <a:sym typeface="Calibri"/>
              </a:rPr>
              <a:t>Puede X influenciar Y?</a:t>
            </a:r>
            <a:endParaRPr b="1" sz="1800" u="sng">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cxnSp>
        <p:nvCxnSpPr>
          <p:cNvPr id="369" name="Google Shape;369;p31"/>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370" name="Google Shape;370;p31"/>
          <p:cNvSpPr txBox="1"/>
          <p:nvPr/>
        </p:nvSpPr>
        <p:spPr>
          <a:xfrm>
            <a:off x="77273" y="465536"/>
            <a:ext cx="4443211" cy="73409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a:p>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Flujo de influencia probabilística</a:t>
            </a:r>
            <a:endParaRPr sz="4800">
              <a:solidFill>
                <a:schemeClr val="dk1"/>
              </a:solidFill>
              <a:latin typeface="Teko"/>
              <a:ea typeface="Teko"/>
              <a:cs typeface="Teko"/>
              <a:sym typeface="Teko"/>
            </a:endParaRPr>
          </a:p>
        </p:txBody>
      </p:sp>
      <p:pic>
        <p:nvPicPr>
          <p:cNvPr id="371" name="Google Shape;371;p31"/>
          <p:cNvPicPr preferRelativeResize="0"/>
          <p:nvPr/>
        </p:nvPicPr>
        <p:blipFill rotWithShape="1">
          <a:blip r:embed="rId3">
            <a:alphaModFix/>
          </a:blip>
          <a:srcRect b="0" l="0" r="0" t="0"/>
          <a:stretch/>
        </p:blipFill>
        <p:spPr>
          <a:xfrm>
            <a:off x="385025" y="1849040"/>
            <a:ext cx="4420288" cy="3585846"/>
          </a:xfrm>
          <a:prstGeom prst="rect">
            <a:avLst/>
          </a:prstGeom>
          <a:noFill/>
          <a:ln>
            <a:noFill/>
          </a:ln>
        </p:spPr>
      </p:pic>
      <p:pic>
        <p:nvPicPr>
          <p:cNvPr id="372" name="Google Shape;372;p31"/>
          <p:cNvPicPr preferRelativeResize="0"/>
          <p:nvPr/>
        </p:nvPicPr>
        <p:blipFill rotWithShape="1">
          <a:blip r:embed="rId4">
            <a:alphaModFix/>
          </a:blip>
          <a:srcRect b="0" l="0" r="0" t="0"/>
          <a:stretch/>
        </p:blipFill>
        <p:spPr>
          <a:xfrm>
            <a:off x="5998201" y="1882061"/>
            <a:ext cx="4857750" cy="3552825"/>
          </a:xfrm>
          <a:prstGeom prst="rect">
            <a:avLst/>
          </a:prstGeom>
          <a:noFill/>
          <a:ln>
            <a:noFill/>
          </a:ln>
        </p:spPr>
      </p:pic>
      <p:pic>
        <p:nvPicPr>
          <p:cNvPr id="373" name="Google Shape;373;p31"/>
          <p:cNvPicPr preferRelativeResize="0"/>
          <p:nvPr/>
        </p:nvPicPr>
        <p:blipFill rotWithShape="1">
          <a:blip r:embed="rId5">
            <a:alphaModFix/>
          </a:blip>
          <a:srcRect b="0" l="0" r="0" t="0"/>
          <a:stretch/>
        </p:blipFill>
        <p:spPr>
          <a:xfrm>
            <a:off x="355507" y="1316330"/>
            <a:ext cx="11480986" cy="4440506"/>
          </a:xfrm>
          <a:prstGeom prst="rect">
            <a:avLst/>
          </a:prstGeom>
          <a:noFill/>
          <a:ln>
            <a:noFill/>
          </a:ln>
        </p:spPr>
      </p:pic>
      <p:sp>
        <p:nvSpPr>
          <p:cNvPr id="374" name="Google Shape;374;p31"/>
          <p:cNvSpPr txBox="1"/>
          <p:nvPr/>
        </p:nvSpPr>
        <p:spPr>
          <a:xfrm>
            <a:off x="4354552" y="5071311"/>
            <a:ext cx="115300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Si W y sus</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Hijos no están en</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Z</a:t>
            </a:r>
            <a:endParaRPr sz="1400">
              <a:solidFill>
                <a:schemeClr val="dk1"/>
              </a:solidFill>
              <a:latin typeface="Calibri"/>
              <a:ea typeface="Calibri"/>
              <a:cs typeface="Calibri"/>
              <a:sym typeface="Calibri"/>
            </a:endParaRPr>
          </a:p>
        </p:txBody>
      </p:sp>
      <p:sp>
        <p:nvSpPr>
          <p:cNvPr id="375" name="Google Shape;375;p31"/>
          <p:cNvSpPr txBox="1"/>
          <p:nvPr/>
        </p:nvSpPr>
        <p:spPr>
          <a:xfrm>
            <a:off x="4931056" y="1276365"/>
            <a:ext cx="1784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u="sng">
                <a:solidFill>
                  <a:schemeClr val="dk1"/>
                </a:solidFill>
                <a:latin typeface="Calibri"/>
                <a:ea typeface="Calibri"/>
                <a:cs typeface="Calibri"/>
                <a:sym typeface="Calibri"/>
              </a:rPr>
              <a:t>con evidencia Z?</a:t>
            </a:r>
            <a:endParaRPr b="1" sz="1800" u="sng">
              <a:solidFill>
                <a:schemeClr val="dk1"/>
              </a:solidFill>
              <a:latin typeface="Calibri"/>
              <a:ea typeface="Calibri"/>
              <a:cs typeface="Calibri"/>
              <a:sym typeface="Calibri"/>
            </a:endParaRPr>
          </a:p>
        </p:txBody>
      </p:sp>
      <p:sp>
        <p:nvSpPr>
          <p:cNvPr id="376" name="Google Shape;376;p31"/>
          <p:cNvSpPr txBox="1"/>
          <p:nvPr/>
        </p:nvSpPr>
        <p:spPr>
          <a:xfrm>
            <a:off x="6494773" y="5018450"/>
            <a:ext cx="115300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W o sus hijos están en Z</a:t>
            </a:r>
            <a:endParaRPr sz="1400">
              <a:solidFill>
                <a:schemeClr val="dk1"/>
              </a:solidFill>
              <a:latin typeface="Calibri"/>
              <a:ea typeface="Calibri"/>
              <a:cs typeface="Calibri"/>
              <a:sym typeface="Calibri"/>
            </a:endParaRPr>
          </a:p>
        </p:txBody>
      </p:sp>
      <p:sp>
        <p:nvSpPr>
          <p:cNvPr id="377" name="Google Shape;377;p31"/>
          <p:cNvSpPr txBox="1"/>
          <p:nvPr/>
        </p:nvSpPr>
        <p:spPr>
          <a:xfrm>
            <a:off x="4597757" y="1023057"/>
            <a:ext cx="22096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u="sng">
                <a:solidFill>
                  <a:schemeClr val="dk1"/>
                </a:solidFill>
                <a:latin typeface="Calibri"/>
                <a:ea typeface="Calibri"/>
                <a:cs typeface="Calibri"/>
                <a:sym typeface="Calibri"/>
              </a:rPr>
              <a:t>Puede X influenciar Y</a:t>
            </a:r>
            <a:endParaRPr b="1" sz="1800" u="sng">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cxnSp>
        <p:nvCxnSpPr>
          <p:cNvPr id="382" name="Google Shape;382;p32"/>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383" name="Google Shape;383;p32"/>
          <p:cNvSpPr txBox="1"/>
          <p:nvPr/>
        </p:nvSpPr>
        <p:spPr>
          <a:xfrm>
            <a:off x="77273" y="465536"/>
            <a:ext cx="4443211" cy="73409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a:p>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Bayes ingenuo</a:t>
            </a:r>
            <a:endParaRPr sz="4800">
              <a:solidFill>
                <a:schemeClr val="dk1"/>
              </a:solidFill>
              <a:latin typeface="Teko"/>
              <a:ea typeface="Teko"/>
              <a:cs typeface="Teko"/>
              <a:sym typeface="Teko"/>
            </a:endParaRPr>
          </a:p>
        </p:txBody>
      </p:sp>
      <p:pic>
        <p:nvPicPr>
          <p:cNvPr id="384" name="Google Shape;384;p32"/>
          <p:cNvPicPr preferRelativeResize="0"/>
          <p:nvPr/>
        </p:nvPicPr>
        <p:blipFill rotWithShape="1">
          <a:blip r:embed="rId3">
            <a:alphaModFix/>
          </a:blip>
          <a:srcRect b="0" l="0" r="0" t="0"/>
          <a:stretch/>
        </p:blipFill>
        <p:spPr>
          <a:xfrm>
            <a:off x="2221605" y="2132728"/>
            <a:ext cx="7287237" cy="29801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cxnSp>
        <p:nvCxnSpPr>
          <p:cNvPr id="389" name="Google Shape;389;p33"/>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390" name="Google Shape;390;p33"/>
          <p:cNvSpPr txBox="1"/>
          <p:nvPr/>
        </p:nvSpPr>
        <p:spPr>
          <a:xfrm>
            <a:off x="77273" y="465536"/>
            <a:ext cx="4443211" cy="73409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a:p>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Aprendizaje de hiperparámetros</a:t>
            </a:r>
            <a:endParaRPr/>
          </a:p>
        </p:txBody>
      </p:sp>
      <p:sp>
        <p:nvSpPr>
          <p:cNvPr id="391" name="Google Shape;391;p33"/>
          <p:cNvSpPr txBox="1"/>
          <p:nvPr/>
        </p:nvSpPr>
        <p:spPr>
          <a:xfrm flipH="1">
            <a:off x="4675030" y="1725769"/>
            <a:ext cx="2292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u="sng">
                <a:solidFill>
                  <a:schemeClr val="dk1"/>
                </a:solidFill>
                <a:latin typeface="Calibri"/>
                <a:ea typeface="Calibri"/>
                <a:cs typeface="Calibri"/>
                <a:sym typeface="Calibri"/>
              </a:rPr>
              <a:t>Máxima Verosimilitud</a:t>
            </a:r>
            <a:endParaRPr b="1" sz="1800" u="sng">
              <a:solidFill>
                <a:schemeClr val="dk1"/>
              </a:solidFill>
              <a:latin typeface="Calibri"/>
              <a:ea typeface="Calibri"/>
              <a:cs typeface="Calibri"/>
              <a:sym typeface="Calibri"/>
            </a:endParaRPr>
          </a:p>
        </p:txBody>
      </p:sp>
      <p:sp>
        <p:nvSpPr>
          <p:cNvPr id="392" name="Google Shape;392;p33"/>
          <p:cNvSpPr txBox="1"/>
          <p:nvPr/>
        </p:nvSpPr>
        <p:spPr>
          <a:xfrm>
            <a:off x="2404252" y="2550017"/>
            <a:ext cx="74764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Supongamos arrojamos M veces una moneda tal que la P(X=1)=Ө P(X=0)=1- Ө</a:t>
            </a:r>
            <a:endParaRPr sz="1800">
              <a:solidFill>
                <a:schemeClr val="dk1"/>
              </a:solidFill>
              <a:latin typeface="Calibri"/>
              <a:ea typeface="Calibri"/>
              <a:cs typeface="Calibri"/>
              <a:sym typeface="Calibri"/>
            </a:endParaRPr>
          </a:p>
        </p:txBody>
      </p:sp>
      <p:pic>
        <p:nvPicPr>
          <p:cNvPr id="393" name="Google Shape;393;p33"/>
          <p:cNvPicPr preferRelativeResize="0"/>
          <p:nvPr/>
        </p:nvPicPr>
        <p:blipFill rotWithShape="1">
          <a:blip r:embed="rId3">
            <a:alphaModFix/>
          </a:blip>
          <a:srcRect b="0" l="0" r="0" t="0"/>
          <a:stretch/>
        </p:blipFill>
        <p:spPr>
          <a:xfrm>
            <a:off x="3753789" y="3374265"/>
            <a:ext cx="4063687" cy="591799"/>
          </a:xfrm>
          <a:prstGeom prst="rect">
            <a:avLst/>
          </a:prstGeom>
          <a:noFill/>
          <a:ln>
            <a:noFill/>
          </a:ln>
        </p:spPr>
      </p:pic>
      <p:pic>
        <p:nvPicPr>
          <p:cNvPr id="394" name="Google Shape;394;p33"/>
          <p:cNvPicPr preferRelativeResize="0"/>
          <p:nvPr/>
        </p:nvPicPr>
        <p:blipFill rotWithShape="1">
          <a:blip r:embed="rId4">
            <a:alphaModFix/>
          </a:blip>
          <a:srcRect b="0" l="0" r="0" t="0"/>
          <a:stretch/>
        </p:blipFill>
        <p:spPr>
          <a:xfrm>
            <a:off x="3811341" y="4153078"/>
            <a:ext cx="4581601" cy="2122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cxnSp>
        <p:nvCxnSpPr>
          <p:cNvPr id="399" name="Google Shape;399;p34"/>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400" name="Google Shape;400;p34"/>
          <p:cNvSpPr txBox="1"/>
          <p:nvPr/>
        </p:nvSpPr>
        <p:spPr>
          <a:xfrm>
            <a:off x="77273" y="465536"/>
            <a:ext cx="4443211" cy="73409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a:p>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Aprendizaje de hiperparámetros</a:t>
            </a:r>
            <a:endParaRPr/>
          </a:p>
        </p:txBody>
      </p:sp>
      <p:sp>
        <p:nvSpPr>
          <p:cNvPr id="401" name="Google Shape;401;p34"/>
          <p:cNvSpPr txBox="1"/>
          <p:nvPr/>
        </p:nvSpPr>
        <p:spPr>
          <a:xfrm flipH="1">
            <a:off x="4675030" y="1725769"/>
            <a:ext cx="2292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u="sng">
                <a:solidFill>
                  <a:schemeClr val="dk1"/>
                </a:solidFill>
                <a:latin typeface="Calibri"/>
                <a:ea typeface="Calibri"/>
                <a:cs typeface="Calibri"/>
                <a:sym typeface="Calibri"/>
              </a:rPr>
              <a:t>Máxima Verosimilitud</a:t>
            </a:r>
            <a:endParaRPr b="1" sz="1800" u="sng">
              <a:solidFill>
                <a:schemeClr val="dk1"/>
              </a:solidFill>
              <a:latin typeface="Calibri"/>
              <a:ea typeface="Calibri"/>
              <a:cs typeface="Calibri"/>
              <a:sym typeface="Calibri"/>
            </a:endParaRPr>
          </a:p>
        </p:txBody>
      </p:sp>
      <p:sp>
        <p:nvSpPr>
          <p:cNvPr id="402" name="Google Shape;402;p34"/>
          <p:cNvSpPr txBox="1"/>
          <p:nvPr/>
        </p:nvSpPr>
        <p:spPr>
          <a:xfrm>
            <a:off x="3135766" y="2605687"/>
            <a:ext cx="61984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Objetivo: encontrar Ө en [0, 1] que prediga bien a los datos D </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donde la calidad de la predicción es la probabilidad de D dado Ө</a:t>
            </a:r>
            <a:endParaRPr sz="1800">
              <a:solidFill>
                <a:schemeClr val="dk1"/>
              </a:solidFill>
              <a:latin typeface="Calibri"/>
              <a:ea typeface="Calibri"/>
              <a:cs typeface="Calibri"/>
              <a:sym typeface="Calibri"/>
            </a:endParaRPr>
          </a:p>
        </p:txBody>
      </p:sp>
      <p:pic>
        <p:nvPicPr>
          <p:cNvPr id="403" name="Google Shape;403;p34"/>
          <p:cNvPicPr preferRelativeResize="0"/>
          <p:nvPr/>
        </p:nvPicPr>
        <p:blipFill rotWithShape="1">
          <a:blip r:embed="rId3">
            <a:alphaModFix/>
          </a:blip>
          <a:srcRect b="0" l="0" r="0" t="0"/>
          <a:stretch/>
        </p:blipFill>
        <p:spPr>
          <a:xfrm>
            <a:off x="2828925" y="3762604"/>
            <a:ext cx="6534150" cy="876300"/>
          </a:xfrm>
          <a:prstGeom prst="rect">
            <a:avLst/>
          </a:prstGeom>
          <a:noFill/>
          <a:ln>
            <a:noFill/>
          </a:ln>
        </p:spPr>
      </p:pic>
      <p:pic>
        <p:nvPicPr>
          <p:cNvPr id="404" name="Google Shape;404;p34"/>
          <p:cNvPicPr preferRelativeResize="0"/>
          <p:nvPr/>
        </p:nvPicPr>
        <p:blipFill rotWithShape="1">
          <a:blip r:embed="rId4">
            <a:alphaModFix/>
          </a:blip>
          <a:srcRect b="0" l="0" r="0" t="0"/>
          <a:stretch/>
        </p:blipFill>
        <p:spPr>
          <a:xfrm>
            <a:off x="1625286" y="4768490"/>
            <a:ext cx="3013997" cy="563364"/>
          </a:xfrm>
          <a:prstGeom prst="rect">
            <a:avLst/>
          </a:prstGeom>
          <a:noFill/>
          <a:ln>
            <a:noFill/>
          </a:ln>
        </p:spPr>
      </p:pic>
      <p:pic>
        <p:nvPicPr>
          <p:cNvPr id="405" name="Google Shape;405;p34"/>
          <p:cNvPicPr preferRelativeResize="0"/>
          <p:nvPr/>
        </p:nvPicPr>
        <p:blipFill rotWithShape="1">
          <a:blip r:embed="rId5">
            <a:alphaModFix/>
          </a:blip>
          <a:srcRect b="0" l="0" r="0" t="0"/>
          <a:stretch/>
        </p:blipFill>
        <p:spPr>
          <a:xfrm>
            <a:off x="5596897" y="4699845"/>
            <a:ext cx="3766178" cy="188988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cxnSp>
        <p:nvCxnSpPr>
          <p:cNvPr id="410" name="Google Shape;410;p35"/>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411" name="Google Shape;411;p35"/>
          <p:cNvSpPr txBox="1"/>
          <p:nvPr/>
        </p:nvSpPr>
        <p:spPr>
          <a:xfrm>
            <a:off x="77273" y="465536"/>
            <a:ext cx="4443211" cy="73409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a:p>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Aprendizaje de hiperparámetros</a:t>
            </a:r>
            <a:endParaRPr/>
          </a:p>
        </p:txBody>
      </p:sp>
      <p:sp>
        <p:nvSpPr>
          <p:cNvPr id="412" name="Google Shape;412;p35"/>
          <p:cNvSpPr txBox="1"/>
          <p:nvPr/>
        </p:nvSpPr>
        <p:spPr>
          <a:xfrm flipH="1">
            <a:off x="4675030" y="1725769"/>
            <a:ext cx="2292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u="sng">
                <a:solidFill>
                  <a:schemeClr val="dk1"/>
                </a:solidFill>
                <a:latin typeface="Calibri"/>
                <a:ea typeface="Calibri"/>
                <a:cs typeface="Calibri"/>
                <a:sym typeface="Calibri"/>
              </a:rPr>
              <a:t>Máxima Verosimilitud</a:t>
            </a:r>
            <a:endParaRPr b="1" sz="1800" u="sng">
              <a:solidFill>
                <a:schemeClr val="dk1"/>
              </a:solidFill>
              <a:latin typeface="Calibri"/>
              <a:ea typeface="Calibri"/>
              <a:cs typeface="Calibri"/>
              <a:sym typeface="Calibri"/>
            </a:endParaRPr>
          </a:p>
        </p:txBody>
      </p:sp>
      <p:pic>
        <p:nvPicPr>
          <p:cNvPr id="413" name="Google Shape;413;p35"/>
          <p:cNvPicPr preferRelativeResize="0"/>
          <p:nvPr/>
        </p:nvPicPr>
        <p:blipFill rotWithShape="1">
          <a:blip r:embed="rId3">
            <a:alphaModFix/>
          </a:blip>
          <a:srcRect b="0" l="0" r="0" t="0"/>
          <a:stretch/>
        </p:blipFill>
        <p:spPr>
          <a:xfrm>
            <a:off x="2980586" y="2721601"/>
            <a:ext cx="5895975" cy="590550"/>
          </a:xfrm>
          <a:prstGeom prst="rect">
            <a:avLst/>
          </a:prstGeom>
          <a:noFill/>
          <a:ln>
            <a:noFill/>
          </a:ln>
        </p:spPr>
      </p:pic>
      <p:pic>
        <p:nvPicPr>
          <p:cNvPr id="414" name="Google Shape;414;p35"/>
          <p:cNvPicPr preferRelativeResize="0"/>
          <p:nvPr/>
        </p:nvPicPr>
        <p:blipFill rotWithShape="1">
          <a:blip r:embed="rId4">
            <a:alphaModFix/>
          </a:blip>
          <a:srcRect b="0" l="0" r="0" t="0"/>
          <a:stretch/>
        </p:blipFill>
        <p:spPr>
          <a:xfrm>
            <a:off x="2000250" y="3891150"/>
            <a:ext cx="8191500" cy="942975"/>
          </a:xfrm>
          <a:prstGeom prst="rect">
            <a:avLst/>
          </a:prstGeom>
          <a:noFill/>
          <a:ln>
            <a:noFill/>
          </a:ln>
        </p:spPr>
      </p:pic>
      <p:pic>
        <p:nvPicPr>
          <p:cNvPr id="415" name="Google Shape;415;p35"/>
          <p:cNvPicPr preferRelativeResize="0"/>
          <p:nvPr/>
        </p:nvPicPr>
        <p:blipFill rotWithShape="1">
          <a:blip r:embed="rId5">
            <a:alphaModFix/>
          </a:blip>
          <a:srcRect b="0" l="0" r="0" t="0"/>
          <a:stretch/>
        </p:blipFill>
        <p:spPr>
          <a:xfrm>
            <a:off x="4299603" y="5245828"/>
            <a:ext cx="3592793" cy="114663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cxnSp>
        <p:nvCxnSpPr>
          <p:cNvPr id="420" name="Google Shape;420;p36"/>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421" name="Google Shape;421;p36"/>
          <p:cNvSpPr txBox="1"/>
          <p:nvPr/>
        </p:nvSpPr>
        <p:spPr>
          <a:xfrm>
            <a:off x="77273" y="465536"/>
            <a:ext cx="4443211" cy="73409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a:p>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Aprendizaje de hiperparámetros</a:t>
            </a:r>
            <a:endParaRPr/>
          </a:p>
        </p:txBody>
      </p:sp>
      <p:sp>
        <p:nvSpPr>
          <p:cNvPr id="422" name="Google Shape;422;p36"/>
          <p:cNvSpPr txBox="1"/>
          <p:nvPr/>
        </p:nvSpPr>
        <p:spPr>
          <a:xfrm flipH="1">
            <a:off x="4299603" y="1566673"/>
            <a:ext cx="400533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800" u="sng">
                <a:solidFill>
                  <a:schemeClr val="dk1"/>
                </a:solidFill>
                <a:latin typeface="Calibri"/>
                <a:ea typeface="Calibri"/>
                <a:cs typeface="Calibri"/>
                <a:sym typeface="Calibri"/>
              </a:rPr>
              <a:t>MLE para una red bayesiana dada un conjunto de datos</a:t>
            </a:r>
            <a:endParaRPr b="1" sz="1800" u="sng">
              <a:solidFill>
                <a:schemeClr val="dk1"/>
              </a:solidFill>
              <a:latin typeface="Calibri"/>
              <a:ea typeface="Calibri"/>
              <a:cs typeface="Calibri"/>
              <a:sym typeface="Calibri"/>
            </a:endParaRPr>
          </a:p>
        </p:txBody>
      </p:sp>
      <p:pic>
        <p:nvPicPr>
          <p:cNvPr id="423" name="Google Shape;423;p36"/>
          <p:cNvPicPr preferRelativeResize="0"/>
          <p:nvPr/>
        </p:nvPicPr>
        <p:blipFill rotWithShape="1">
          <a:blip r:embed="rId3">
            <a:alphaModFix/>
          </a:blip>
          <a:srcRect b="0" l="0" r="0" t="0"/>
          <a:stretch/>
        </p:blipFill>
        <p:spPr>
          <a:xfrm>
            <a:off x="5407186" y="3252720"/>
            <a:ext cx="3667125" cy="3314700"/>
          </a:xfrm>
          <a:prstGeom prst="rect">
            <a:avLst/>
          </a:prstGeom>
          <a:noFill/>
          <a:ln>
            <a:noFill/>
          </a:ln>
        </p:spPr>
      </p:pic>
      <p:pic>
        <p:nvPicPr>
          <p:cNvPr id="424" name="Google Shape;424;p36"/>
          <p:cNvPicPr preferRelativeResize="0"/>
          <p:nvPr/>
        </p:nvPicPr>
        <p:blipFill rotWithShape="1">
          <a:blip r:embed="rId4">
            <a:alphaModFix/>
          </a:blip>
          <a:srcRect b="0" l="0" r="0" t="0"/>
          <a:stretch/>
        </p:blipFill>
        <p:spPr>
          <a:xfrm>
            <a:off x="7519991" y="1971387"/>
            <a:ext cx="1657350" cy="1295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cxnSp>
        <p:nvCxnSpPr>
          <p:cNvPr id="429" name="Google Shape;429;p37"/>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430" name="Google Shape;430;p37"/>
          <p:cNvSpPr txBox="1"/>
          <p:nvPr/>
        </p:nvSpPr>
        <p:spPr>
          <a:xfrm>
            <a:off x="77273" y="465536"/>
            <a:ext cx="4443211" cy="73409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a:p>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Aprendizaje de hiperparámetros</a:t>
            </a:r>
            <a:endParaRPr/>
          </a:p>
        </p:txBody>
      </p:sp>
      <p:sp>
        <p:nvSpPr>
          <p:cNvPr id="431" name="Google Shape;431;p37"/>
          <p:cNvSpPr txBox="1"/>
          <p:nvPr/>
        </p:nvSpPr>
        <p:spPr>
          <a:xfrm flipH="1">
            <a:off x="4299603" y="1566673"/>
            <a:ext cx="400533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800" u="sng">
                <a:solidFill>
                  <a:schemeClr val="dk1"/>
                </a:solidFill>
                <a:latin typeface="Calibri"/>
                <a:ea typeface="Calibri"/>
                <a:cs typeface="Calibri"/>
                <a:sym typeface="Calibri"/>
              </a:rPr>
              <a:t>MLE para una red bayesiana dada un conjunto de datos</a:t>
            </a:r>
            <a:endParaRPr b="1" sz="1800" u="sng">
              <a:solidFill>
                <a:schemeClr val="dk1"/>
              </a:solidFill>
              <a:latin typeface="Calibri"/>
              <a:ea typeface="Calibri"/>
              <a:cs typeface="Calibri"/>
              <a:sym typeface="Calibri"/>
            </a:endParaRPr>
          </a:p>
        </p:txBody>
      </p:sp>
      <p:pic>
        <p:nvPicPr>
          <p:cNvPr id="432" name="Google Shape;432;p37"/>
          <p:cNvPicPr preferRelativeResize="0"/>
          <p:nvPr/>
        </p:nvPicPr>
        <p:blipFill rotWithShape="1">
          <a:blip r:embed="rId3">
            <a:alphaModFix/>
          </a:blip>
          <a:srcRect b="0" l="0" r="0" t="0"/>
          <a:stretch/>
        </p:blipFill>
        <p:spPr>
          <a:xfrm>
            <a:off x="2660088" y="2885676"/>
            <a:ext cx="5886450" cy="1143000"/>
          </a:xfrm>
          <a:prstGeom prst="rect">
            <a:avLst/>
          </a:prstGeom>
          <a:noFill/>
          <a:ln>
            <a:noFill/>
          </a:ln>
        </p:spPr>
      </p:pic>
      <p:pic>
        <p:nvPicPr>
          <p:cNvPr id="433" name="Google Shape;433;p37"/>
          <p:cNvPicPr preferRelativeResize="0"/>
          <p:nvPr/>
        </p:nvPicPr>
        <p:blipFill rotWithShape="1">
          <a:blip r:embed="rId4">
            <a:alphaModFix/>
          </a:blip>
          <a:srcRect b="0" l="0" r="0" t="0"/>
          <a:stretch/>
        </p:blipFill>
        <p:spPr>
          <a:xfrm>
            <a:off x="2712607" y="4405373"/>
            <a:ext cx="6334125" cy="1219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38"/>
          <p:cNvPicPr preferRelativeResize="0"/>
          <p:nvPr/>
        </p:nvPicPr>
        <p:blipFill rotWithShape="1">
          <a:blip r:embed="rId3">
            <a:alphaModFix/>
          </a:blip>
          <a:srcRect b="0" l="0" r="0" t="0"/>
          <a:stretch/>
        </p:blipFill>
        <p:spPr>
          <a:xfrm>
            <a:off x="3305175" y="2262187"/>
            <a:ext cx="5581650" cy="2333625"/>
          </a:xfrm>
          <a:prstGeom prst="rect">
            <a:avLst/>
          </a:prstGeom>
          <a:noFill/>
          <a:ln>
            <a:noFill/>
          </a:ln>
        </p:spPr>
      </p:pic>
      <p:cxnSp>
        <p:nvCxnSpPr>
          <p:cNvPr id="439" name="Google Shape;439;p38"/>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sp>
        <p:nvSpPr>
          <p:cNvPr id="440" name="Google Shape;440;p38"/>
          <p:cNvSpPr txBox="1"/>
          <p:nvPr/>
        </p:nvSpPr>
        <p:spPr>
          <a:xfrm>
            <a:off x="95250" y="3"/>
            <a:ext cx="4443211" cy="734091"/>
          </a:xfrm>
          <a:prstGeom prst="rect">
            <a:avLst/>
          </a:prstGeom>
          <a:noFill/>
          <a:ln>
            <a:noFill/>
          </a:ln>
        </p:spPr>
        <p:txBody>
          <a:bodyPr anchorCtr="0" anchor="ctr" bIns="45700" lIns="91425" spcFirstLastPara="1" rIns="91425" wrap="square" tIns="45700">
            <a:normAutofit fontScale="90000"/>
          </a:bodyPr>
          <a:lstStyle/>
          <a:p>
            <a:pPr indent="0" lvl="0" marL="0" marR="0" rtl="0" algn="r">
              <a:lnSpc>
                <a:spcPct val="90000"/>
              </a:lnSpc>
              <a:spcBef>
                <a:spcPts val="0"/>
              </a:spcBef>
              <a:spcAft>
                <a:spcPts val="0"/>
              </a:spcAft>
              <a:buClr>
                <a:schemeClr val="dk1"/>
              </a:buClr>
              <a:buSzPct val="100000"/>
              <a:buFont typeface="Teko"/>
              <a:buNone/>
            </a:pPr>
            <a:r>
              <a:rPr lang="en-GB" sz="4800">
                <a:solidFill>
                  <a:schemeClr val="dk1"/>
                </a:solidFill>
                <a:latin typeface="Teko"/>
                <a:ea typeface="Teko"/>
                <a:cs typeface="Teko"/>
                <a:sym typeface="Teko"/>
              </a:rPr>
              <a:t>	Redes Bayesianas</a:t>
            </a:r>
            <a:endParaRPr sz="4800">
              <a:solidFill>
                <a:schemeClr val="dk1"/>
              </a:solidFill>
              <a:latin typeface="Teko"/>
              <a:ea typeface="Teko"/>
              <a:cs typeface="Teko"/>
              <a:sym typeface="Tek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640188" y="-147730"/>
            <a:ext cx="3803023" cy="1325563"/>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Teko"/>
              <a:buNone/>
            </a:pPr>
            <a:r>
              <a:rPr lang="en-GB" sz="4800">
                <a:latin typeface="Teko"/>
                <a:ea typeface="Teko"/>
                <a:cs typeface="Teko"/>
                <a:sym typeface="Teko"/>
              </a:rPr>
              <a:t>		  Motivación</a:t>
            </a:r>
            <a:br>
              <a:rPr lang="en-GB" sz="4800">
                <a:latin typeface="Teko"/>
                <a:ea typeface="Teko"/>
                <a:cs typeface="Teko"/>
                <a:sym typeface="Teko"/>
              </a:rPr>
            </a:br>
            <a:r>
              <a:rPr lang="en-GB" sz="4800">
                <a:latin typeface="Teko"/>
                <a:ea typeface="Teko"/>
                <a:cs typeface="Teko"/>
                <a:sym typeface="Teko"/>
              </a:rPr>
              <a:t>Reglas</a:t>
            </a:r>
            <a:endParaRPr sz="4800">
              <a:latin typeface="Teko"/>
              <a:ea typeface="Teko"/>
              <a:cs typeface="Teko"/>
              <a:sym typeface="Teko"/>
            </a:endParaRPr>
          </a:p>
        </p:txBody>
      </p:sp>
      <p:cxnSp>
        <p:nvCxnSpPr>
          <p:cNvPr id="108" name="Google Shape;108;p4"/>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pic>
        <p:nvPicPr>
          <p:cNvPr id="109" name="Google Shape;109;p4"/>
          <p:cNvPicPr preferRelativeResize="0"/>
          <p:nvPr/>
        </p:nvPicPr>
        <p:blipFill rotWithShape="1">
          <a:blip r:embed="rId3">
            <a:alphaModFix/>
          </a:blip>
          <a:srcRect b="0" l="0" r="0" t="0"/>
          <a:stretch/>
        </p:blipFill>
        <p:spPr>
          <a:xfrm>
            <a:off x="426077" y="2158146"/>
            <a:ext cx="3516771" cy="1666880"/>
          </a:xfrm>
          <a:prstGeom prst="rect">
            <a:avLst/>
          </a:prstGeom>
          <a:noFill/>
          <a:ln>
            <a:noFill/>
          </a:ln>
        </p:spPr>
      </p:pic>
      <p:pic>
        <p:nvPicPr>
          <p:cNvPr descr="Random Forest Classification Algorithm. | by Ankur Kesharwani | Medium" id="110" name="Google Shape;110;p4"/>
          <p:cNvPicPr preferRelativeResize="0"/>
          <p:nvPr/>
        </p:nvPicPr>
        <p:blipFill rotWithShape="1">
          <a:blip r:embed="rId4">
            <a:alphaModFix/>
          </a:blip>
          <a:srcRect b="0" l="0" r="0" t="0"/>
          <a:stretch/>
        </p:blipFill>
        <p:spPr>
          <a:xfrm>
            <a:off x="4870654" y="1636068"/>
            <a:ext cx="6287766" cy="38340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115834" y="169800"/>
            <a:ext cx="4443211" cy="1325563"/>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Teko"/>
              <a:buNone/>
            </a:pPr>
            <a:r>
              <a:rPr lang="en-GB" sz="4800">
                <a:latin typeface="Teko"/>
                <a:ea typeface="Teko"/>
                <a:cs typeface="Teko"/>
                <a:sym typeface="Teko"/>
              </a:rPr>
              <a:t>		  Motivación</a:t>
            </a:r>
            <a:br>
              <a:rPr lang="en-GB" sz="4800">
                <a:latin typeface="Teko"/>
                <a:ea typeface="Teko"/>
                <a:cs typeface="Teko"/>
                <a:sym typeface="Teko"/>
              </a:rPr>
            </a:br>
            <a:r>
              <a:rPr lang="en-GB" sz="4800">
                <a:latin typeface="Teko"/>
                <a:ea typeface="Teko"/>
                <a:cs typeface="Teko"/>
                <a:sym typeface="Teko"/>
              </a:rPr>
              <a:t>Probabilidades</a:t>
            </a:r>
            <a:endParaRPr sz="4800">
              <a:latin typeface="Teko"/>
              <a:ea typeface="Teko"/>
              <a:cs typeface="Teko"/>
              <a:sym typeface="Teko"/>
            </a:endParaRPr>
          </a:p>
        </p:txBody>
      </p:sp>
      <p:cxnSp>
        <p:nvCxnSpPr>
          <p:cNvPr id="116" name="Google Shape;116;p5"/>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pic>
        <p:nvPicPr>
          <p:cNvPr descr="Naive Bayes Algorithm in-depth with a Python example - Daydreaming Numbers" id="117" name="Google Shape;117;p5"/>
          <p:cNvPicPr preferRelativeResize="0"/>
          <p:nvPr/>
        </p:nvPicPr>
        <p:blipFill rotWithShape="1">
          <a:blip r:embed="rId3">
            <a:alphaModFix/>
          </a:blip>
          <a:srcRect b="0" l="0" r="0" t="0"/>
          <a:stretch/>
        </p:blipFill>
        <p:spPr>
          <a:xfrm>
            <a:off x="4278087" y="1894115"/>
            <a:ext cx="7772399" cy="4342624"/>
          </a:xfrm>
          <a:prstGeom prst="rect">
            <a:avLst/>
          </a:prstGeom>
          <a:noFill/>
          <a:ln>
            <a:noFill/>
          </a:ln>
        </p:spPr>
      </p:pic>
      <p:pic>
        <p:nvPicPr>
          <p:cNvPr id="118" name="Google Shape;118;p5"/>
          <p:cNvPicPr preferRelativeResize="0"/>
          <p:nvPr/>
        </p:nvPicPr>
        <p:blipFill rotWithShape="1">
          <a:blip r:embed="rId4">
            <a:alphaModFix/>
          </a:blip>
          <a:srcRect b="0" l="0" r="0" t="0"/>
          <a:stretch/>
        </p:blipFill>
        <p:spPr>
          <a:xfrm>
            <a:off x="426077" y="2158146"/>
            <a:ext cx="3516771" cy="16668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213844" y="161738"/>
            <a:ext cx="4260222" cy="1325563"/>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Teko"/>
              <a:buNone/>
            </a:pPr>
            <a:r>
              <a:rPr lang="en-GB" sz="4800">
                <a:latin typeface="Teko"/>
                <a:ea typeface="Teko"/>
                <a:cs typeface="Teko"/>
                <a:sym typeface="Teko"/>
              </a:rPr>
              <a:t>		  Motivación</a:t>
            </a:r>
            <a:br>
              <a:rPr lang="en-GB" sz="4800">
                <a:latin typeface="Teko"/>
                <a:ea typeface="Teko"/>
                <a:cs typeface="Teko"/>
                <a:sym typeface="Teko"/>
              </a:rPr>
            </a:br>
            <a:r>
              <a:rPr lang="en-GB" sz="4800">
                <a:latin typeface="Teko"/>
                <a:ea typeface="Teko"/>
                <a:cs typeface="Teko"/>
                <a:sym typeface="Teko"/>
              </a:rPr>
              <a:t>Cercanía</a:t>
            </a:r>
            <a:endParaRPr sz="4800">
              <a:latin typeface="Teko"/>
              <a:ea typeface="Teko"/>
              <a:cs typeface="Teko"/>
              <a:sym typeface="Teko"/>
            </a:endParaRPr>
          </a:p>
        </p:txBody>
      </p:sp>
      <p:cxnSp>
        <p:nvCxnSpPr>
          <p:cNvPr id="124" name="Google Shape;124;p6"/>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pic>
        <p:nvPicPr>
          <p:cNvPr id="125" name="Google Shape;125;p6"/>
          <p:cNvPicPr preferRelativeResize="0"/>
          <p:nvPr/>
        </p:nvPicPr>
        <p:blipFill rotWithShape="1">
          <a:blip r:embed="rId3">
            <a:alphaModFix/>
          </a:blip>
          <a:srcRect b="0" l="0" r="0" t="0"/>
          <a:stretch/>
        </p:blipFill>
        <p:spPr>
          <a:xfrm>
            <a:off x="1955540" y="1849052"/>
            <a:ext cx="7456674" cy="3534316"/>
          </a:xfrm>
          <a:prstGeom prst="rect">
            <a:avLst/>
          </a:prstGeom>
          <a:noFill/>
          <a:ln>
            <a:noFill/>
          </a:ln>
        </p:spPr>
      </p:pic>
      <p:sp>
        <p:nvSpPr>
          <p:cNvPr id="126" name="Google Shape;126;p6"/>
          <p:cNvSpPr/>
          <p:nvPr/>
        </p:nvSpPr>
        <p:spPr>
          <a:xfrm rot="10800000">
            <a:off x="9620810" y="2163652"/>
            <a:ext cx="744926" cy="3065172"/>
          </a:xfrm>
          <a:prstGeom prst="leftBrace">
            <a:avLst>
              <a:gd fmla="val 8333" name="adj1"/>
              <a:gd fmla="val 4958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6"/>
          <p:cNvSpPr txBox="1"/>
          <p:nvPr/>
        </p:nvSpPr>
        <p:spPr>
          <a:xfrm>
            <a:off x="10568967" y="3511571"/>
            <a:ext cx="15874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Entrenamiento</a:t>
            </a:r>
            <a:endParaRPr sz="1800">
              <a:solidFill>
                <a:schemeClr val="dk1"/>
              </a:solidFill>
              <a:latin typeface="Calibri"/>
              <a:ea typeface="Calibri"/>
              <a:cs typeface="Calibri"/>
              <a:sym typeface="Calibri"/>
            </a:endParaRPr>
          </a:p>
        </p:txBody>
      </p:sp>
      <p:sp>
        <p:nvSpPr>
          <p:cNvPr id="128" name="Google Shape;128;p6"/>
          <p:cNvSpPr txBox="1"/>
          <p:nvPr/>
        </p:nvSpPr>
        <p:spPr>
          <a:xfrm>
            <a:off x="3434280" y="5576009"/>
            <a:ext cx="47319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Overcast 	        Mild	                 High                Weak</a:t>
            </a:r>
            <a:endParaRPr sz="1800">
              <a:solidFill>
                <a:schemeClr val="dk1"/>
              </a:solidFill>
              <a:latin typeface="Calibri"/>
              <a:ea typeface="Calibri"/>
              <a:cs typeface="Calibri"/>
              <a:sym typeface="Calibri"/>
            </a:endParaRPr>
          </a:p>
        </p:txBody>
      </p:sp>
      <p:grpSp>
        <p:nvGrpSpPr>
          <p:cNvPr id="129" name="Google Shape;129;p6"/>
          <p:cNvGrpSpPr/>
          <p:nvPr/>
        </p:nvGrpSpPr>
        <p:grpSpPr>
          <a:xfrm>
            <a:off x="577380" y="2794715"/>
            <a:ext cx="2856900" cy="2965960"/>
            <a:chOff x="577380" y="2794715"/>
            <a:chExt cx="2856900" cy="2965960"/>
          </a:xfrm>
        </p:grpSpPr>
        <p:grpSp>
          <p:nvGrpSpPr>
            <p:cNvPr id="130" name="Google Shape;130;p6"/>
            <p:cNvGrpSpPr/>
            <p:nvPr/>
          </p:nvGrpSpPr>
          <p:grpSpPr>
            <a:xfrm>
              <a:off x="577380" y="2794715"/>
              <a:ext cx="2856900" cy="2965960"/>
              <a:chOff x="577380" y="2794715"/>
              <a:chExt cx="2856900" cy="2965960"/>
            </a:xfrm>
          </p:grpSpPr>
          <p:cxnSp>
            <p:nvCxnSpPr>
              <p:cNvPr id="131" name="Google Shape;131;p6"/>
              <p:cNvCxnSpPr>
                <a:stCxn id="128" idx="1"/>
              </p:cNvCxnSpPr>
              <p:nvPr/>
            </p:nvCxnSpPr>
            <p:spPr>
              <a:xfrm rot="10800000">
                <a:off x="577380" y="5760675"/>
                <a:ext cx="2856900" cy="0"/>
              </a:xfrm>
              <a:prstGeom prst="straightConnector1">
                <a:avLst/>
              </a:prstGeom>
              <a:noFill/>
              <a:ln cap="flat" cmpd="sng" w="9525">
                <a:solidFill>
                  <a:schemeClr val="accent1"/>
                </a:solidFill>
                <a:prstDash val="solid"/>
                <a:miter lim="800000"/>
                <a:headEnd len="sm" w="sm" type="none"/>
                <a:tailEnd len="sm" w="sm" type="none"/>
              </a:ln>
            </p:spPr>
          </p:cxnSp>
          <p:cxnSp>
            <p:nvCxnSpPr>
              <p:cNvPr id="132" name="Google Shape;132;p6"/>
              <p:cNvCxnSpPr/>
              <p:nvPr/>
            </p:nvCxnSpPr>
            <p:spPr>
              <a:xfrm rot="10800000">
                <a:off x="618186" y="2794715"/>
                <a:ext cx="0" cy="2965960"/>
              </a:xfrm>
              <a:prstGeom prst="straightConnector1">
                <a:avLst/>
              </a:prstGeom>
              <a:noFill/>
              <a:ln cap="flat" cmpd="sng" w="9525">
                <a:solidFill>
                  <a:schemeClr val="accent1"/>
                </a:solidFill>
                <a:prstDash val="solid"/>
                <a:miter lim="800000"/>
                <a:headEnd len="sm" w="sm" type="none"/>
                <a:tailEnd len="sm" w="sm" type="none"/>
              </a:ln>
            </p:spPr>
          </p:cxnSp>
        </p:grpSp>
        <p:cxnSp>
          <p:nvCxnSpPr>
            <p:cNvPr id="133" name="Google Shape;133;p6"/>
            <p:cNvCxnSpPr/>
            <p:nvPr/>
          </p:nvCxnSpPr>
          <p:spPr>
            <a:xfrm>
              <a:off x="618186" y="2794715"/>
              <a:ext cx="1725769" cy="0"/>
            </a:xfrm>
            <a:prstGeom prst="straightConnector1">
              <a:avLst/>
            </a:prstGeom>
            <a:noFill/>
            <a:ln cap="flat" cmpd="sng" w="9525">
              <a:solidFill>
                <a:schemeClr val="accent1"/>
              </a:solidFill>
              <a:prstDash val="solid"/>
              <a:miter lim="800000"/>
              <a:headEnd len="sm" w="sm" type="none"/>
              <a:tailEnd len="med" w="med" type="triangle"/>
            </a:ln>
          </p:spPr>
        </p:cxnSp>
      </p:grpSp>
      <p:sp>
        <p:nvSpPr>
          <p:cNvPr id="134" name="Google Shape;134;p6"/>
          <p:cNvSpPr txBox="1"/>
          <p:nvPr/>
        </p:nvSpPr>
        <p:spPr>
          <a:xfrm>
            <a:off x="8748215" y="5576009"/>
            <a:ext cx="485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Yes</a:t>
            </a:r>
            <a:endParaRPr sz="1800">
              <a:solidFill>
                <a:schemeClr val="dk1"/>
              </a:solidFill>
              <a:latin typeface="Calibri"/>
              <a:ea typeface="Calibri"/>
              <a:cs typeface="Calibri"/>
              <a:sym typeface="Calibri"/>
            </a:endParaRPr>
          </a:p>
        </p:txBody>
      </p:sp>
      <p:cxnSp>
        <p:nvCxnSpPr>
          <p:cNvPr id="135" name="Google Shape;135;p6"/>
          <p:cNvCxnSpPr/>
          <p:nvPr/>
        </p:nvCxnSpPr>
        <p:spPr>
          <a:xfrm>
            <a:off x="618186" y="4640239"/>
            <a:ext cx="1725769"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6" name="Google Shape;136;p6"/>
          <p:cNvCxnSpPr/>
          <p:nvPr/>
        </p:nvCxnSpPr>
        <p:spPr>
          <a:xfrm>
            <a:off x="618186" y="3880903"/>
            <a:ext cx="1725769" cy="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cxnSp>
        <p:nvCxnSpPr>
          <p:cNvPr id="141" name="Google Shape;141;p7"/>
          <p:cNvCxnSpPr/>
          <p:nvPr/>
        </p:nvCxnSpPr>
        <p:spPr>
          <a:xfrm>
            <a:off x="0" y="832582"/>
            <a:ext cx="4443211" cy="0"/>
          </a:xfrm>
          <a:prstGeom prst="straightConnector1">
            <a:avLst/>
          </a:prstGeom>
          <a:noFill/>
          <a:ln cap="flat" cmpd="sng" w="28575">
            <a:solidFill>
              <a:schemeClr val="accent6"/>
            </a:solidFill>
            <a:prstDash val="solid"/>
            <a:miter lim="800000"/>
            <a:headEnd len="sm" w="sm" type="none"/>
            <a:tailEnd len="sm" w="sm" type="none"/>
          </a:ln>
        </p:spPr>
      </p:cxnSp>
      <p:pic>
        <p:nvPicPr>
          <p:cNvPr descr="EJEMPLO DE APLICACIÓN DEL ALGORITMO K-NN BÁSICO " id="142" name="Google Shape;142;p7"/>
          <p:cNvPicPr preferRelativeResize="0"/>
          <p:nvPr/>
        </p:nvPicPr>
        <p:blipFill rotWithShape="1">
          <a:blip r:embed="rId3">
            <a:alphaModFix/>
          </a:blip>
          <a:srcRect b="0" l="0" r="0" t="0"/>
          <a:stretch/>
        </p:blipFill>
        <p:spPr>
          <a:xfrm>
            <a:off x="1714501" y="1782587"/>
            <a:ext cx="8488456" cy="4552899"/>
          </a:xfrm>
          <a:prstGeom prst="rect">
            <a:avLst/>
          </a:prstGeom>
          <a:noFill/>
          <a:ln>
            <a:noFill/>
          </a:ln>
        </p:spPr>
      </p:pic>
      <p:sp>
        <p:nvSpPr>
          <p:cNvPr id="143" name="Google Shape;143;p7"/>
          <p:cNvSpPr txBox="1"/>
          <p:nvPr>
            <p:ph type="title"/>
          </p:nvPr>
        </p:nvSpPr>
        <p:spPr>
          <a:xfrm>
            <a:off x="213844" y="161738"/>
            <a:ext cx="4260222" cy="1325563"/>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Teko"/>
              <a:buNone/>
            </a:pPr>
            <a:r>
              <a:rPr lang="en-GB" sz="4800">
                <a:latin typeface="Teko"/>
                <a:ea typeface="Teko"/>
                <a:cs typeface="Teko"/>
                <a:sym typeface="Teko"/>
              </a:rPr>
              <a:t>		  Motivación</a:t>
            </a:r>
            <a:br>
              <a:rPr lang="en-GB" sz="4800">
                <a:latin typeface="Teko"/>
                <a:ea typeface="Teko"/>
                <a:cs typeface="Teko"/>
                <a:sym typeface="Teko"/>
              </a:rPr>
            </a:br>
            <a:r>
              <a:rPr lang="en-GB" sz="4800">
                <a:latin typeface="Teko"/>
                <a:ea typeface="Teko"/>
                <a:cs typeface="Teko"/>
                <a:sym typeface="Teko"/>
              </a:rPr>
              <a:t>Cercanía</a:t>
            </a:r>
            <a:endParaRPr sz="4800">
              <a:latin typeface="Teko"/>
              <a:ea typeface="Teko"/>
              <a:cs typeface="Teko"/>
              <a:sym typeface="Tek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nvSpPr>
        <p:spPr>
          <a:xfrm>
            <a:off x="3306651" y="1148479"/>
            <a:ext cx="6098146"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202124"/>
              </a:buClr>
              <a:buSzPts val="1800"/>
              <a:buFont typeface="Arial"/>
              <a:buNone/>
            </a:pPr>
            <a:r>
              <a:rPr b="0" i="0" lang="en-GB" sz="1800" u="none" cap="none" strike="noStrike">
                <a:solidFill>
                  <a:srgbClr val="202124"/>
                </a:solidFill>
                <a:latin typeface="Arial"/>
                <a:ea typeface="Arial"/>
                <a:cs typeface="Arial"/>
                <a:sym typeface="Arial"/>
              </a:rPr>
              <a:t>Los </a:t>
            </a:r>
            <a:r>
              <a:rPr b="1" i="0" lang="en-GB" sz="1800" u="none" cap="none" strike="noStrike">
                <a:solidFill>
                  <a:srgbClr val="202124"/>
                </a:solidFill>
                <a:latin typeface="Arial"/>
                <a:ea typeface="Arial"/>
                <a:cs typeface="Arial"/>
                <a:sym typeface="Arial"/>
              </a:rPr>
              <a:t>modelos generativos </a:t>
            </a:r>
            <a:r>
              <a:rPr b="0" i="0" lang="en-GB" sz="1800" u="none" cap="none" strike="noStrike">
                <a:solidFill>
                  <a:srgbClr val="202124"/>
                </a:solidFill>
                <a:latin typeface="Arial"/>
                <a:ea typeface="Arial"/>
                <a:cs typeface="Arial"/>
                <a:sym typeface="Arial"/>
              </a:rPr>
              <a:t>son una amplia clase de algoritmos de aprendizaje automático que hacen predicciones modelando la distribución conjunta P (y, x).</a:t>
            </a:r>
            <a:r>
              <a:rPr b="0" i="0" lang="en-GB" sz="1000" u="none" cap="none" strike="noStrike">
                <a:solidFill>
                  <a:schemeClr val="dk1"/>
                </a:solidFill>
                <a:latin typeface="Calibri"/>
                <a:ea typeface="Calibri"/>
                <a:cs typeface="Calibri"/>
                <a:sym typeface="Calibri"/>
              </a:rPr>
              <a:t> </a:t>
            </a:r>
            <a:endParaRPr b="0" i="0" sz="1400" u="none" cap="none" strike="noStrike">
              <a:solidFill>
                <a:schemeClr val="dk1"/>
              </a:solidFill>
              <a:latin typeface="Arial"/>
              <a:ea typeface="Arial"/>
              <a:cs typeface="Arial"/>
              <a:sym typeface="Arial"/>
            </a:endParaRPr>
          </a:p>
        </p:txBody>
      </p:sp>
      <p:sp>
        <p:nvSpPr>
          <p:cNvPr id="149" name="Google Shape;149;p8"/>
          <p:cNvSpPr txBox="1"/>
          <p:nvPr/>
        </p:nvSpPr>
        <p:spPr>
          <a:xfrm>
            <a:off x="3306651" y="2505670"/>
            <a:ext cx="6098146"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202124"/>
              </a:buClr>
              <a:buSzPts val="1800"/>
              <a:buFont typeface="Arial"/>
              <a:buNone/>
            </a:pPr>
            <a:r>
              <a:rPr b="0" i="0" lang="en-GB" sz="1800" u="none" cap="none" strike="noStrike">
                <a:solidFill>
                  <a:srgbClr val="202124"/>
                </a:solidFill>
                <a:latin typeface="Arial"/>
                <a:ea typeface="Arial"/>
                <a:cs typeface="Arial"/>
                <a:sym typeface="Arial"/>
              </a:rPr>
              <a:t>Los </a:t>
            </a:r>
            <a:r>
              <a:rPr b="1" i="0" lang="en-GB" sz="1800" u="none" cap="none" strike="noStrike">
                <a:solidFill>
                  <a:srgbClr val="202124"/>
                </a:solidFill>
                <a:latin typeface="Arial"/>
                <a:ea typeface="Arial"/>
                <a:cs typeface="Arial"/>
                <a:sym typeface="Arial"/>
              </a:rPr>
              <a:t>modelos discriminativos </a:t>
            </a:r>
            <a:r>
              <a:rPr b="0" i="0" lang="en-GB" sz="1800" u="none" cap="none" strike="noStrike">
                <a:solidFill>
                  <a:srgbClr val="202124"/>
                </a:solidFill>
                <a:latin typeface="Arial"/>
                <a:ea typeface="Arial"/>
                <a:cs typeface="Arial"/>
                <a:sym typeface="Arial"/>
              </a:rPr>
              <a:t>son una clase de modelos de aprendizaje automático supervisados ​​que hacen predicciones estimando la probabilidad condicional P (y | x).</a:t>
            </a:r>
            <a:r>
              <a:rPr b="0" i="0" lang="en-GB" sz="1000" u="none" cap="none" strike="noStrike">
                <a:solidFill>
                  <a:schemeClr val="dk1"/>
                </a:solidFill>
                <a:latin typeface="Calibri"/>
                <a:ea typeface="Calibri"/>
                <a:cs typeface="Calibri"/>
                <a:sym typeface="Calibri"/>
              </a:rPr>
              <a:t> </a:t>
            </a:r>
            <a:endParaRPr b="0" i="0" sz="1400" u="none" cap="none" strike="noStrike">
              <a:solidFill>
                <a:schemeClr val="dk1"/>
              </a:solidFill>
              <a:latin typeface="Arial"/>
              <a:ea typeface="Arial"/>
              <a:cs typeface="Arial"/>
              <a:sym typeface="Arial"/>
            </a:endParaRPr>
          </a:p>
        </p:txBody>
      </p:sp>
      <p:sp>
        <p:nvSpPr>
          <p:cNvPr id="150" name="Google Shape;150;p8"/>
          <p:cNvSpPr txBox="1"/>
          <p:nvPr/>
        </p:nvSpPr>
        <p:spPr>
          <a:xfrm>
            <a:off x="3306651" y="3862861"/>
            <a:ext cx="6098146" cy="20313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202124"/>
              </a:buClr>
              <a:buSzPts val="1800"/>
              <a:buFont typeface="Arial"/>
              <a:buNone/>
            </a:pPr>
            <a:r>
              <a:rPr b="0" i="0" lang="en-GB" sz="1800" u="none" cap="none" strike="noStrike">
                <a:solidFill>
                  <a:srgbClr val="202124"/>
                </a:solidFill>
                <a:latin typeface="Arial"/>
                <a:ea typeface="Arial"/>
                <a:cs typeface="Arial"/>
                <a:sym typeface="Arial"/>
              </a:rPr>
              <a:t>Para utilizar un modelo generativo, se deben resolver más incógnitas: hay que estimar la probabilidad de cada clase y la probabilidad de observación de la clase dada. Estas probabilidades se utilizan para calcular la probabilidad conjunta y, finalmente, la probabilidad conjunta se puede utilizar como sustituto de la probabilidad condicional para hacer predicciones.</a:t>
            </a:r>
            <a:r>
              <a:rPr b="0" i="0" lang="en-GB" sz="1000" u="none" cap="none" strike="noStrike">
                <a:solidFill>
                  <a:schemeClr val="dk1"/>
                </a:solidFill>
                <a:latin typeface="Calibri"/>
                <a:ea typeface="Calibri"/>
                <a:cs typeface="Calibri"/>
                <a:sym typeface="Calibri"/>
              </a:rPr>
              <a:t> </a:t>
            </a:r>
            <a:endParaRPr b="0" i="0" sz="1400" u="none" cap="none" strike="noStrike">
              <a:solidFill>
                <a:schemeClr val="dk1"/>
              </a:solidFill>
              <a:latin typeface="Arial"/>
              <a:ea typeface="Arial"/>
              <a:cs typeface="Arial"/>
              <a:sym typeface="Arial"/>
            </a:endParaRPr>
          </a:p>
        </p:txBody>
      </p:sp>
      <p:sp>
        <p:nvSpPr>
          <p:cNvPr id="151" name="Google Shape;151;p8"/>
          <p:cNvSpPr txBox="1"/>
          <p:nvPr>
            <p:ph type="title"/>
          </p:nvPr>
        </p:nvSpPr>
        <p:spPr>
          <a:xfrm>
            <a:off x="722291" y="38643"/>
            <a:ext cx="10515600" cy="10164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eko"/>
              <a:buNone/>
            </a:pPr>
            <a:r>
              <a:rPr lang="en-GB" sz="4800">
                <a:latin typeface="Teko"/>
                <a:ea typeface="Teko"/>
                <a:cs typeface="Teko"/>
                <a:sym typeface="Teko"/>
              </a:rPr>
              <a:t>Modelos generativos</a:t>
            </a:r>
            <a:endParaRPr sz="4800">
              <a:latin typeface="Teko"/>
              <a:ea typeface="Teko"/>
              <a:cs typeface="Teko"/>
              <a:sym typeface="Teko"/>
            </a:endParaRPr>
          </a:p>
        </p:txBody>
      </p:sp>
      <p:cxnSp>
        <p:nvCxnSpPr>
          <p:cNvPr id="152" name="Google Shape;152;p8"/>
          <p:cNvCxnSpPr/>
          <p:nvPr/>
        </p:nvCxnSpPr>
        <p:spPr>
          <a:xfrm>
            <a:off x="0" y="832582"/>
            <a:ext cx="4739425" cy="0"/>
          </a:xfrm>
          <a:prstGeom prst="straightConnector1">
            <a:avLst/>
          </a:prstGeom>
          <a:noFill/>
          <a:ln cap="flat" cmpd="sng" w="28575">
            <a:solidFill>
              <a:schemeClr val="accent6"/>
            </a:solidFill>
            <a:prstDash val="solid"/>
            <a:miter lim="800000"/>
            <a:headEnd len="sm" w="sm" type="none"/>
            <a:tailEnd len="sm" w="sm" type="none"/>
          </a:ln>
        </p:spPr>
      </p:cxnSp>
      <p:sp>
        <p:nvSpPr>
          <p:cNvPr id="153" name="Google Shape;153;p8"/>
          <p:cNvSpPr/>
          <p:nvPr/>
        </p:nvSpPr>
        <p:spPr>
          <a:xfrm>
            <a:off x="0" y="107728"/>
            <a:ext cx="65" cy="241744"/>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4" name="Google Shape;154;p8"/>
          <p:cNvSpPr/>
          <p:nvPr/>
        </p:nvSpPr>
        <p:spPr>
          <a:xfrm>
            <a:off x="0" y="107728"/>
            <a:ext cx="65" cy="241744"/>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5" name="Google Shape;155;p8"/>
          <p:cNvSpPr/>
          <p:nvPr/>
        </p:nvSpPr>
        <p:spPr>
          <a:xfrm>
            <a:off x="0" y="146371"/>
            <a:ext cx="65" cy="241744"/>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9"/>
          <p:cNvPicPr preferRelativeResize="0"/>
          <p:nvPr/>
        </p:nvPicPr>
        <p:blipFill rotWithShape="1">
          <a:blip r:embed="rId3">
            <a:alphaModFix/>
          </a:blip>
          <a:srcRect b="0" l="0" r="0" t="0"/>
          <a:stretch/>
        </p:blipFill>
        <p:spPr>
          <a:xfrm>
            <a:off x="848191" y="1347736"/>
            <a:ext cx="10698791" cy="5090031"/>
          </a:xfrm>
          <a:prstGeom prst="rect">
            <a:avLst/>
          </a:prstGeom>
          <a:noFill/>
          <a:ln>
            <a:noFill/>
          </a:ln>
        </p:spPr>
      </p:pic>
      <p:sp>
        <p:nvSpPr>
          <p:cNvPr id="161" name="Google Shape;161;p9"/>
          <p:cNvSpPr txBox="1"/>
          <p:nvPr>
            <p:ph type="title"/>
          </p:nvPr>
        </p:nvSpPr>
        <p:spPr>
          <a:xfrm>
            <a:off x="722291" y="38643"/>
            <a:ext cx="10515600" cy="10164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eko"/>
              <a:buNone/>
            </a:pPr>
            <a:r>
              <a:rPr lang="en-GB" sz="4800">
                <a:latin typeface="Teko"/>
                <a:ea typeface="Teko"/>
                <a:cs typeface="Teko"/>
                <a:sym typeface="Teko"/>
              </a:rPr>
              <a:t>Modelos generativos</a:t>
            </a:r>
            <a:endParaRPr sz="4800">
              <a:latin typeface="Teko"/>
              <a:ea typeface="Teko"/>
              <a:cs typeface="Teko"/>
              <a:sym typeface="Teko"/>
            </a:endParaRPr>
          </a:p>
        </p:txBody>
      </p:sp>
      <p:cxnSp>
        <p:nvCxnSpPr>
          <p:cNvPr id="162" name="Google Shape;162;p9"/>
          <p:cNvCxnSpPr/>
          <p:nvPr/>
        </p:nvCxnSpPr>
        <p:spPr>
          <a:xfrm>
            <a:off x="0" y="832582"/>
            <a:ext cx="4739425" cy="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2021-05-24T16:57:38Z</dcterms:created>
  <dc:creator>Henrion Guillermo</dc:creator>
</cp:coreProperties>
</file>