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96" r:id="rId3"/>
    <p:sldId id="258" r:id="rId4"/>
    <p:sldId id="257" r:id="rId5"/>
    <p:sldId id="259" r:id="rId6"/>
    <p:sldId id="263" r:id="rId7"/>
    <p:sldId id="262" r:id="rId8"/>
    <p:sldId id="264" r:id="rId9"/>
    <p:sldId id="266" r:id="rId10"/>
    <p:sldId id="268" r:id="rId11"/>
  </p:sldIdLst>
  <p:sldSz cx="9144000" cy="5143500" type="screen16x9"/>
  <p:notesSz cx="6858000" cy="9144000"/>
  <p:embeddedFontLst>
    <p:embeddedFont>
      <p:font typeface="Roboto Black" panose="020B0604020202020204" charset="0"/>
      <p:bold r:id="rId13"/>
      <p:italic r:id="rId14"/>
      <p:boldItalic r:id="rId15"/>
    </p:embeddedFont>
    <p:embeddedFont>
      <p:font typeface="Bree Serif" panose="020B0604020202020204" charset="0"/>
      <p:regular r:id="rId16"/>
    </p:embeddedFont>
    <p:embeddedFont>
      <p:font typeface="Roboto Mono Regular" panose="020B0604020202020204" charset="0"/>
      <p:regular r:id="rId17"/>
      <p:bold r:id="rId18"/>
      <p:italic r:id="rId19"/>
      <p:boldItalic r:id="rId20"/>
    </p:embeddedFont>
    <p:embeddedFont>
      <p:font typeface="Roboto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7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2499"/>
    <a:srgbClr val="D8283A"/>
    <a:srgbClr val="91219D"/>
    <a:srgbClr val="451823"/>
    <a:srgbClr val="221937"/>
    <a:srgbClr val="191728"/>
    <a:srgbClr val="CD2337"/>
    <a:srgbClr val="AC1B31"/>
    <a:srgbClr val="1E1830"/>
    <a:srgbClr val="231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9" autoAdjust="0"/>
    <p:restoredTop sz="94650"/>
  </p:normalViewPr>
  <p:slideViewPr>
    <p:cSldViewPr snapToGrid="0">
      <p:cViewPr varScale="1">
        <p:scale>
          <a:sx n="86" d="100"/>
          <a:sy n="86" d="100"/>
        </p:scale>
        <p:origin x="672" y="72"/>
      </p:cViewPr>
      <p:guideLst>
        <p:guide orient="horz" pos="13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1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-1616291" y="574875"/>
            <a:ext cx="4906444" cy="1139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bg1"/>
                </a:solidFill>
              </a:rPr>
              <a:t>StarTrek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Открывающая квадратная скобка 1">
            <a:extLst>
              <a:ext uri="{FF2B5EF4-FFF2-40B4-BE49-F238E27FC236}">
                <a16:creationId xmlns:a16="http://schemas.microsoft.com/office/drawing/2014/main" id="{A65FBEAF-9076-F74C-9400-BF5519E7CAF7}"/>
              </a:ext>
            </a:extLst>
          </p:cNvPr>
          <p:cNvSpPr/>
          <p:nvPr/>
        </p:nvSpPr>
        <p:spPr>
          <a:xfrm>
            <a:off x="1630547" y="1028616"/>
            <a:ext cx="222426" cy="737054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ткрывающая квадратная скобка 5">
            <a:extLst>
              <a:ext uri="{FF2B5EF4-FFF2-40B4-BE49-F238E27FC236}">
                <a16:creationId xmlns:a16="http://schemas.microsoft.com/office/drawing/2014/main" id="{5FBAE593-E4E6-4349-9282-F5C793F0DDFC}"/>
              </a:ext>
            </a:extLst>
          </p:cNvPr>
          <p:cNvSpPr/>
          <p:nvPr/>
        </p:nvSpPr>
        <p:spPr>
          <a:xfrm rot="10800000">
            <a:off x="3125596" y="1028616"/>
            <a:ext cx="164557" cy="737054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Максимальное количество </a:t>
            </a:r>
            <a:r>
              <a:rPr lang="ru-RU" dirty="0" smtClean="0"/>
              <a:t>данных</a:t>
            </a:r>
            <a:endParaRPr dirty="0"/>
          </a:p>
        </p:txBody>
      </p:sp>
      <p:sp>
        <p:nvSpPr>
          <p:cNvPr id="686" name="Google Shape;686;p32"/>
          <p:cNvSpPr txBox="1">
            <a:spLocks noGrp="1"/>
          </p:cNvSpPr>
          <p:nvPr>
            <p:ph type="ctrTitle" idx="4294967295"/>
          </p:nvPr>
        </p:nvSpPr>
        <p:spPr>
          <a:xfrm>
            <a:off x="7512302" y="1743374"/>
            <a:ext cx="1192785" cy="341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Facebook</a:t>
            </a:r>
            <a:endParaRPr sz="1200" dirty="0"/>
          </a:p>
        </p:txBody>
      </p:sp>
      <p:sp>
        <p:nvSpPr>
          <p:cNvPr id="687" name="Google Shape;687;p32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4"/>
            <a:ext cx="1064100" cy="3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/>
              <a:t>Vkontakte</a:t>
            </a:r>
            <a:endParaRPr sz="12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160456" cy="462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 smtClean="0"/>
              <a:t>Финпрофиль</a:t>
            </a:r>
            <a:endParaRPr sz="1200"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4"/>
            <a:ext cx="1064100" cy="33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Instagram</a:t>
            </a:r>
            <a:r>
              <a:rPr lang="ru-RU" sz="1200" dirty="0" smtClean="0"/>
              <a:t> </a:t>
            </a:r>
            <a:endParaRPr sz="1200" dirty="0"/>
          </a:p>
        </p:txBody>
      </p:sp>
      <p:cxnSp>
        <p:nvCxnSpPr>
          <p:cNvPr id="690" name="Google Shape;690;p32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32"/>
          <p:cNvCxnSpPr>
            <a:endCxn id="670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32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32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D8283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05" y="1368338"/>
            <a:ext cx="3190574" cy="3190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53D08920-913A-3644-807F-85E1AD118306}"/>
              </a:ext>
            </a:extLst>
          </p:cNvPr>
          <p:cNvSpPr/>
          <p:nvPr/>
        </p:nvSpPr>
        <p:spPr>
          <a:xfrm>
            <a:off x="469142" y="1680687"/>
            <a:ext cx="1106905" cy="1082842"/>
          </a:xfrm>
          <a:prstGeom prst="ellipse">
            <a:avLst/>
          </a:prstGeom>
          <a:noFill/>
          <a:ln>
            <a:solidFill>
              <a:srgbClr val="932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ACBAF5A-BA2D-794A-A7F7-D49B2F147E9C}"/>
              </a:ext>
            </a:extLst>
          </p:cNvPr>
          <p:cNvSpPr/>
          <p:nvPr/>
        </p:nvSpPr>
        <p:spPr>
          <a:xfrm>
            <a:off x="520693" y="2849203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dirty="0" smtClean="0">
                <a:solidFill>
                  <a:schemeClr val="bg1"/>
                </a:solidFill>
              </a:rPr>
              <a:t>Палтусов Никита</a:t>
            </a:r>
            <a:endParaRPr lang="ru-RU" sz="800" dirty="0">
              <a:solidFill>
                <a:schemeClr val="bg1"/>
              </a:solidFill>
            </a:endParaRPr>
          </a:p>
          <a:p>
            <a:pPr lvl="0" algn="ctr"/>
            <a:r>
              <a:rPr lang="ru-RU" sz="800" dirty="0" smtClean="0">
                <a:solidFill>
                  <a:schemeClr val="bg1"/>
                </a:solidFill>
              </a:rPr>
              <a:t>8(981)-966-32-91</a:t>
            </a:r>
            <a:endParaRPr lang="ru-RU" sz="800" dirty="0">
              <a:solidFill>
                <a:schemeClr val="bg1"/>
              </a:solidFill>
            </a:endParaRPr>
          </a:p>
          <a:p>
            <a:pPr lvl="0" algn="ctr"/>
            <a:r>
              <a:rPr lang="en-US" sz="800" dirty="0">
                <a:solidFill>
                  <a:schemeClr val="bg1"/>
                </a:solidFill>
              </a:rPr>
              <a:t>@</a:t>
            </a:r>
            <a:r>
              <a:rPr lang="en-US" sz="800" dirty="0" err="1">
                <a:solidFill>
                  <a:schemeClr val="bg1"/>
                </a:solidFill>
              </a:rPr>
              <a:t>gentooo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EA1E864-7E60-8E4C-9768-6B4F2BBCB5BB}"/>
              </a:ext>
            </a:extLst>
          </p:cNvPr>
          <p:cNvSpPr/>
          <p:nvPr/>
        </p:nvSpPr>
        <p:spPr>
          <a:xfrm>
            <a:off x="2197769" y="1680687"/>
            <a:ext cx="1106905" cy="1082842"/>
          </a:xfrm>
          <a:prstGeom prst="ellipse">
            <a:avLst/>
          </a:prstGeom>
          <a:noFill/>
          <a:ln>
            <a:solidFill>
              <a:srgbClr val="932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5A65AC6-E93D-5945-BE70-CB19DCCBEFBC}"/>
              </a:ext>
            </a:extLst>
          </p:cNvPr>
          <p:cNvSpPr/>
          <p:nvPr/>
        </p:nvSpPr>
        <p:spPr>
          <a:xfrm>
            <a:off x="2257335" y="2849203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dirty="0" smtClean="0">
                <a:solidFill>
                  <a:schemeClr val="bg1"/>
                </a:solidFill>
              </a:rPr>
              <a:t>Симаков Антон</a:t>
            </a:r>
            <a:endParaRPr lang="ru-RU" sz="800" dirty="0">
              <a:solidFill>
                <a:schemeClr val="bg1"/>
              </a:solidFill>
            </a:endParaRPr>
          </a:p>
          <a:p>
            <a:pPr lvl="0" algn="ctr"/>
            <a:r>
              <a:rPr lang="ru-RU" sz="800" dirty="0" smtClean="0">
                <a:solidFill>
                  <a:schemeClr val="bg1"/>
                </a:solidFill>
              </a:rPr>
              <a:t>8</a:t>
            </a:r>
            <a:r>
              <a:rPr lang="ru-RU" sz="800" dirty="0">
                <a:solidFill>
                  <a:schemeClr val="bg1"/>
                </a:solidFill>
              </a:rPr>
              <a:t>(</a:t>
            </a:r>
            <a:r>
              <a:rPr lang="en-US" sz="800" dirty="0" smtClean="0">
                <a:solidFill>
                  <a:schemeClr val="bg1"/>
                </a:solidFill>
              </a:rPr>
              <a:t>9</a:t>
            </a:r>
            <a:r>
              <a:rPr lang="ru-RU" sz="800" dirty="0" smtClean="0">
                <a:solidFill>
                  <a:schemeClr val="bg1"/>
                </a:solidFill>
              </a:rPr>
              <a:t>37)-560-02-01</a:t>
            </a:r>
            <a:endParaRPr lang="en-US" sz="800" dirty="0">
              <a:solidFill>
                <a:schemeClr val="bg1"/>
              </a:solidFill>
            </a:endParaRPr>
          </a:p>
          <a:p>
            <a:pPr lvl="0" algn="ctr"/>
            <a:r>
              <a:rPr lang="en-US" sz="800" dirty="0">
                <a:solidFill>
                  <a:schemeClr val="bg1"/>
                </a:solidFill>
              </a:rPr>
              <a:t>@</a:t>
            </a:r>
            <a:r>
              <a:rPr lang="en-US" sz="800" dirty="0" err="1">
                <a:solidFill>
                  <a:schemeClr val="bg1"/>
                </a:solidFill>
              </a:rPr>
              <a:t>xakermonkey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55496E5-9771-2A42-9AF1-9E62780393DD}"/>
              </a:ext>
            </a:extLst>
          </p:cNvPr>
          <p:cNvSpPr/>
          <p:nvPr/>
        </p:nvSpPr>
        <p:spPr>
          <a:xfrm>
            <a:off x="3931138" y="1680687"/>
            <a:ext cx="1106905" cy="1082842"/>
          </a:xfrm>
          <a:prstGeom prst="ellipse">
            <a:avLst/>
          </a:prstGeom>
          <a:noFill/>
          <a:ln>
            <a:solidFill>
              <a:srgbClr val="932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6878D65-D91F-CB4E-B427-B039ABE4C97E}"/>
              </a:ext>
            </a:extLst>
          </p:cNvPr>
          <p:cNvSpPr/>
          <p:nvPr/>
        </p:nvSpPr>
        <p:spPr>
          <a:xfrm>
            <a:off x="3919372" y="2849203"/>
            <a:ext cx="113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dirty="0" smtClean="0">
                <a:solidFill>
                  <a:schemeClr val="bg1"/>
                </a:solidFill>
              </a:rPr>
              <a:t>Поляков Александр</a:t>
            </a:r>
            <a:endParaRPr lang="ru-RU" sz="800" dirty="0">
              <a:solidFill>
                <a:schemeClr val="bg1"/>
              </a:solidFill>
            </a:endParaRPr>
          </a:p>
          <a:p>
            <a:pPr lvl="0" algn="ctr"/>
            <a:r>
              <a:rPr lang="ru-RU" sz="800" dirty="0" smtClean="0">
                <a:solidFill>
                  <a:schemeClr val="bg1"/>
                </a:solidFill>
              </a:rPr>
              <a:t>8(921)-912-21-24</a:t>
            </a:r>
          </a:p>
          <a:p>
            <a:pPr lvl="0" algn="ctr"/>
            <a:r>
              <a:rPr lang="en-US" sz="800" dirty="0">
                <a:solidFill>
                  <a:schemeClr val="bg1"/>
                </a:solidFill>
              </a:rPr>
              <a:t>@</a:t>
            </a:r>
            <a:r>
              <a:rPr lang="en-US" sz="800" dirty="0" err="1">
                <a:solidFill>
                  <a:schemeClr val="bg1"/>
                </a:solidFill>
              </a:rPr>
              <a:t>weruitkopbh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AE37122-4F05-E741-9E59-F79F70BEB6C4}"/>
              </a:ext>
            </a:extLst>
          </p:cNvPr>
          <p:cNvSpPr/>
          <p:nvPr/>
        </p:nvSpPr>
        <p:spPr>
          <a:xfrm>
            <a:off x="5664507" y="1682416"/>
            <a:ext cx="1106905" cy="1082842"/>
          </a:xfrm>
          <a:prstGeom prst="ellipse">
            <a:avLst/>
          </a:prstGeom>
          <a:noFill/>
          <a:ln>
            <a:solidFill>
              <a:srgbClr val="932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7D3E9D-EE11-234A-AD33-E7A63052BB0B}"/>
              </a:ext>
            </a:extLst>
          </p:cNvPr>
          <p:cNvSpPr/>
          <p:nvPr/>
        </p:nvSpPr>
        <p:spPr>
          <a:xfrm>
            <a:off x="5716060" y="285093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dirty="0" smtClean="0">
                <a:solidFill>
                  <a:schemeClr val="bg1"/>
                </a:solidFill>
              </a:rPr>
              <a:t>Руссу Валерий</a:t>
            </a:r>
            <a:endParaRPr lang="ru-RU" sz="800" dirty="0">
              <a:solidFill>
                <a:schemeClr val="bg1"/>
              </a:solidFill>
            </a:endParaRPr>
          </a:p>
          <a:p>
            <a:pPr lvl="0" algn="ctr"/>
            <a:r>
              <a:rPr lang="ru-RU" sz="800" dirty="0" smtClean="0">
                <a:solidFill>
                  <a:schemeClr val="bg1"/>
                </a:solidFill>
              </a:rPr>
              <a:t>8(953)-369-77-70</a:t>
            </a:r>
            <a:endParaRPr lang="ru-RU" sz="800" dirty="0">
              <a:solidFill>
                <a:schemeClr val="bg1"/>
              </a:solidFill>
            </a:endParaRPr>
          </a:p>
          <a:p>
            <a:pPr lvl="0" algn="ctr"/>
            <a:r>
              <a:rPr lang="en-US" sz="800" dirty="0">
                <a:solidFill>
                  <a:schemeClr val="bg1"/>
                </a:solidFill>
              </a:rPr>
              <a:t>@</a:t>
            </a:r>
            <a:r>
              <a:rPr lang="en-US" sz="800" dirty="0" err="1">
                <a:solidFill>
                  <a:schemeClr val="bg1"/>
                </a:solidFill>
              </a:rPr>
              <a:t>BugaBugagaha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711F562-63AC-D647-8261-75E4C9BA4D08}"/>
              </a:ext>
            </a:extLst>
          </p:cNvPr>
          <p:cNvSpPr/>
          <p:nvPr/>
        </p:nvSpPr>
        <p:spPr>
          <a:xfrm>
            <a:off x="7393134" y="1680687"/>
            <a:ext cx="1106905" cy="1082842"/>
          </a:xfrm>
          <a:prstGeom prst="ellipse">
            <a:avLst/>
          </a:prstGeom>
          <a:noFill/>
          <a:ln>
            <a:solidFill>
              <a:srgbClr val="932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48DB0B-EB74-C74D-BBFA-5370D9D9C6FF}"/>
              </a:ext>
            </a:extLst>
          </p:cNvPr>
          <p:cNvSpPr/>
          <p:nvPr/>
        </p:nvSpPr>
        <p:spPr>
          <a:xfrm>
            <a:off x="7408619" y="2849203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dirty="0" err="1" smtClean="0">
                <a:solidFill>
                  <a:schemeClr val="bg1"/>
                </a:solidFill>
              </a:rPr>
              <a:t>Шалькин</a:t>
            </a:r>
            <a:r>
              <a:rPr lang="ru-RU" sz="800" dirty="0" smtClean="0">
                <a:solidFill>
                  <a:schemeClr val="bg1"/>
                </a:solidFill>
              </a:rPr>
              <a:t> Дмитрий</a:t>
            </a:r>
            <a:endParaRPr lang="ru-RU" sz="800" dirty="0">
              <a:solidFill>
                <a:schemeClr val="bg1"/>
              </a:solidFill>
            </a:endParaRPr>
          </a:p>
          <a:p>
            <a:pPr lvl="0" algn="ctr"/>
            <a:r>
              <a:rPr lang="ru-RU" sz="800" dirty="0">
                <a:solidFill>
                  <a:schemeClr val="bg1"/>
                </a:solidFill>
              </a:rPr>
              <a:t>8</a:t>
            </a:r>
            <a:r>
              <a:rPr lang="ru-RU" sz="800" dirty="0" smtClean="0">
                <a:solidFill>
                  <a:schemeClr val="bg1"/>
                </a:solidFill>
              </a:rPr>
              <a:t>(999)-610-59-05</a:t>
            </a:r>
            <a:endParaRPr lang="ru-RU" sz="800" dirty="0">
              <a:solidFill>
                <a:schemeClr val="bg1"/>
              </a:solidFill>
            </a:endParaRPr>
          </a:p>
          <a:p>
            <a:pPr lvl="0" algn="ctr"/>
            <a:r>
              <a:rPr lang="ru-RU" sz="800" dirty="0">
                <a:solidFill>
                  <a:schemeClr val="bg1"/>
                </a:solidFill>
              </a:rPr>
              <a:t> </a:t>
            </a:r>
            <a:r>
              <a:rPr lang="en-US" sz="800" dirty="0">
                <a:solidFill>
                  <a:schemeClr val="bg1"/>
                </a:solidFill>
              </a:rPr>
              <a:t>@</a:t>
            </a:r>
            <a:r>
              <a:rPr lang="en-US" sz="800" dirty="0" err="1">
                <a:solidFill>
                  <a:schemeClr val="bg1"/>
                </a:solidFill>
              </a:rPr>
              <a:t>Blukky</a:t>
            </a:r>
            <a:endParaRPr lang="ru-RU" sz="8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91F7B70-A7F9-6F42-8B6D-C9F9963892F4}"/>
              </a:ext>
            </a:extLst>
          </p:cNvPr>
          <p:cNvSpPr/>
          <p:nvPr/>
        </p:nvSpPr>
        <p:spPr>
          <a:xfrm>
            <a:off x="2508205" y="2086988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dirty="0">
                <a:solidFill>
                  <a:schemeClr val="bg1"/>
                </a:solidFill>
              </a:rPr>
              <a:t>ФОТО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E5EC880-F42B-0841-B3D1-ADB92E8CFD64}"/>
              </a:ext>
            </a:extLst>
          </p:cNvPr>
          <p:cNvSpPr/>
          <p:nvPr/>
        </p:nvSpPr>
        <p:spPr>
          <a:xfrm>
            <a:off x="4239204" y="2086988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dirty="0">
                <a:solidFill>
                  <a:schemeClr val="bg1"/>
                </a:solidFill>
              </a:rPr>
              <a:t>ФОТО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39BB7B4-A609-514A-88BA-A6214E746CCF}"/>
              </a:ext>
            </a:extLst>
          </p:cNvPr>
          <p:cNvSpPr/>
          <p:nvPr/>
        </p:nvSpPr>
        <p:spPr>
          <a:xfrm>
            <a:off x="7703570" y="2086988"/>
            <a:ext cx="486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800" dirty="0">
                <a:solidFill>
                  <a:schemeClr val="bg1"/>
                </a:solidFill>
              </a:rPr>
              <a:t>ФОТО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3" b="20543"/>
          <a:stretch/>
        </p:blipFill>
        <p:spPr>
          <a:xfrm>
            <a:off x="488682" y="1680687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t="10012" r="17114" b="44096"/>
          <a:stretch/>
        </p:blipFill>
        <p:spPr>
          <a:xfrm>
            <a:off x="2224674" y="1680687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2" y="1680687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12" y="1680687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85" y="1680687"/>
            <a:ext cx="1080000" cy="108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494090" y="469328"/>
            <a:ext cx="422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StarTrek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2604693" y="73379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INNOTECH HACK</a:t>
            </a:r>
            <a:br>
              <a:rPr lang="en-US" sz="3000" dirty="0" smtClean="0"/>
            </a:br>
            <a:r>
              <a:rPr lang="en-US" sz="3000" dirty="0" smtClean="0"/>
              <a:t>2020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3890" y="1307489"/>
            <a:ext cx="3758565" cy="2118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400" b="1" dirty="0">
                <a:solidFill>
                  <a:srgbClr val="FF0000"/>
                </a:solidFill>
              </a:rPr>
              <a:t>Бизнес кейс:</a:t>
            </a:r>
          </a:p>
          <a:p>
            <a:r>
              <a:rPr lang="ru-RU" dirty="0"/>
              <a:t>При посещении банка идентифицировать клиента и получить его финансовый профиль для того, чтобы предложить максимально подходящие ему продукты.</a:t>
            </a:r>
          </a:p>
          <a:p>
            <a:r>
              <a:rPr lang="ru-RU" b="1" dirty="0">
                <a:solidFill>
                  <a:srgbClr val="FF0000"/>
                </a:solidFill>
              </a:rPr>
              <a:t>Задача: 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Создать решение, которое сможет:</a:t>
            </a:r>
            <a:br>
              <a:rPr lang="ru-RU" dirty="0"/>
            </a:br>
            <a:endParaRPr lang="ru-RU" dirty="0"/>
          </a:p>
          <a:p>
            <a:r>
              <a:rPr lang="ru-RU" dirty="0"/>
              <a:t>- по фотографии найти человека в социальных сетях(VK,FB);</a:t>
            </a:r>
          </a:p>
          <a:p>
            <a:r>
              <a:rPr lang="ru-RU" dirty="0"/>
              <a:t>получить максимальное количество данных по нему: фамилия, имя, отчество, номер телефона, e-</a:t>
            </a:r>
            <a:r>
              <a:rPr lang="ru-RU" dirty="0" err="1"/>
              <a:t>mail</a:t>
            </a:r>
            <a:r>
              <a:rPr lang="ru-RU" dirty="0"/>
              <a:t>;</a:t>
            </a:r>
          </a:p>
          <a:p>
            <a:r>
              <a:rPr lang="ru-RU" dirty="0"/>
              <a:t>- зная эти данные, из открытых источниках сформировать его финансовый профиль.</a:t>
            </a:r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4013"/>
            <a:ext cx="4174175" cy="27818"/>
          </a:xfrm>
          <a:prstGeom prst="straightConnector1">
            <a:avLst/>
          </a:prstGeom>
          <a:noFill/>
          <a:ln w="9525" cap="flat" cmpd="sng">
            <a:solidFill>
              <a:srgbClr val="AC1B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noFill/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solidFill>
            <a:schemeClr val="bg1"/>
          </a:solidFill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bg1"/>
          </a:solidFill>
          <a:ln w="30475" cap="flat" cmpd="sng">
            <a:solidFill>
              <a:schemeClr val="bg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190;p55"/>
          <p:cNvGrpSpPr/>
          <p:nvPr/>
        </p:nvGrpSpPr>
        <p:grpSpPr>
          <a:xfrm>
            <a:off x="2719746" y="1215513"/>
            <a:ext cx="404304" cy="397922"/>
            <a:chOff x="683125" y="1955275"/>
            <a:chExt cx="299325" cy="294600"/>
          </a:xfrm>
          <a:solidFill>
            <a:srgbClr val="CD2337"/>
          </a:solidFill>
        </p:grpSpPr>
        <p:sp>
          <p:nvSpPr>
            <p:cNvPr id="93" name="Google Shape;9191;p55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D0253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192;p55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D0253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193;p55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rgbClr val="D0253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194;p55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rgbClr val="D0253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7228;p50"/>
          <p:cNvGrpSpPr/>
          <p:nvPr/>
        </p:nvGrpSpPr>
        <p:grpSpPr>
          <a:xfrm>
            <a:off x="1109598" y="3494297"/>
            <a:ext cx="334919" cy="333630"/>
            <a:chOff x="-35123050" y="3561225"/>
            <a:chExt cx="292225" cy="291100"/>
          </a:xfrm>
          <a:solidFill>
            <a:srgbClr val="D8283A"/>
          </a:solidFill>
        </p:grpSpPr>
        <p:sp>
          <p:nvSpPr>
            <p:cNvPr id="107" name="Google Shape;7229;p50"/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solidFill>
                <a:srgbClr val="AC1B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230;p50"/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solidFill>
                <a:srgbClr val="AC1B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6666;p49"/>
          <p:cNvSpPr/>
          <p:nvPr/>
        </p:nvSpPr>
        <p:spPr>
          <a:xfrm>
            <a:off x="3202962" y="3496847"/>
            <a:ext cx="346380" cy="343564"/>
          </a:xfrm>
          <a:custGeom>
            <a:avLst/>
            <a:gdLst/>
            <a:ahLst/>
            <a:cxnLst/>
            <a:rect l="l" t="t" r="r" b="b"/>
            <a:pathLst>
              <a:path w="12791" h="12687" extrusionOk="0">
                <a:moveTo>
                  <a:pt x="2986" y="7684"/>
                </a:moveTo>
                <a:cubicBezTo>
                  <a:pt x="4110" y="7684"/>
                  <a:pt x="5072" y="8568"/>
                  <a:pt x="5072" y="9751"/>
                </a:cubicBezTo>
                <a:cubicBezTo>
                  <a:pt x="5072" y="10727"/>
                  <a:pt x="4474" y="11484"/>
                  <a:pt x="3623" y="11736"/>
                </a:cubicBezTo>
                <a:cubicBezTo>
                  <a:pt x="3405" y="11810"/>
                  <a:pt x="3185" y="11846"/>
                  <a:pt x="2971" y="11846"/>
                </a:cubicBezTo>
                <a:cubicBezTo>
                  <a:pt x="2101" y="11846"/>
                  <a:pt x="1311" y="11265"/>
                  <a:pt x="1008" y="10381"/>
                </a:cubicBezTo>
                <a:cubicBezTo>
                  <a:pt x="662" y="9278"/>
                  <a:pt x="1292" y="8113"/>
                  <a:pt x="2394" y="7766"/>
                </a:cubicBezTo>
                <a:cubicBezTo>
                  <a:pt x="2594" y="7710"/>
                  <a:pt x="2792" y="7684"/>
                  <a:pt x="2986" y="7684"/>
                </a:cubicBezTo>
                <a:close/>
                <a:moveTo>
                  <a:pt x="9886" y="7696"/>
                </a:moveTo>
                <a:cubicBezTo>
                  <a:pt x="10161" y="7696"/>
                  <a:pt x="10441" y="7749"/>
                  <a:pt x="10712" y="7861"/>
                </a:cubicBezTo>
                <a:cubicBezTo>
                  <a:pt x="11468" y="8176"/>
                  <a:pt x="11972" y="8869"/>
                  <a:pt x="11972" y="9751"/>
                </a:cubicBezTo>
                <a:cubicBezTo>
                  <a:pt x="11972" y="10696"/>
                  <a:pt x="11373" y="11484"/>
                  <a:pt x="10523" y="11736"/>
                </a:cubicBezTo>
                <a:cubicBezTo>
                  <a:pt x="10305" y="11810"/>
                  <a:pt x="10085" y="11846"/>
                  <a:pt x="9870" y="11846"/>
                </a:cubicBezTo>
                <a:cubicBezTo>
                  <a:pt x="9001" y="11846"/>
                  <a:pt x="8211" y="11265"/>
                  <a:pt x="7908" y="10381"/>
                </a:cubicBezTo>
                <a:cubicBezTo>
                  <a:pt x="7750" y="9940"/>
                  <a:pt x="7782" y="9436"/>
                  <a:pt x="8002" y="8963"/>
                </a:cubicBezTo>
                <a:cubicBezTo>
                  <a:pt x="8309" y="8162"/>
                  <a:pt x="9073" y="7696"/>
                  <a:pt x="9886" y="7696"/>
                </a:cubicBezTo>
                <a:close/>
                <a:moveTo>
                  <a:pt x="2151" y="1"/>
                </a:moveTo>
                <a:cubicBezTo>
                  <a:pt x="1058" y="1"/>
                  <a:pt x="63" y="900"/>
                  <a:pt x="63" y="2064"/>
                </a:cubicBezTo>
                <a:lnTo>
                  <a:pt x="63" y="9593"/>
                </a:lnTo>
                <a:cubicBezTo>
                  <a:pt x="0" y="10633"/>
                  <a:pt x="504" y="11578"/>
                  <a:pt x="1323" y="12177"/>
                </a:cubicBezTo>
                <a:cubicBezTo>
                  <a:pt x="1822" y="12521"/>
                  <a:pt x="2387" y="12686"/>
                  <a:pt x="2947" y="12686"/>
                </a:cubicBezTo>
                <a:cubicBezTo>
                  <a:pt x="3874" y="12686"/>
                  <a:pt x="4786" y="12233"/>
                  <a:pt x="5356" y="11389"/>
                </a:cubicBezTo>
                <a:cubicBezTo>
                  <a:pt x="5671" y="10916"/>
                  <a:pt x="5860" y="10381"/>
                  <a:pt x="5860" y="9782"/>
                </a:cubicBezTo>
                <a:cubicBezTo>
                  <a:pt x="5860" y="9625"/>
                  <a:pt x="6018" y="9467"/>
                  <a:pt x="6207" y="9373"/>
                </a:cubicBezTo>
                <a:cubicBezTo>
                  <a:pt x="6270" y="9357"/>
                  <a:pt x="6340" y="9349"/>
                  <a:pt x="6411" y="9349"/>
                </a:cubicBezTo>
                <a:cubicBezTo>
                  <a:pt x="6482" y="9349"/>
                  <a:pt x="6553" y="9357"/>
                  <a:pt x="6616" y="9373"/>
                </a:cubicBezTo>
                <a:cubicBezTo>
                  <a:pt x="6805" y="9467"/>
                  <a:pt x="6963" y="9625"/>
                  <a:pt x="6963" y="9782"/>
                </a:cubicBezTo>
                <a:cubicBezTo>
                  <a:pt x="6963" y="10759"/>
                  <a:pt x="7467" y="11641"/>
                  <a:pt x="8223" y="12177"/>
                </a:cubicBezTo>
                <a:cubicBezTo>
                  <a:pt x="8709" y="12521"/>
                  <a:pt x="9272" y="12686"/>
                  <a:pt x="9833" y="12686"/>
                </a:cubicBezTo>
                <a:cubicBezTo>
                  <a:pt x="10762" y="12686"/>
                  <a:pt x="11686" y="12233"/>
                  <a:pt x="12256" y="11389"/>
                </a:cubicBezTo>
                <a:cubicBezTo>
                  <a:pt x="12602" y="10885"/>
                  <a:pt x="12791" y="10223"/>
                  <a:pt x="12728" y="9530"/>
                </a:cubicBezTo>
                <a:cubicBezTo>
                  <a:pt x="12791" y="9467"/>
                  <a:pt x="12791" y="9971"/>
                  <a:pt x="12791" y="2064"/>
                </a:cubicBezTo>
                <a:cubicBezTo>
                  <a:pt x="12791" y="1780"/>
                  <a:pt x="12760" y="1497"/>
                  <a:pt x="12634" y="1276"/>
                </a:cubicBezTo>
                <a:cubicBezTo>
                  <a:pt x="12310" y="458"/>
                  <a:pt x="11539" y="8"/>
                  <a:pt x="10750" y="8"/>
                </a:cubicBezTo>
                <a:cubicBezTo>
                  <a:pt x="10232" y="8"/>
                  <a:pt x="9706" y="202"/>
                  <a:pt x="9294" y="614"/>
                </a:cubicBezTo>
                <a:cubicBezTo>
                  <a:pt x="9137" y="772"/>
                  <a:pt x="9137" y="1024"/>
                  <a:pt x="9294" y="1182"/>
                </a:cubicBezTo>
                <a:cubicBezTo>
                  <a:pt x="9373" y="1260"/>
                  <a:pt x="9483" y="1300"/>
                  <a:pt x="9593" y="1300"/>
                </a:cubicBezTo>
                <a:cubicBezTo>
                  <a:pt x="9704" y="1300"/>
                  <a:pt x="9814" y="1260"/>
                  <a:pt x="9893" y="1182"/>
                </a:cubicBezTo>
                <a:cubicBezTo>
                  <a:pt x="10140" y="935"/>
                  <a:pt x="10448" y="819"/>
                  <a:pt x="10752" y="819"/>
                </a:cubicBezTo>
                <a:cubicBezTo>
                  <a:pt x="11263" y="819"/>
                  <a:pt x="11763" y="1144"/>
                  <a:pt x="11940" y="1717"/>
                </a:cubicBezTo>
                <a:cubicBezTo>
                  <a:pt x="11972" y="1812"/>
                  <a:pt x="11972" y="1938"/>
                  <a:pt x="11972" y="2064"/>
                </a:cubicBezTo>
                <a:lnTo>
                  <a:pt x="11972" y="7766"/>
                </a:lnTo>
                <a:cubicBezTo>
                  <a:pt x="11389" y="7183"/>
                  <a:pt x="10644" y="6907"/>
                  <a:pt x="9909" y="6907"/>
                </a:cubicBezTo>
                <a:cubicBezTo>
                  <a:pt x="8779" y="6907"/>
                  <a:pt x="7673" y="7559"/>
                  <a:pt x="7215" y="8743"/>
                </a:cubicBezTo>
                <a:cubicBezTo>
                  <a:pt x="6994" y="8617"/>
                  <a:pt x="6750" y="8554"/>
                  <a:pt x="6494" y="8554"/>
                </a:cubicBezTo>
                <a:cubicBezTo>
                  <a:pt x="6238" y="8554"/>
                  <a:pt x="5970" y="8617"/>
                  <a:pt x="5702" y="8743"/>
                </a:cubicBezTo>
                <a:cubicBezTo>
                  <a:pt x="5513" y="8207"/>
                  <a:pt x="5135" y="7735"/>
                  <a:pt x="4600" y="7388"/>
                </a:cubicBezTo>
                <a:cubicBezTo>
                  <a:pt x="4117" y="7053"/>
                  <a:pt x="3560" y="6889"/>
                  <a:pt x="3001" y="6889"/>
                </a:cubicBezTo>
                <a:cubicBezTo>
                  <a:pt x="2248" y="6889"/>
                  <a:pt x="1493" y="7187"/>
                  <a:pt x="914" y="7766"/>
                </a:cubicBezTo>
                <a:lnTo>
                  <a:pt x="914" y="2064"/>
                </a:lnTo>
                <a:cubicBezTo>
                  <a:pt x="914" y="1340"/>
                  <a:pt x="1486" y="814"/>
                  <a:pt x="2132" y="814"/>
                </a:cubicBezTo>
                <a:cubicBezTo>
                  <a:pt x="2301" y="814"/>
                  <a:pt x="2476" y="851"/>
                  <a:pt x="2646" y="929"/>
                </a:cubicBezTo>
                <a:cubicBezTo>
                  <a:pt x="2804" y="992"/>
                  <a:pt x="2899" y="1087"/>
                  <a:pt x="3025" y="1182"/>
                </a:cubicBezTo>
                <a:cubicBezTo>
                  <a:pt x="3103" y="1260"/>
                  <a:pt x="3214" y="1300"/>
                  <a:pt x="3324" y="1300"/>
                </a:cubicBezTo>
                <a:cubicBezTo>
                  <a:pt x="3434" y="1300"/>
                  <a:pt x="3544" y="1260"/>
                  <a:pt x="3623" y="1182"/>
                </a:cubicBezTo>
                <a:cubicBezTo>
                  <a:pt x="3781" y="1024"/>
                  <a:pt x="3781" y="772"/>
                  <a:pt x="3623" y="614"/>
                </a:cubicBezTo>
                <a:cubicBezTo>
                  <a:pt x="3434" y="394"/>
                  <a:pt x="3214" y="236"/>
                  <a:pt x="2962" y="173"/>
                </a:cubicBezTo>
                <a:cubicBezTo>
                  <a:pt x="2694" y="55"/>
                  <a:pt x="2420" y="1"/>
                  <a:pt x="2151" y="1"/>
                </a:cubicBezTo>
                <a:close/>
              </a:path>
            </a:pathLst>
          </a:custGeom>
          <a:solidFill>
            <a:srgbClr val="CD2337"/>
          </a:solidFill>
          <a:ln>
            <a:solidFill>
              <a:srgbClr val="D8283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979;p52"/>
          <p:cNvGrpSpPr/>
          <p:nvPr/>
        </p:nvGrpSpPr>
        <p:grpSpPr>
          <a:xfrm>
            <a:off x="1292044" y="1850309"/>
            <a:ext cx="340063" cy="339198"/>
            <a:chOff x="-20946600" y="3317850"/>
            <a:chExt cx="304825" cy="304050"/>
          </a:xfrm>
          <a:solidFill>
            <a:srgbClr val="C00000"/>
          </a:solidFill>
        </p:grpSpPr>
        <p:sp>
          <p:nvSpPr>
            <p:cNvPr id="79" name="Google Shape;7980;p52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981;p52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982;p52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058;p52"/>
          <p:cNvGrpSpPr/>
          <p:nvPr/>
        </p:nvGrpSpPr>
        <p:grpSpPr>
          <a:xfrm>
            <a:off x="3519844" y="1849444"/>
            <a:ext cx="340063" cy="340063"/>
            <a:chOff x="-20571700" y="4066875"/>
            <a:chExt cx="304825" cy="304825"/>
          </a:xfrm>
          <a:solidFill>
            <a:srgbClr val="C00000"/>
          </a:solidFill>
        </p:grpSpPr>
        <p:sp>
          <p:nvSpPr>
            <p:cNvPr id="83" name="Google Shape;8059;p52"/>
            <p:cNvSpPr/>
            <p:nvPr/>
          </p:nvSpPr>
          <p:spPr>
            <a:xfrm>
              <a:off x="-20385825" y="4211025"/>
              <a:ext cx="118950" cy="160675"/>
            </a:xfrm>
            <a:custGeom>
              <a:avLst/>
              <a:gdLst/>
              <a:ahLst/>
              <a:cxnLst/>
              <a:rect l="l" t="t" r="r" b="b"/>
              <a:pathLst>
                <a:path w="4758" h="6427" extrusionOk="0">
                  <a:moveTo>
                    <a:pt x="757" y="0"/>
                  </a:moveTo>
                  <a:cubicBezTo>
                    <a:pt x="473" y="0"/>
                    <a:pt x="221" y="63"/>
                    <a:pt x="1" y="189"/>
                  </a:cubicBezTo>
                  <a:lnTo>
                    <a:pt x="2836" y="6427"/>
                  </a:lnTo>
                  <a:lnTo>
                    <a:pt x="4380" y="6427"/>
                  </a:lnTo>
                  <a:cubicBezTo>
                    <a:pt x="4474" y="6427"/>
                    <a:pt x="4600" y="6332"/>
                    <a:pt x="4695" y="6269"/>
                  </a:cubicBezTo>
                  <a:cubicBezTo>
                    <a:pt x="4758" y="6143"/>
                    <a:pt x="4758" y="6017"/>
                    <a:pt x="4695" y="5891"/>
                  </a:cubicBezTo>
                  <a:lnTo>
                    <a:pt x="2111" y="819"/>
                  </a:lnTo>
                  <a:cubicBezTo>
                    <a:pt x="1891" y="315"/>
                    <a:pt x="1387" y="0"/>
                    <a:pt x="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060;p52"/>
            <p:cNvSpPr/>
            <p:nvPr/>
          </p:nvSpPr>
          <p:spPr>
            <a:xfrm>
              <a:off x="-20412600" y="4084875"/>
              <a:ext cx="109500" cy="89925"/>
            </a:xfrm>
            <a:custGeom>
              <a:avLst/>
              <a:gdLst/>
              <a:ahLst/>
              <a:cxnLst/>
              <a:rect l="l" t="t" r="r" b="b"/>
              <a:pathLst>
                <a:path w="4380" h="3597" extrusionOk="0">
                  <a:moveTo>
                    <a:pt x="2203" y="0"/>
                  </a:moveTo>
                  <a:cubicBezTo>
                    <a:pt x="2118" y="0"/>
                    <a:pt x="2029" y="10"/>
                    <a:pt x="1922" y="37"/>
                  </a:cubicBezTo>
                  <a:cubicBezTo>
                    <a:pt x="1261" y="194"/>
                    <a:pt x="788" y="824"/>
                    <a:pt x="788" y="1486"/>
                  </a:cubicBezTo>
                  <a:cubicBezTo>
                    <a:pt x="284" y="1707"/>
                    <a:pt x="0" y="2211"/>
                    <a:pt x="126" y="2715"/>
                  </a:cubicBezTo>
                  <a:cubicBezTo>
                    <a:pt x="252" y="3219"/>
                    <a:pt x="694" y="3597"/>
                    <a:pt x="1198" y="3597"/>
                  </a:cubicBezTo>
                  <a:lnTo>
                    <a:pt x="3308" y="3597"/>
                  </a:lnTo>
                  <a:cubicBezTo>
                    <a:pt x="3876" y="3597"/>
                    <a:pt x="4380" y="3124"/>
                    <a:pt x="4380" y="2526"/>
                  </a:cubicBezTo>
                  <a:cubicBezTo>
                    <a:pt x="4380" y="2179"/>
                    <a:pt x="4222" y="1801"/>
                    <a:pt x="3813" y="1580"/>
                  </a:cubicBezTo>
                  <a:cubicBezTo>
                    <a:pt x="3718" y="1549"/>
                    <a:pt x="3655" y="1423"/>
                    <a:pt x="3624" y="1297"/>
                  </a:cubicBezTo>
                  <a:cubicBezTo>
                    <a:pt x="3561" y="635"/>
                    <a:pt x="3119" y="194"/>
                    <a:pt x="2552" y="37"/>
                  </a:cubicBezTo>
                  <a:cubicBezTo>
                    <a:pt x="2425" y="19"/>
                    <a:pt x="2319" y="0"/>
                    <a:pt x="2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061;p52"/>
            <p:cNvSpPr/>
            <p:nvPr/>
          </p:nvSpPr>
          <p:spPr>
            <a:xfrm>
              <a:off x="-20332275" y="4066875"/>
              <a:ext cx="64625" cy="80375"/>
            </a:xfrm>
            <a:custGeom>
              <a:avLst/>
              <a:gdLst/>
              <a:ahLst/>
              <a:cxnLst/>
              <a:rect l="l" t="t" r="r" b="b"/>
              <a:pathLst>
                <a:path w="2585" h="3215" extrusionOk="0">
                  <a:moveTo>
                    <a:pt x="820" y="1"/>
                  </a:moveTo>
                  <a:cubicBezTo>
                    <a:pt x="505" y="1"/>
                    <a:pt x="221" y="95"/>
                    <a:pt x="1" y="253"/>
                  </a:cubicBezTo>
                  <a:cubicBezTo>
                    <a:pt x="253" y="379"/>
                    <a:pt x="505" y="568"/>
                    <a:pt x="726" y="851"/>
                  </a:cubicBezTo>
                  <a:cubicBezTo>
                    <a:pt x="915" y="1103"/>
                    <a:pt x="1072" y="1418"/>
                    <a:pt x="1135" y="1733"/>
                  </a:cubicBezTo>
                  <a:cubicBezTo>
                    <a:pt x="1356" y="1891"/>
                    <a:pt x="1608" y="2174"/>
                    <a:pt x="1702" y="2490"/>
                  </a:cubicBezTo>
                  <a:cubicBezTo>
                    <a:pt x="1797" y="2679"/>
                    <a:pt x="1860" y="2962"/>
                    <a:pt x="1860" y="3214"/>
                  </a:cubicBezTo>
                  <a:cubicBezTo>
                    <a:pt x="2301" y="2899"/>
                    <a:pt x="2584" y="2363"/>
                    <a:pt x="2584" y="1796"/>
                  </a:cubicBezTo>
                  <a:cubicBezTo>
                    <a:pt x="2584" y="788"/>
                    <a:pt x="1797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062;p52"/>
            <p:cNvSpPr/>
            <p:nvPr/>
          </p:nvSpPr>
          <p:spPr>
            <a:xfrm>
              <a:off x="-20553575" y="4103900"/>
              <a:ext cx="107925" cy="89025"/>
            </a:xfrm>
            <a:custGeom>
              <a:avLst/>
              <a:gdLst/>
              <a:ahLst/>
              <a:cxnLst/>
              <a:rect l="l" t="t" r="r" b="b"/>
              <a:pathLst>
                <a:path w="4317" h="3561" extrusionOk="0">
                  <a:moveTo>
                    <a:pt x="2174" y="0"/>
                  </a:moveTo>
                  <a:cubicBezTo>
                    <a:pt x="1386" y="0"/>
                    <a:pt x="756" y="630"/>
                    <a:pt x="756" y="1418"/>
                  </a:cubicBezTo>
                  <a:lnTo>
                    <a:pt x="756" y="1481"/>
                  </a:lnTo>
                  <a:cubicBezTo>
                    <a:pt x="284" y="1639"/>
                    <a:pt x="63" y="2048"/>
                    <a:pt x="63" y="2458"/>
                  </a:cubicBezTo>
                  <a:cubicBezTo>
                    <a:pt x="0" y="3088"/>
                    <a:pt x="473" y="3560"/>
                    <a:pt x="1071" y="3560"/>
                  </a:cubicBezTo>
                  <a:lnTo>
                    <a:pt x="3214" y="3560"/>
                  </a:lnTo>
                  <a:cubicBezTo>
                    <a:pt x="3686" y="3560"/>
                    <a:pt x="4159" y="3214"/>
                    <a:pt x="4253" y="2710"/>
                  </a:cubicBezTo>
                  <a:cubicBezTo>
                    <a:pt x="4253" y="2615"/>
                    <a:pt x="4316" y="2552"/>
                    <a:pt x="4316" y="2521"/>
                  </a:cubicBezTo>
                  <a:cubicBezTo>
                    <a:pt x="4316" y="2080"/>
                    <a:pt x="4033" y="1670"/>
                    <a:pt x="3592" y="1481"/>
                  </a:cubicBezTo>
                  <a:cubicBezTo>
                    <a:pt x="3592" y="1135"/>
                    <a:pt x="3529" y="819"/>
                    <a:pt x="3308" y="536"/>
                  </a:cubicBezTo>
                  <a:cubicBezTo>
                    <a:pt x="3056" y="189"/>
                    <a:pt x="2646" y="0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063;p52"/>
            <p:cNvSpPr/>
            <p:nvPr/>
          </p:nvSpPr>
          <p:spPr>
            <a:xfrm>
              <a:off x="-20515000" y="4168475"/>
              <a:ext cx="119750" cy="91400"/>
            </a:xfrm>
            <a:custGeom>
              <a:avLst/>
              <a:gdLst/>
              <a:ahLst/>
              <a:cxnLst/>
              <a:rect l="l" t="t" r="r" b="b"/>
              <a:pathLst>
                <a:path w="4790" h="3656" extrusionOk="0">
                  <a:moveTo>
                    <a:pt x="3435" y="1"/>
                  </a:moveTo>
                  <a:cubicBezTo>
                    <a:pt x="3435" y="316"/>
                    <a:pt x="3372" y="599"/>
                    <a:pt x="3151" y="914"/>
                  </a:cubicBezTo>
                  <a:cubicBezTo>
                    <a:pt x="2773" y="1450"/>
                    <a:pt x="2206" y="1702"/>
                    <a:pt x="1671" y="1702"/>
                  </a:cubicBezTo>
                  <a:lnTo>
                    <a:pt x="473" y="1702"/>
                  </a:lnTo>
                  <a:lnTo>
                    <a:pt x="1" y="2710"/>
                  </a:lnTo>
                  <a:lnTo>
                    <a:pt x="946" y="3655"/>
                  </a:lnTo>
                  <a:lnTo>
                    <a:pt x="2143" y="2490"/>
                  </a:lnTo>
                  <a:cubicBezTo>
                    <a:pt x="2222" y="2411"/>
                    <a:pt x="2309" y="2371"/>
                    <a:pt x="2395" y="2371"/>
                  </a:cubicBezTo>
                  <a:cubicBezTo>
                    <a:pt x="2482" y="2371"/>
                    <a:pt x="2568" y="2411"/>
                    <a:pt x="2647" y="2490"/>
                  </a:cubicBezTo>
                  <a:lnTo>
                    <a:pt x="3844" y="3655"/>
                  </a:lnTo>
                  <a:lnTo>
                    <a:pt x="4790" y="2710"/>
                  </a:lnTo>
                  <a:lnTo>
                    <a:pt x="3718" y="410"/>
                  </a:lnTo>
                  <a:cubicBezTo>
                    <a:pt x="3624" y="253"/>
                    <a:pt x="3561" y="127"/>
                    <a:pt x="34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064;p52"/>
            <p:cNvSpPr/>
            <p:nvPr/>
          </p:nvSpPr>
          <p:spPr>
            <a:xfrm>
              <a:off x="-20571700" y="4250400"/>
              <a:ext cx="233950" cy="120525"/>
            </a:xfrm>
            <a:custGeom>
              <a:avLst/>
              <a:gdLst/>
              <a:ahLst/>
              <a:cxnLst/>
              <a:rect l="l" t="t" r="r" b="b"/>
              <a:pathLst>
                <a:path w="9358" h="4821" extrusionOk="0">
                  <a:moveTo>
                    <a:pt x="4695" y="0"/>
                  </a:moveTo>
                  <a:lnTo>
                    <a:pt x="3497" y="1166"/>
                  </a:lnTo>
                  <a:cubicBezTo>
                    <a:pt x="3419" y="1245"/>
                    <a:pt x="3332" y="1284"/>
                    <a:pt x="3245" y="1284"/>
                  </a:cubicBezTo>
                  <a:cubicBezTo>
                    <a:pt x="3159" y="1284"/>
                    <a:pt x="3072" y="1245"/>
                    <a:pt x="2993" y="1166"/>
                  </a:cubicBezTo>
                  <a:lnTo>
                    <a:pt x="1954" y="158"/>
                  </a:lnTo>
                  <a:lnTo>
                    <a:pt x="32" y="4316"/>
                  </a:lnTo>
                  <a:cubicBezTo>
                    <a:pt x="0" y="4442"/>
                    <a:pt x="0" y="4568"/>
                    <a:pt x="63" y="4694"/>
                  </a:cubicBezTo>
                  <a:cubicBezTo>
                    <a:pt x="158" y="4789"/>
                    <a:pt x="252" y="4820"/>
                    <a:pt x="379" y="4820"/>
                  </a:cubicBezTo>
                  <a:lnTo>
                    <a:pt x="8979" y="4820"/>
                  </a:lnTo>
                  <a:cubicBezTo>
                    <a:pt x="9105" y="4820"/>
                    <a:pt x="9200" y="4757"/>
                    <a:pt x="9294" y="4694"/>
                  </a:cubicBezTo>
                  <a:cubicBezTo>
                    <a:pt x="9357" y="4568"/>
                    <a:pt x="9357" y="4442"/>
                    <a:pt x="9326" y="4316"/>
                  </a:cubicBezTo>
                  <a:lnTo>
                    <a:pt x="7341" y="158"/>
                  </a:lnTo>
                  <a:lnTo>
                    <a:pt x="6333" y="1166"/>
                  </a:lnTo>
                  <a:cubicBezTo>
                    <a:pt x="6270" y="1260"/>
                    <a:pt x="6175" y="1292"/>
                    <a:pt x="6112" y="1292"/>
                  </a:cubicBezTo>
                  <a:cubicBezTo>
                    <a:pt x="6018" y="1292"/>
                    <a:pt x="5892" y="1260"/>
                    <a:pt x="5860" y="1166"/>
                  </a:cubicBezTo>
                  <a:lnTo>
                    <a:pt x="46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Pet’s Planet – </a:t>
            </a:r>
            <a:r>
              <a:rPr lang="ru-RU" dirty="0" smtClean="0"/>
              <a:t>это…</a:t>
            </a:r>
            <a:endParaRPr dirty="0"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292984" y="2114017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Структуризация полученных данных в отчётной форме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048884" y="18933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292984" y="3038717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Структурированное взаимодействие всех слоёв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между собой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048884" y="279009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05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278909" y="4000827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Сбор сведений на основе </a:t>
            </a:r>
            <a:r>
              <a:rPr lang="en-US" dirty="0" smtClean="0">
                <a:solidFill>
                  <a:schemeClr val="bg1"/>
                </a:solidFill>
              </a:rPr>
              <a:t>Instagram, VK, Facebook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048884" y="368681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06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607509" y="211401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Возможная выгрузка в приложения на смартфонах или иных гаджетах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709334" y="189336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607509" y="303871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Техническая поддержка  сервиса всегда на связи в случае вопросов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709334" y="279009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02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607509" y="3927567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solidFill>
                  <a:schemeClr val="bg1"/>
                </a:solidFill>
              </a:rPr>
              <a:t>Загрузите фото, а наш сервис сделает все за вас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709334" y="368681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03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525247" y="1876555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Интеграция с внешними сервисами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525247" y="2800755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Простота использования</a:t>
            </a:r>
            <a:endParaRPr lang="ru-RU"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525247" y="3724955"/>
            <a:ext cx="2076000" cy="327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Всё по одному фото</a:t>
            </a:r>
            <a:endParaRPr lang="ru-RU"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306272" y="1893367"/>
            <a:ext cx="2076000" cy="345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smtClean="0"/>
              <a:t>Финансовый профиль</a:t>
            </a:r>
            <a:endParaRPr lang="ru-RU"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306272" y="2800755"/>
            <a:ext cx="2076000" cy="3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Командная работа</a:t>
            </a:r>
            <a:endParaRPr lang="ru-RU"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306272" y="3772978"/>
            <a:ext cx="2076000" cy="3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Максимальное количество данных</a:t>
            </a:r>
            <a:endParaRPr lang="ru-RU"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AC1B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7014;p50"/>
          <p:cNvSpPr/>
          <p:nvPr/>
        </p:nvSpPr>
        <p:spPr>
          <a:xfrm>
            <a:off x="3494443" y="2954277"/>
            <a:ext cx="319561" cy="335607"/>
          </a:xfrm>
          <a:custGeom>
            <a:avLst/>
            <a:gdLst/>
            <a:ahLst/>
            <a:cxnLst/>
            <a:rect l="l" t="t" r="r" b="b"/>
            <a:pathLst>
              <a:path w="11153" h="11713" extrusionOk="0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421;p45"/>
          <p:cNvGrpSpPr/>
          <p:nvPr/>
        </p:nvGrpSpPr>
        <p:grpSpPr>
          <a:xfrm>
            <a:off x="3520354" y="3895693"/>
            <a:ext cx="301975" cy="266845"/>
            <a:chOff x="898875" y="244725"/>
            <a:chExt cx="481800" cy="423500"/>
          </a:xfrm>
          <a:solidFill>
            <a:srgbClr val="C00000"/>
          </a:solidFill>
        </p:grpSpPr>
        <p:sp>
          <p:nvSpPr>
            <p:cNvPr id="50" name="Google Shape;4422;p45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4423;p45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4424;p45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4425;p45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4426;p45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4427;p45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" name="Google Shape;6394;p48"/>
          <p:cNvGrpSpPr/>
          <p:nvPr/>
        </p:nvGrpSpPr>
        <p:grpSpPr>
          <a:xfrm>
            <a:off x="5117461" y="2096801"/>
            <a:ext cx="278692" cy="331130"/>
            <a:chOff x="-48233050" y="3569725"/>
            <a:chExt cx="252050" cy="299475"/>
          </a:xfrm>
          <a:solidFill>
            <a:srgbClr val="C00000"/>
          </a:solidFill>
        </p:grpSpPr>
        <p:sp>
          <p:nvSpPr>
            <p:cNvPr id="57" name="Google Shape;6395;p48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96;p48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97;p48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365;p55"/>
          <p:cNvGrpSpPr/>
          <p:nvPr/>
        </p:nvGrpSpPr>
        <p:grpSpPr>
          <a:xfrm>
            <a:off x="5048884" y="2952879"/>
            <a:ext cx="330827" cy="330827"/>
            <a:chOff x="583100" y="3982600"/>
            <a:chExt cx="296175" cy="296175"/>
          </a:xfrm>
          <a:solidFill>
            <a:srgbClr val="C00000"/>
          </a:solidFill>
        </p:grpSpPr>
        <p:sp>
          <p:nvSpPr>
            <p:cNvPr id="61" name="Google Shape;9366;p55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67;p55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68;p55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69;p55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370;p55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371;p55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372;p55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8934;p54"/>
          <p:cNvGrpSpPr/>
          <p:nvPr/>
        </p:nvGrpSpPr>
        <p:grpSpPr>
          <a:xfrm>
            <a:off x="5089699" y="3895693"/>
            <a:ext cx="285400" cy="304189"/>
            <a:chOff x="-5971525" y="3990475"/>
            <a:chExt cx="274925" cy="293025"/>
          </a:xfrm>
          <a:solidFill>
            <a:srgbClr val="C00000"/>
          </a:solidFill>
        </p:grpSpPr>
        <p:sp>
          <p:nvSpPr>
            <p:cNvPr id="69" name="Google Shape;8935;p54"/>
            <p:cNvSpPr/>
            <p:nvPr/>
          </p:nvSpPr>
          <p:spPr>
            <a:xfrm>
              <a:off x="-5851000" y="4061375"/>
              <a:ext cx="102400" cy="33875"/>
            </a:xfrm>
            <a:custGeom>
              <a:avLst/>
              <a:gdLst/>
              <a:ahLst/>
              <a:cxnLst/>
              <a:rect l="l" t="t" r="r" b="b"/>
              <a:pathLst>
                <a:path w="4096" h="1355" extrusionOk="0">
                  <a:moveTo>
                    <a:pt x="0" y="0"/>
                  </a:moveTo>
                  <a:lnTo>
                    <a:pt x="0" y="1355"/>
                  </a:lnTo>
                  <a:lnTo>
                    <a:pt x="4096" y="1355"/>
                  </a:lnTo>
                  <a:lnTo>
                    <a:pt x="40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36;p54"/>
            <p:cNvSpPr/>
            <p:nvPr/>
          </p:nvSpPr>
          <p:spPr>
            <a:xfrm>
              <a:off x="-5971525" y="3990475"/>
              <a:ext cx="69350" cy="275700"/>
            </a:xfrm>
            <a:custGeom>
              <a:avLst/>
              <a:gdLst/>
              <a:ahLst/>
              <a:cxnLst/>
              <a:rect l="l" t="t" r="r" b="b"/>
              <a:pathLst>
                <a:path w="2774" h="11028" extrusionOk="0">
                  <a:moveTo>
                    <a:pt x="1041" y="1"/>
                  </a:moveTo>
                  <a:lnTo>
                    <a:pt x="1041" y="32"/>
                  </a:lnTo>
                  <a:cubicBezTo>
                    <a:pt x="473" y="32"/>
                    <a:pt x="1" y="505"/>
                    <a:pt x="1" y="1072"/>
                  </a:cubicBezTo>
                  <a:lnTo>
                    <a:pt x="1" y="9988"/>
                  </a:lnTo>
                  <a:cubicBezTo>
                    <a:pt x="1" y="10555"/>
                    <a:pt x="473" y="11027"/>
                    <a:pt x="1041" y="11027"/>
                  </a:cubicBezTo>
                  <a:lnTo>
                    <a:pt x="2395" y="11027"/>
                  </a:lnTo>
                  <a:cubicBezTo>
                    <a:pt x="2521" y="11027"/>
                    <a:pt x="2647" y="10996"/>
                    <a:pt x="2773" y="10933"/>
                  </a:cubicBezTo>
                  <a:lnTo>
                    <a:pt x="2773" y="64"/>
                  </a:lnTo>
                  <a:cubicBezTo>
                    <a:pt x="2647" y="32"/>
                    <a:pt x="2521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37;p54"/>
            <p:cNvSpPr/>
            <p:nvPr/>
          </p:nvSpPr>
          <p:spPr>
            <a:xfrm>
              <a:off x="-5851000" y="4214950"/>
              <a:ext cx="103200" cy="68550"/>
            </a:xfrm>
            <a:custGeom>
              <a:avLst/>
              <a:gdLst/>
              <a:ahLst/>
              <a:cxnLst/>
              <a:rect l="l" t="t" r="r" b="b"/>
              <a:pathLst>
                <a:path w="4128" h="2742" extrusionOk="0">
                  <a:moveTo>
                    <a:pt x="3056" y="694"/>
                  </a:moveTo>
                  <a:cubicBezTo>
                    <a:pt x="3277" y="694"/>
                    <a:pt x="3434" y="851"/>
                    <a:pt x="3434" y="1072"/>
                  </a:cubicBezTo>
                  <a:cubicBezTo>
                    <a:pt x="3434" y="1261"/>
                    <a:pt x="3277" y="1418"/>
                    <a:pt x="3056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4"/>
                    <a:pt x="1008" y="694"/>
                  </a:cubicBezTo>
                  <a:close/>
                  <a:moveTo>
                    <a:pt x="32" y="1"/>
                  </a:moveTo>
                  <a:lnTo>
                    <a:pt x="32" y="2395"/>
                  </a:lnTo>
                  <a:lnTo>
                    <a:pt x="0" y="2395"/>
                  </a:lnTo>
                  <a:cubicBezTo>
                    <a:pt x="0" y="2584"/>
                    <a:pt x="158" y="2741"/>
                    <a:pt x="347" y="2741"/>
                  </a:cubicBezTo>
                  <a:lnTo>
                    <a:pt x="3781" y="2741"/>
                  </a:lnTo>
                  <a:cubicBezTo>
                    <a:pt x="3970" y="2741"/>
                    <a:pt x="4127" y="2584"/>
                    <a:pt x="4127" y="2395"/>
                  </a:cubicBezTo>
                  <a:lnTo>
                    <a:pt x="4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938;p54"/>
            <p:cNvSpPr/>
            <p:nvPr/>
          </p:nvSpPr>
          <p:spPr>
            <a:xfrm>
              <a:off x="-5885675" y="4010175"/>
              <a:ext cx="189075" cy="239450"/>
            </a:xfrm>
            <a:custGeom>
              <a:avLst/>
              <a:gdLst/>
              <a:ahLst/>
              <a:cxnLst/>
              <a:rect l="l" t="t" r="r" b="b"/>
              <a:pathLst>
                <a:path w="7563" h="9578" extrusionOk="0">
                  <a:moveTo>
                    <a:pt x="5829" y="1323"/>
                  </a:moveTo>
                  <a:cubicBezTo>
                    <a:pt x="6018" y="1323"/>
                    <a:pt x="6176" y="1481"/>
                    <a:pt x="6176" y="1702"/>
                  </a:cubicBezTo>
                  <a:lnTo>
                    <a:pt x="6176" y="3749"/>
                  </a:lnTo>
                  <a:cubicBezTo>
                    <a:pt x="6176" y="3938"/>
                    <a:pt x="6018" y="4096"/>
                    <a:pt x="5829" y="4096"/>
                  </a:cubicBezTo>
                  <a:lnTo>
                    <a:pt x="1009" y="4096"/>
                  </a:lnTo>
                  <a:cubicBezTo>
                    <a:pt x="820" y="4096"/>
                    <a:pt x="663" y="3938"/>
                    <a:pt x="663" y="3749"/>
                  </a:cubicBezTo>
                  <a:lnTo>
                    <a:pt x="663" y="1702"/>
                  </a:lnTo>
                  <a:cubicBezTo>
                    <a:pt x="663" y="1481"/>
                    <a:pt x="820" y="1323"/>
                    <a:pt x="1009" y="1323"/>
                  </a:cubicBezTo>
                  <a:close/>
                  <a:moveTo>
                    <a:pt x="1734" y="4789"/>
                  </a:moveTo>
                  <a:cubicBezTo>
                    <a:pt x="2175" y="4789"/>
                    <a:pt x="2175" y="5482"/>
                    <a:pt x="1734" y="5482"/>
                  </a:cubicBezTo>
                  <a:lnTo>
                    <a:pt x="1072" y="5482"/>
                  </a:lnTo>
                  <a:cubicBezTo>
                    <a:pt x="631" y="5482"/>
                    <a:pt x="600" y="4789"/>
                    <a:pt x="1072" y="4789"/>
                  </a:cubicBezTo>
                  <a:close/>
                  <a:moveTo>
                    <a:pt x="3782" y="4758"/>
                  </a:moveTo>
                  <a:cubicBezTo>
                    <a:pt x="4223" y="4789"/>
                    <a:pt x="4223" y="5482"/>
                    <a:pt x="3782" y="5482"/>
                  </a:cubicBezTo>
                  <a:lnTo>
                    <a:pt x="3120" y="5482"/>
                  </a:lnTo>
                  <a:cubicBezTo>
                    <a:pt x="2899" y="5482"/>
                    <a:pt x="2742" y="5325"/>
                    <a:pt x="2742" y="5104"/>
                  </a:cubicBezTo>
                  <a:cubicBezTo>
                    <a:pt x="2742" y="4915"/>
                    <a:pt x="2899" y="4758"/>
                    <a:pt x="3120" y="4758"/>
                  </a:cubicBezTo>
                  <a:close/>
                  <a:moveTo>
                    <a:pt x="5829" y="4789"/>
                  </a:moveTo>
                  <a:cubicBezTo>
                    <a:pt x="6270" y="4789"/>
                    <a:pt x="6302" y="5482"/>
                    <a:pt x="5829" y="5482"/>
                  </a:cubicBezTo>
                  <a:lnTo>
                    <a:pt x="5168" y="5482"/>
                  </a:lnTo>
                  <a:cubicBezTo>
                    <a:pt x="4727" y="5482"/>
                    <a:pt x="4695" y="4789"/>
                    <a:pt x="5168" y="4789"/>
                  </a:cubicBezTo>
                  <a:close/>
                  <a:moveTo>
                    <a:pt x="1762" y="6174"/>
                  </a:moveTo>
                  <a:cubicBezTo>
                    <a:pt x="2175" y="6174"/>
                    <a:pt x="2165" y="6837"/>
                    <a:pt x="1734" y="6837"/>
                  </a:cubicBezTo>
                  <a:lnTo>
                    <a:pt x="1072" y="6837"/>
                  </a:lnTo>
                  <a:cubicBezTo>
                    <a:pt x="631" y="6837"/>
                    <a:pt x="600" y="6175"/>
                    <a:pt x="1072" y="6175"/>
                  </a:cubicBezTo>
                  <a:lnTo>
                    <a:pt x="1734" y="6175"/>
                  </a:lnTo>
                  <a:cubicBezTo>
                    <a:pt x="1744" y="6175"/>
                    <a:pt x="1753" y="6174"/>
                    <a:pt x="1762" y="6174"/>
                  </a:cubicBezTo>
                  <a:close/>
                  <a:moveTo>
                    <a:pt x="3782" y="6144"/>
                  </a:moveTo>
                  <a:cubicBezTo>
                    <a:pt x="4223" y="6144"/>
                    <a:pt x="4223" y="6837"/>
                    <a:pt x="3782" y="6837"/>
                  </a:cubicBezTo>
                  <a:lnTo>
                    <a:pt x="3120" y="6837"/>
                  </a:lnTo>
                  <a:cubicBezTo>
                    <a:pt x="2899" y="6837"/>
                    <a:pt x="2742" y="6679"/>
                    <a:pt x="2742" y="6490"/>
                  </a:cubicBezTo>
                  <a:cubicBezTo>
                    <a:pt x="2742" y="6301"/>
                    <a:pt x="2899" y="6144"/>
                    <a:pt x="3120" y="6144"/>
                  </a:cubicBezTo>
                  <a:close/>
                  <a:moveTo>
                    <a:pt x="5858" y="6174"/>
                  </a:moveTo>
                  <a:cubicBezTo>
                    <a:pt x="6272" y="6174"/>
                    <a:pt x="6291" y="6837"/>
                    <a:pt x="5829" y="6837"/>
                  </a:cubicBezTo>
                  <a:lnTo>
                    <a:pt x="5168" y="6837"/>
                  </a:lnTo>
                  <a:cubicBezTo>
                    <a:pt x="4727" y="6837"/>
                    <a:pt x="4695" y="6175"/>
                    <a:pt x="5168" y="6175"/>
                  </a:cubicBezTo>
                  <a:lnTo>
                    <a:pt x="5829" y="6175"/>
                  </a:lnTo>
                  <a:cubicBezTo>
                    <a:pt x="5839" y="6175"/>
                    <a:pt x="5849" y="6174"/>
                    <a:pt x="5858" y="6174"/>
                  </a:cubicBezTo>
                  <a:close/>
                  <a:moveTo>
                    <a:pt x="1" y="0"/>
                  </a:moveTo>
                  <a:lnTo>
                    <a:pt x="1" y="9578"/>
                  </a:lnTo>
                  <a:lnTo>
                    <a:pt x="663" y="9578"/>
                  </a:lnTo>
                  <a:lnTo>
                    <a:pt x="663" y="7876"/>
                  </a:lnTo>
                  <a:cubicBezTo>
                    <a:pt x="663" y="7687"/>
                    <a:pt x="820" y="7530"/>
                    <a:pt x="1009" y="7530"/>
                  </a:cubicBezTo>
                  <a:lnTo>
                    <a:pt x="5829" y="7530"/>
                  </a:lnTo>
                  <a:cubicBezTo>
                    <a:pt x="6018" y="7530"/>
                    <a:pt x="6176" y="7687"/>
                    <a:pt x="6176" y="7876"/>
                  </a:cubicBezTo>
                  <a:lnTo>
                    <a:pt x="6176" y="9578"/>
                  </a:lnTo>
                  <a:lnTo>
                    <a:pt x="6522" y="9578"/>
                  </a:lnTo>
                  <a:cubicBezTo>
                    <a:pt x="7090" y="9578"/>
                    <a:pt x="7562" y="9105"/>
                    <a:pt x="7562" y="8538"/>
                  </a:cubicBezTo>
                  <a:lnTo>
                    <a:pt x="7562" y="1008"/>
                  </a:lnTo>
                  <a:cubicBezTo>
                    <a:pt x="7531" y="473"/>
                    <a:pt x="7090" y="0"/>
                    <a:pt x="64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9247;p55"/>
          <p:cNvSpPr/>
          <p:nvPr/>
        </p:nvSpPr>
        <p:spPr>
          <a:xfrm>
            <a:off x="4039881" y="2578679"/>
            <a:ext cx="830731" cy="102942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856;p52"/>
          <p:cNvGrpSpPr/>
          <p:nvPr/>
        </p:nvGrpSpPr>
        <p:grpSpPr>
          <a:xfrm>
            <a:off x="3453597" y="2053242"/>
            <a:ext cx="340063" cy="338334"/>
            <a:chOff x="-18294675" y="2434925"/>
            <a:chExt cx="304825" cy="303275"/>
          </a:xfrm>
          <a:solidFill>
            <a:srgbClr val="C00000"/>
          </a:solidFill>
        </p:grpSpPr>
        <p:sp>
          <p:nvSpPr>
            <p:cNvPr id="75" name="Google Shape;7857;p52"/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858;p52"/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859;p52"/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38" y="19145"/>
            <a:ext cx="2316346" cy="1131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 smtClean="0"/>
              <a:t>Резюме бизнес-плана разработки сервиса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517786" y="1378958"/>
            <a:ext cx="7933756" cy="419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dirty="0"/>
              <a:t>В </a:t>
            </a:r>
            <a:r>
              <a:rPr lang="ru-RU" dirty="0" smtClean="0"/>
              <a:t>рамках рассматриваемого </a:t>
            </a:r>
            <a:r>
              <a:rPr lang="ru-RU" dirty="0"/>
              <a:t>в </a:t>
            </a:r>
            <a:r>
              <a:rPr lang="ru-RU" dirty="0" smtClean="0"/>
              <a:t>бизнес-плане разработки </a:t>
            </a:r>
            <a:r>
              <a:rPr lang="ru-RU" dirty="0"/>
              <a:t>программного </a:t>
            </a:r>
            <a:r>
              <a:rPr lang="ru-RU" dirty="0" smtClean="0"/>
              <a:t>обеспечения проекта </a:t>
            </a:r>
            <a:r>
              <a:rPr lang="ru-RU" dirty="0"/>
              <a:t>планируется </a:t>
            </a:r>
            <a:r>
              <a:rPr lang="ru-RU" dirty="0" smtClean="0"/>
              <a:t>создание сервиса  который по максимальному количеству данных о клиенте будет составлять его финансовый профиль, а также предлагать на их основе  возможные услуги.</a:t>
            </a:r>
          </a:p>
          <a:p>
            <a:pPr marL="0" lvl="0" indent="0" algn="l"/>
            <a:endParaRPr lang="ru-RU" dirty="0"/>
          </a:p>
          <a:p>
            <a:pPr marL="0" lvl="0" indent="0"/>
            <a:r>
              <a:rPr lang="ru-RU" dirty="0"/>
              <a:t>Объем инвестиций по </a:t>
            </a:r>
            <a:r>
              <a:rPr lang="ru-RU" dirty="0" smtClean="0"/>
              <a:t>направлениям:</a:t>
            </a:r>
          </a:p>
          <a:p>
            <a:pPr marL="0" lvl="0" indent="0"/>
            <a:endParaRPr lang="ru-RU"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D0253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517786" y="3595457"/>
            <a:ext cx="4533644" cy="1266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Сумма оборотных средств, указанная в приведенной выше таблице, </a:t>
            </a:r>
            <a:r>
              <a:rPr lang="ru-RU" dirty="0" smtClean="0"/>
              <a:t>направляется </a:t>
            </a:r>
            <a:r>
              <a:rPr lang="ru-RU" dirty="0"/>
              <a:t>на финансирование текущих расходов предприятия в период до выхода проекта на </a:t>
            </a:r>
            <a:r>
              <a:rPr lang="ru-RU" dirty="0" smtClean="0"/>
              <a:t>самоокупаемость.</a:t>
            </a:r>
          </a:p>
          <a:p>
            <a:pPr marL="0" lvl="0" indent="0"/>
            <a:r>
              <a:rPr lang="ru-RU" dirty="0"/>
              <a:t>Инвестиционный период проекта составляет </a:t>
            </a:r>
            <a:r>
              <a:rPr lang="ru-RU" dirty="0" smtClean="0"/>
              <a:t>5 кварталов.</a:t>
            </a:r>
          </a:p>
          <a:p>
            <a:pPr marL="0" lvl="0" indent="0"/>
            <a:r>
              <a:rPr lang="ru-RU" dirty="0"/>
              <a:t>После </a:t>
            </a:r>
            <a:r>
              <a:rPr lang="ru-RU" dirty="0" smtClean="0"/>
              <a:t>окончания </a:t>
            </a:r>
            <a:r>
              <a:rPr lang="ru-RU" dirty="0"/>
              <a:t>инвестиционного периода дополнительные вложения проекту не требуются, он финансирует себя </a:t>
            </a:r>
            <a:r>
              <a:rPr lang="ru-RU" dirty="0" smtClean="0"/>
              <a:t>сам.</a:t>
            </a:r>
            <a:endParaRPr dirty="0"/>
          </a:p>
        </p:txBody>
      </p:sp>
      <p:sp>
        <p:nvSpPr>
          <p:cNvPr id="31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5051430" y="3697824"/>
            <a:ext cx="2875547" cy="838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В качестве источника финансирования инвестиций предполагается </a:t>
            </a:r>
            <a:r>
              <a:rPr lang="ru-RU" dirty="0" smtClean="0"/>
              <a:t>использование </a:t>
            </a:r>
            <a:r>
              <a:rPr lang="ru-RU" dirty="0"/>
              <a:t>средств инициатора </a:t>
            </a:r>
            <a:r>
              <a:rPr lang="ru-RU" dirty="0" smtClean="0"/>
              <a:t>проекта и </a:t>
            </a:r>
            <a:r>
              <a:rPr lang="ru-RU" dirty="0"/>
              <a:t>инвесторов.</a:t>
            </a:r>
            <a:endParaRPr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23169"/>
              </p:ext>
            </p:extLst>
          </p:nvPr>
        </p:nvGraphicFramePr>
        <p:xfrm>
          <a:off x="754602" y="2400843"/>
          <a:ext cx="6778062" cy="1113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9031">
                  <a:extLst>
                    <a:ext uri="{9D8B030D-6E8A-4147-A177-3AD203B41FA5}">
                      <a16:colId xmlns:a16="http://schemas.microsoft.com/office/drawing/2014/main" val="3968213678"/>
                    </a:ext>
                  </a:extLst>
                </a:gridCol>
                <a:gridCol w="3389031">
                  <a:extLst>
                    <a:ext uri="{9D8B030D-6E8A-4147-A177-3AD203B41FA5}">
                      <a16:colId xmlns:a16="http://schemas.microsoft.com/office/drawing/2014/main" val="2308368768"/>
                    </a:ext>
                  </a:extLst>
                </a:gridCol>
              </a:tblGrid>
              <a:tr h="3712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Направление</a:t>
                      </a:r>
                      <a:r>
                        <a:rPr lang="ru-RU" baseline="0" dirty="0" smtClean="0"/>
                        <a:t> инвестиций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Сумма, руб.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93616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Финансирование оборотного капитала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576000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75063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Итого: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576000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7434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214906" y="495768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Оценка спроса и прогноз рынка </a:t>
            </a:r>
            <a:endParaRPr lang="ru-RU" dirty="0"/>
          </a:p>
        </p:txBody>
      </p:sp>
      <p:cxnSp>
        <p:nvCxnSpPr>
          <p:cNvPr id="454" name="Google Shape;454;p27"/>
          <p:cNvCxnSpPr/>
          <p:nvPr/>
        </p:nvCxnSpPr>
        <p:spPr>
          <a:xfrm>
            <a:off x="5813736" y="1069655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CD23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609971" y="3513677"/>
            <a:ext cx="4622805" cy="1065320"/>
          </a:xfrm>
        </p:spPr>
        <p:txBody>
          <a:bodyPr/>
          <a:lstStyle/>
          <a:p>
            <a:pPr algn="l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Прогнозируемый рост объемов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рынка такого рода сервиса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положительным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фактором при реализации рассматриваемого проекта, т.к. расширение рынка влечет за собой рост спроса на программное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распознаванием,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том числе и создаваемую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609971" y="2448666"/>
            <a:ext cx="4438835" cy="670195"/>
          </a:xfrm>
        </p:spPr>
        <p:txBody>
          <a:bodyPr/>
          <a:lstStyle/>
          <a:p>
            <a:pPr algn="l"/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отметить, что популярность систем с открытым кодом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растет, в то же время среди коммерческих продуктов наблюдается обратная тенденция.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60776" y="132939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 на рынке широко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данные сервисы,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реализуемые по лицензии с открытым кодом, а также с коммерческими лицензиями.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" y="1329394"/>
            <a:ext cx="3182736" cy="3182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337888" y="1266595"/>
            <a:ext cx="3619678" cy="886664"/>
          </a:xfrm>
          <a:prstGeom prst="homePlate">
            <a:avLst>
              <a:gd name="adj" fmla="val 50000"/>
            </a:avLst>
          </a:prstGeom>
          <a:solidFill>
            <a:srgbClr val="D82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422818" y="1720514"/>
            <a:ext cx="3417903" cy="34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bg1"/>
                </a:solidFill>
              </a:rPr>
              <a:t>По ходу времени </a:t>
            </a:r>
            <a:r>
              <a:rPr lang="ru-RU" dirty="0">
                <a:solidFill>
                  <a:schemeClr val="bg1"/>
                </a:solidFill>
              </a:rPr>
              <a:t>коэффициенты рентабельности с течением времени растут, достигая достаточно высоких </a:t>
            </a:r>
            <a:r>
              <a:rPr lang="ru-RU" dirty="0" smtClean="0">
                <a:solidFill>
                  <a:schemeClr val="bg1"/>
                </a:solidFill>
              </a:rPr>
              <a:t>значений, относительно первоначальных инвестиций.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491293" y="846263"/>
            <a:ext cx="423900" cy="423900"/>
          </a:xfrm>
          <a:prstGeom prst="ellipse">
            <a:avLst/>
          </a:prstGeom>
          <a:solidFill>
            <a:srgbClr val="D82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604578" y="960072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272;p23"/>
          <p:cNvSpPr txBox="1">
            <a:spLocks/>
          </p:cNvSpPr>
          <p:nvPr/>
        </p:nvSpPr>
        <p:spPr>
          <a:xfrm>
            <a:off x="872905" y="1511030"/>
            <a:ext cx="6268874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050" dirty="0">
              <a:solidFill>
                <a:schemeClr val="bg1"/>
              </a:solidFill>
              <a:latin typeface="Roboto Light" panose="020B0604020202020204" charset="0"/>
              <a:ea typeface="Roboto Light" panose="020B0604020202020204" charset="0"/>
              <a:cs typeface="Roboto Light" panose="02000000000000000000" pitchFamily="2" charset="0"/>
            </a:endParaRPr>
          </a:p>
        </p:txBody>
      </p:sp>
      <p:sp>
        <p:nvSpPr>
          <p:cNvPr id="60" name="Google Shape;398;p26"/>
          <p:cNvSpPr/>
          <p:nvPr/>
        </p:nvSpPr>
        <p:spPr>
          <a:xfrm>
            <a:off x="4655673" y="1795779"/>
            <a:ext cx="2326500" cy="381000"/>
          </a:xfrm>
          <a:prstGeom prst="homePlate">
            <a:avLst>
              <a:gd name="adj" fmla="val 50000"/>
            </a:avLst>
          </a:prstGeom>
          <a:solidFill>
            <a:srgbClr val="D82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1" name="Google Shape;400;p26"/>
          <p:cNvSpPr txBox="1">
            <a:spLocks noGrp="1"/>
          </p:cNvSpPr>
          <p:nvPr>
            <p:ph type="ctrTitle"/>
          </p:nvPr>
        </p:nvSpPr>
        <p:spPr>
          <a:xfrm>
            <a:off x="4650384" y="1752977"/>
            <a:ext cx="2315923" cy="34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Расчет уровня безубыточности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2" name="Google Shape;404;p26"/>
          <p:cNvSpPr/>
          <p:nvPr/>
        </p:nvSpPr>
        <p:spPr>
          <a:xfrm>
            <a:off x="4117171" y="1712741"/>
            <a:ext cx="423900" cy="423900"/>
          </a:xfrm>
          <a:prstGeom prst="ellipse">
            <a:avLst/>
          </a:prstGeom>
          <a:solidFill>
            <a:srgbClr val="D828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3" name="Google Shape;406;p26"/>
          <p:cNvSpPr/>
          <p:nvPr/>
        </p:nvSpPr>
        <p:spPr>
          <a:xfrm>
            <a:off x="4245078" y="1826223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272;p23"/>
          <p:cNvSpPr txBox="1">
            <a:spLocks/>
          </p:cNvSpPr>
          <p:nvPr/>
        </p:nvSpPr>
        <p:spPr>
          <a:xfrm>
            <a:off x="877438" y="2827071"/>
            <a:ext cx="6374700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050" dirty="0">
              <a:solidFill>
                <a:schemeClr val="bg1"/>
              </a:solidFill>
              <a:latin typeface="Roboto Light" panose="020B0604020202020204" charset="0"/>
              <a:ea typeface="Roboto Light" panose="020B0604020202020204" charset="0"/>
              <a:cs typeface="Roboto Light" panose="02000000000000000000" pitchFamily="2" charset="0"/>
            </a:endParaRPr>
          </a:p>
        </p:txBody>
      </p:sp>
      <p:sp>
        <p:nvSpPr>
          <p:cNvPr id="69" name="Google Shape;272;p23"/>
          <p:cNvSpPr txBox="1">
            <a:spLocks/>
          </p:cNvSpPr>
          <p:nvPr/>
        </p:nvSpPr>
        <p:spPr>
          <a:xfrm>
            <a:off x="872905" y="4127711"/>
            <a:ext cx="6268874" cy="92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050" dirty="0">
              <a:solidFill>
                <a:schemeClr val="bg1"/>
              </a:solidFill>
              <a:latin typeface="Roboto Light" panose="020B0604020202020204" charset="0"/>
              <a:ea typeface="Roboto Light" panose="020B0604020202020204" charset="0"/>
              <a:cs typeface="Roboto Light" panose="02000000000000000000" pitchFamily="2" charset="0"/>
            </a:endParaRPr>
          </a:p>
        </p:txBody>
      </p:sp>
      <p:sp>
        <p:nvSpPr>
          <p:cNvPr id="71" name="Google Shape;445;p27"/>
          <p:cNvSpPr txBox="1">
            <a:spLocks noGrp="1"/>
          </p:cNvSpPr>
          <p:nvPr>
            <p:ph type="ctrTitle" idx="4"/>
          </p:nvPr>
        </p:nvSpPr>
        <p:spPr>
          <a:xfrm>
            <a:off x="150920" y="371330"/>
            <a:ext cx="884603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Показатели рентабельности и безубыточности</a:t>
            </a:r>
            <a:endParaRPr lang="ru-RU" dirty="0"/>
          </a:p>
        </p:txBody>
      </p:sp>
      <p:cxnSp>
        <p:nvCxnSpPr>
          <p:cNvPr id="72" name="Google Shape;454;p27"/>
          <p:cNvCxnSpPr/>
          <p:nvPr/>
        </p:nvCxnSpPr>
        <p:spPr>
          <a:xfrm>
            <a:off x="5803500" y="1020940"/>
            <a:ext cx="3340500" cy="0"/>
          </a:xfrm>
          <a:prstGeom prst="straightConnector1">
            <a:avLst/>
          </a:prstGeom>
          <a:noFill/>
          <a:ln w="9525" cap="flat" cmpd="sng">
            <a:solidFill>
              <a:srgbClr val="CD2337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72732"/>
              </p:ext>
            </p:extLst>
          </p:nvPr>
        </p:nvGraphicFramePr>
        <p:xfrm>
          <a:off x="896165" y="2223595"/>
          <a:ext cx="7195702" cy="27851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7851">
                  <a:extLst>
                    <a:ext uri="{9D8B030D-6E8A-4147-A177-3AD203B41FA5}">
                      <a16:colId xmlns:a16="http://schemas.microsoft.com/office/drawing/2014/main" val="1455029419"/>
                    </a:ext>
                  </a:extLst>
                </a:gridCol>
                <a:gridCol w="3597851">
                  <a:extLst>
                    <a:ext uri="{9D8B030D-6E8A-4147-A177-3AD203B41FA5}">
                      <a16:colId xmlns:a16="http://schemas.microsoft.com/office/drawing/2014/main" val="4053712982"/>
                    </a:ext>
                  </a:extLst>
                </a:gridCol>
              </a:tblGrid>
              <a:tr h="410231"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Показатели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Среднее значение за период расчета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03427"/>
                  </a:ext>
                </a:extLst>
              </a:tr>
              <a:tr h="410231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Средняя выручка, руб. в мес.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38400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3949"/>
                  </a:ext>
                </a:extLst>
              </a:tr>
              <a:tr h="410231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Средние расходы, руб. в мес.: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4300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01019"/>
                  </a:ext>
                </a:extLst>
              </a:tr>
              <a:tr h="410231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Средние постоянные расходы, руб. в мес.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20047"/>
                  </a:ext>
                </a:extLst>
              </a:tr>
              <a:tr h="410231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Средние переменные расходы, руб. в мес.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02176"/>
                  </a:ext>
                </a:extLst>
              </a:tr>
              <a:tr h="410231"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Средняя прибыль до налогов, руб. в мес.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50270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148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Анализ рисков</a:t>
            </a:r>
            <a:endParaRPr dirty="0"/>
          </a:p>
        </p:txBody>
      </p:sp>
      <p:sp>
        <p:nvSpPr>
          <p:cNvPr id="579" name="Google Shape;579;p28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231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6" name="Google Shape;596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AC1B3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47004"/>
              </p:ext>
            </p:extLst>
          </p:nvPr>
        </p:nvGraphicFramePr>
        <p:xfrm>
          <a:off x="762000" y="1319496"/>
          <a:ext cx="7620000" cy="3261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55172605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723945211"/>
                    </a:ext>
                  </a:extLst>
                </a:gridCol>
              </a:tblGrid>
              <a:tr h="776757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 срыва сроков разработки продукта и выпуска релизов.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Вероятность возникновения данного риска –ниже средней.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влияния–средняя.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управления риском–частичная.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3028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 ошибок в подборе персонала.</a:t>
                      </a:r>
                    </a:p>
                    <a:p>
                      <a:pPr algn="ctr"/>
                      <a:endParaRPr lang="ru-RU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Вероятность возникновения данного риска –средняя.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Степень влияния–высокая.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Возможность управления риском–полная</a:t>
                      </a:r>
                      <a:endParaRPr lang="ru-RU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92644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 высоких цен на реализуемую продукцию.</a:t>
                      </a:r>
                    </a:p>
                    <a:p>
                      <a:pPr algn="ctr"/>
                      <a:endParaRPr lang="ru-RU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Вероятность возникновения данного риска –ниже средней.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Степень влияния–высокая.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Возможность управления риском–частичная.</a:t>
                      </a:r>
                      <a:endParaRPr lang="ru-RU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37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Анализ рисков</a:t>
            </a:r>
            <a:endParaRPr lang="ru-RU" dirty="0"/>
          </a:p>
        </p:txBody>
      </p: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CD2337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96592"/>
              </p:ext>
            </p:extLst>
          </p:nvPr>
        </p:nvGraphicFramePr>
        <p:xfrm>
          <a:off x="762000" y="1438182"/>
          <a:ext cx="7620000" cy="25478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55172605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723945211"/>
                    </a:ext>
                  </a:extLst>
                </a:gridCol>
              </a:tblGrid>
              <a:tr h="658070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Риск неплатежей.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Вероятность возникновения данного риска –низкая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30283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Риск недостатка финансирования проект.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Вероятность возникновения данного риска –ниже средней.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Возможность управления риском–частичная.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92644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Риск существенного изменения в системе налогообложения.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Вероятность возникновения данного риска –ниже средней.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Степень влияния–высокая.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Возможность управления риском–нет.</a:t>
                      </a: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37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609</Words>
  <Application>Microsoft Office PowerPoint</Application>
  <PresentationFormat>Экран (16:9)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Roboto Black</vt:lpstr>
      <vt:lpstr>Bree Serif</vt:lpstr>
      <vt:lpstr>Arial</vt:lpstr>
      <vt:lpstr>Roboto Mono Regular</vt:lpstr>
      <vt:lpstr>Roboto Light</vt:lpstr>
      <vt:lpstr>Times New Roman</vt:lpstr>
      <vt:lpstr>WEB PROPOSAL</vt:lpstr>
      <vt:lpstr>StarTrek</vt:lpstr>
      <vt:lpstr>Презентация PowerPoint</vt:lpstr>
      <vt:lpstr>INNOTECH HACK 2020</vt:lpstr>
      <vt:lpstr>Pet’s Planet – это…</vt:lpstr>
      <vt:lpstr>Резюме бизнес-плана разработки сервиса</vt:lpstr>
      <vt:lpstr>Оценка спроса и прогноз рынка </vt:lpstr>
      <vt:lpstr>По ходу времени коэффициенты рентабельности с течением времени растут, достигая достаточно высоких значений, относительно первоначальных инвестиций.</vt:lpstr>
      <vt:lpstr>Анализ рисков</vt:lpstr>
      <vt:lpstr>Анализ рисков</vt:lpstr>
      <vt:lpstr>Максимальное количество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Desktop0810</dc:creator>
  <cp:lastModifiedBy>Image&amp;Matros ®</cp:lastModifiedBy>
  <cp:revision>86</cp:revision>
  <dcterms:modified xsi:type="dcterms:W3CDTF">2020-11-29T09:51:23Z</dcterms:modified>
</cp:coreProperties>
</file>