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65" r:id="rId5"/>
    <p:sldId id="310" r:id="rId6"/>
    <p:sldId id="328" r:id="rId7"/>
    <p:sldId id="320" r:id="rId8"/>
    <p:sldId id="321" r:id="rId9"/>
    <p:sldId id="354" r:id="rId10"/>
    <p:sldId id="327" r:id="rId11"/>
    <p:sldId id="322" r:id="rId12"/>
    <p:sldId id="323" r:id="rId13"/>
    <p:sldId id="331" r:id="rId14"/>
    <p:sldId id="324" r:id="rId15"/>
    <p:sldId id="325" r:id="rId16"/>
    <p:sldId id="330" r:id="rId17"/>
    <p:sldId id="329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50" r:id="rId27"/>
    <p:sldId id="351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2" r:id="rId39"/>
    <p:sldId id="353" r:id="rId40"/>
  </p:sldIdLst>
  <p:sldSz cx="12188825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3217" autoAdjust="0"/>
  </p:normalViewPr>
  <p:slideViewPr>
    <p:cSldViewPr showGuides="1">
      <p:cViewPr varScale="1">
        <p:scale>
          <a:sx n="95" d="100"/>
          <a:sy n="95" d="100"/>
        </p:scale>
        <p:origin x="396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la.com/insights" TargetMode="External"/><Relationship Id="rId7" Type="http://schemas.openxmlformats.org/officeDocument/2006/relationships/hyperlink" Target="https://arxiv.org/abs/1706.05806" TargetMode="External"/><Relationship Id="rId2" Type="http://schemas.openxmlformats.org/officeDocument/2006/relationships/hyperlink" Target="http://colah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stanford.edu/class/cs20si/lectures/slides_09.pdf" TargetMode="External"/><Relationship Id="rId5" Type="http://schemas.openxmlformats.org/officeDocument/2006/relationships/hyperlink" Target="https://www.tensorflow.org/get_started/mnist/beginners" TargetMode="External"/><Relationship Id="rId4" Type="http://schemas.openxmlformats.org/officeDocument/2006/relationships/hyperlink" Target="https://keras.io/getting-started/sequential-model-guid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Neural Networks:</a:t>
            </a:r>
            <a:br>
              <a:rPr lang="en-US" b="1" dirty="0"/>
            </a:br>
            <a:r>
              <a:rPr lang="en-US" sz="4800" b="1" dirty="0"/>
              <a:t>How, When, and What?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Technical 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6115-2616-4F5F-BDD6-4AB6260D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2201-6B28-4A4B-8FBA-A81CE157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</a:t>
            </a:r>
            <a:r>
              <a:rPr lang="en-US" dirty="0" err="1"/>
              <a:t>funcs</a:t>
            </a:r>
            <a:r>
              <a:rPr lang="en-US" dirty="0"/>
              <a:t> can be written in terms of other </a:t>
            </a:r>
            <a:r>
              <a:rPr lang="en-US" dirty="0" err="1"/>
              <a:t>funcs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complicated thing = bunch of simple things</a:t>
            </a:r>
          </a:p>
          <a:p>
            <a:pPr lvl="1"/>
            <a:r>
              <a:rPr lang="en-US" dirty="0"/>
              <a:t>Kind of like making an ensemble model</a:t>
            </a:r>
          </a:p>
          <a:p>
            <a:r>
              <a:rPr lang="en-US" dirty="0"/>
              <a:t>Computers don’t like infinity, so approximate:</a:t>
            </a:r>
          </a:p>
          <a:p>
            <a:endParaRPr lang="en-US" dirty="0"/>
          </a:p>
        </p:txBody>
      </p:sp>
      <p:pic>
        <p:nvPicPr>
          <p:cNvPr id="4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67B41F10-F5F5-4BBD-A0F3-FAB0169C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95" y="4724400"/>
            <a:ext cx="2686425" cy="790685"/>
          </a:xfrm>
          <a:prstGeom prst="rect">
            <a:avLst/>
          </a:prstGeom>
        </p:spPr>
      </p:pic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9FC1EC0C-2317-455C-A52A-852D2246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84" y="2362200"/>
            <a:ext cx="193384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8B41-B210-4E38-9AB0-7ABA86BA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23DB-0E1B-43E3-9299-960A78B2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r>
              <a:rPr lang="en-US" dirty="0"/>
              <a:t>Need to pick a set of </a:t>
            </a:r>
            <a:r>
              <a:rPr lang="el-GR" dirty="0"/>
              <a:t>φ</a:t>
            </a:r>
            <a:r>
              <a:rPr lang="en-US" dirty="0"/>
              <a:t>’s</a:t>
            </a:r>
          </a:p>
          <a:p>
            <a:r>
              <a:rPr lang="en-US" dirty="0"/>
              <a:t>In physics, we have the luxury of, well, physics</a:t>
            </a:r>
          </a:p>
          <a:p>
            <a:pPr lvl="1"/>
            <a:r>
              <a:rPr lang="en-US" dirty="0"/>
              <a:t>Eigenfunction provide an orthogonal basis:</a:t>
            </a:r>
          </a:p>
          <a:p>
            <a:pPr lvl="1"/>
            <a:r>
              <a:rPr lang="en-US" dirty="0"/>
              <a:t>D embeds some salient physics of the system we wish to model</a:t>
            </a:r>
          </a:p>
          <a:p>
            <a:r>
              <a:rPr lang="en-US" dirty="0"/>
              <a:t>But what if we don’t know D a priori?</a:t>
            </a:r>
          </a:p>
          <a:p>
            <a:pPr lvl="1"/>
            <a:r>
              <a:rPr lang="en-US" dirty="0"/>
              <a:t>Legendre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Fourier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Taylor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4A7FB8F-AD19-4981-9FBA-177A144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895600"/>
            <a:ext cx="1781424" cy="428685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A6D93D-75CE-4FFE-B034-D3E24A0E9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68" y="4278879"/>
            <a:ext cx="504895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2701-1226-461E-BF06-6F54C480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8FF36-0B24-4AB7-A6F3-FB7A74471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also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is where the loss function comes in</a:t>
                </a:r>
              </a:p>
              <a:p>
                <a:r>
                  <a:rPr lang="en-US" dirty="0"/>
                  <a:t>Make the approximation as close to f(x) as possible</a:t>
                </a:r>
              </a:p>
              <a:p>
                <a:r>
                  <a:rPr lang="en-US" dirty="0"/>
                  <a:t>Training schemes are a heavy focus within deep learning</a:t>
                </a:r>
              </a:p>
              <a:p>
                <a:pPr lvl="1"/>
                <a:r>
                  <a:rPr lang="en-US" dirty="0"/>
                  <a:t>LMS (Linear algebra), Cross entropy (stats/information theory)</a:t>
                </a:r>
              </a:p>
              <a:p>
                <a:pPr lvl="1"/>
                <a:r>
                  <a:rPr lang="en-US" dirty="0"/>
                  <a:t>SGD, </a:t>
                </a:r>
                <a:r>
                  <a:rPr lang="en-US" dirty="0" err="1"/>
                  <a:t>RMSProp</a:t>
                </a:r>
                <a:r>
                  <a:rPr lang="en-US" dirty="0"/>
                  <a:t>, </a:t>
                </a:r>
                <a:r>
                  <a:rPr lang="en-US" dirty="0" err="1"/>
                  <a:t>Adagrad</a:t>
                </a:r>
                <a:r>
                  <a:rPr lang="en-US" dirty="0"/>
                  <a:t>, Adam, etc.</a:t>
                </a:r>
              </a:p>
              <a:p>
                <a:pPr lvl="1"/>
                <a:r>
                  <a:rPr lang="en-US" dirty="0"/>
                  <a:t>RL, GANs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8FF36-0B24-4AB7-A6F3-FB7A74471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37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E74F-0F7D-4918-9AF3-C5C72F6C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EE42-FBF1-4B2E-9C52-99789117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layer in a neural network outputs a linear combination of functions</a:t>
            </a:r>
          </a:p>
          <a:p>
            <a:r>
              <a:rPr lang="en-US" dirty="0"/>
              <a:t>Neural networks have a nested function structure:</a:t>
            </a:r>
          </a:p>
        </p:txBody>
      </p:sp>
      <p:pic>
        <p:nvPicPr>
          <p:cNvPr id="1028" name="Picture 4" descr="http://cs231n.github.io/assets/nn1/neural_net2.jpeg">
            <a:extLst>
              <a:ext uri="{FF2B5EF4-FFF2-40B4-BE49-F238E27FC236}">
                <a16:creationId xmlns:a16="http://schemas.microsoft.com/office/drawing/2014/main" id="{9885A9FA-3323-43CF-BD50-EAD33688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1941006"/>
            <a:ext cx="4324105" cy="21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B5A50CB-11FE-49E7-8EC0-E4742C9F5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41" y="5562600"/>
            <a:ext cx="265784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0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0E81-470D-4743-AE84-8F8017C3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Universal Approximation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DD74-F1E8-49F3-B070-7E19CBCA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19601"/>
          </a:xfrm>
        </p:spPr>
        <p:txBody>
          <a:bodyPr>
            <a:normAutofit/>
          </a:bodyPr>
          <a:lstStyle/>
          <a:p>
            <a:r>
              <a:rPr lang="en-US" dirty="0"/>
              <a:t>Neural networks work because of the UAT</a:t>
            </a:r>
          </a:p>
          <a:p>
            <a:pPr lvl="1"/>
            <a:r>
              <a:rPr lang="en-US" dirty="0"/>
              <a:t>Approximate a </a:t>
            </a:r>
            <a:r>
              <a:rPr lang="en-US" dirty="0" err="1"/>
              <a:t>func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Monotonic activation: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Nonlinear:</a:t>
            </a:r>
          </a:p>
          <a:p>
            <a:r>
              <a:rPr lang="en-US" dirty="0"/>
              <a:t>Each layer is just a basis expansion!</a:t>
            </a:r>
          </a:p>
          <a:p>
            <a:endParaRPr lang="en-US" dirty="0"/>
          </a:p>
          <a:p>
            <a:r>
              <a:rPr lang="en-US" dirty="0"/>
              <a:t>The value added: they learn the “best” basis to learn a function!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3B4E324-FE6D-432F-A0A2-6F3AECD5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362200"/>
            <a:ext cx="3229426" cy="2162477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BA1E2DE-607B-4FFC-AC88-F11E6BF25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17" y="5047825"/>
            <a:ext cx="238158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E0A-DEDB-4A37-A6FE-5D58CBC3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 vs Intra-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D170-B616-4EC0-8BCB-BD30B13D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Intra-layer: linear algebra</a:t>
            </a:r>
          </a:p>
          <a:p>
            <a:r>
              <a:rPr lang="en-US" dirty="0"/>
              <a:t>Inter-layer?</a:t>
            </a:r>
          </a:p>
          <a:p>
            <a:pPr lvl="1"/>
            <a:r>
              <a:rPr lang="en-US" dirty="0"/>
              <a:t>Occasionally group theory</a:t>
            </a:r>
          </a:p>
          <a:p>
            <a:pPr lvl="1"/>
            <a:r>
              <a:rPr lang="en-US" dirty="0"/>
              <a:t>Can be motivated heuristically</a:t>
            </a:r>
          </a:p>
          <a:p>
            <a:pPr lvl="1"/>
            <a:endParaRPr lang="en-US" dirty="0"/>
          </a:p>
          <a:p>
            <a:r>
              <a:rPr lang="en-US" dirty="0"/>
              <a:t>Solving a </a:t>
            </a:r>
            <a:r>
              <a:rPr lang="en-US" dirty="0" err="1"/>
              <a:t>rubix</a:t>
            </a:r>
            <a:r>
              <a:rPr lang="en-US" dirty="0"/>
              <a:t> cube is hard</a:t>
            </a:r>
          </a:p>
          <a:p>
            <a:r>
              <a:rPr lang="en-US" dirty="0"/>
              <a:t>Solving a single face is easier</a:t>
            </a:r>
          </a:p>
        </p:txBody>
      </p:sp>
      <p:pic>
        <p:nvPicPr>
          <p:cNvPr id="5" name="Picture 4" descr="A picture containing toy, table, indoor, floor&#10;&#10;Description generated with very high confidence">
            <a:extLst>
              <a:ext uri="{FF2B5EF4-FFF2-40B4-BE49-F238E27FC236}">
                <a16:creationId xmlns:a16="http://schemas.microsoft.com/office/drawing/2014/main" id="{C39C3C10-E954-41AD-9436-0C40DCFCC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2133600"/>
            <a:ext cx="5283199" cy="2971800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171775B-28F3-4D4B-B54A-59164F19E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5343494"/>
            <a:ext cx="485842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41B-5B40-4697-8A78-3B7A501B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simpler functions = Layers</a:t>
            </a:r>
          </a:p>
        </p:txBody>
      </p:sp>
      <p:pic>
        <p:nvPicPr>
          <p:cNvPr id="5" name="Content Placeholder 4" descr="A close up of a colorful background&#10;&#10;Description generated with high confidence">
            <a:extLst>
              <a:ext uri="{FF2B5EF4-FFF2-40B4-BE49-F238E27FC236}">
                <a16:creationId xmlns:a16="http://schemas.microsoft.com/office/drawing/2014/main" id="{1E57E436-C027-43BC-B48E-B208558F6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69122"/>
            <a:ext cx="9134475" cy="39865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087B2-E97E-4E0B-B122-E4FBD0991B49}"/>
              </a:ext>
            </a:extLst>
          </p:cNvPr>
          <p:cNvSpPr txBox="1"/>
          <p:nvPr/>
        </p:nvSpPr>
        <p:spPr>
          <a:xfrm>
            <a:off x="8609012" y="598753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Max Deutsch</a:t>
            </a:r>
          </a:p>
        </p:txBody>
      </p:sp>
    </p:spTree>
    <p:extLst>
      <p:ext uri="{BB962C8B-B14F-4D97-AF65-F5344CB8AC3E}">
        <p14:creationId xmlns:p14="http://schemas.microsoft.com/office/powerpoint/2010/main" val="2562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818C-F553-4436-A237-87B7C317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5F88-55F0-4C8E-8A07-F5BB34CA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Neural networks learn functions</a:t>
            </a:r>
          </a:p>
          <a:p>
            <a:r>
              <a:rPr lang="en-US" dirty="0"/>
              <a:t>Many layers break the function down into simpler sequences/problems</a:t>
            </a:r>
          </a:p>
          <a:p>
            <a:pPr lvl="1"/>
            <a:r>
              <a:rPr lang="en-US" dirty="0"/>
              <a:t>Layer structure can be motivated heuristically by appealing to how we solve problems</a:t>
            </a:r>
          </a:p>
          <a:p>
            <a:pPr lvl="1"/>
            <a:r>
              <a:rPr lang="en-US" dirty="0"/>
              <a:t>“Generally”, more layers = each layer solving an easier problem</a:t>
            </a:r>
          </a:p>
          <a:p>
            <a:r>
              <a:rPr lang="en-US" dirty="0"/>
              <a:t>Each layer is a novel basis expansion</a:t>
            </a:r>
          </a:p>
          <a:p>
            <a:pPr lvl="1"/>
            <a:r>
              <a:rPr lang="en-US" dirty="0"/>
              <a:t>The real differentiator from traditional methods</a:t>
            </a:r>
          </a:p>
          <a:p>
            <a:pPr lvl="1"/>
            <a:r>
              <a:rPr lang="en-US" dirty="0"/>
              <a:t>More neurons in a layer = better solution to the problem that layer solves</a:t>
            </a:r>
          </a:p>
          <a:p>
            <a:r>
              <a:rPr lang="en-US" dirty="0"/>
              <a:t>You now have the tools to think outside the box and design custom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350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AB7-0C32-4618-9BC2-242DCB28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it make sense to use a neural network?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B1D-92CA-44B1-8360-A54BA9C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multiple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4FFF-ACFF-4E89-B2C2-B04C1FC1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Few problems will involve only a single variable</a:t>
            </a:r>
          </a:p>
          <a:p>
            <a:r>
              <a:rPr lang="en-US" dirty="0"/>
              <a:t>Traditional basis expansions*: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model parameters grows exponentially: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*Can do better than this given the luxury of up front analysis/symmetries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42213-21AC-42AE-AD0D-20BD5846D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9" y="3114556"/>
            <a:ext cx="7278116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768D7-1A70-4C4B-B311-078C46C7A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27" y="4724400"/>
            <a:ext cx="186716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talk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goal of this talk?</a:t>
            </a:r>
          </a:p>
          <a:p>
            <a:r>
              <a:rPr lang="en-US" dirty="0"/>
              <a:t>How does a neural network work?</a:t>
            </a:r>
          </a:p>
          <a:p>
            <a:r>
              <a:rPr lang="en-US" dirty="0"/>
              <a:t>When does it make sense to use a neural network?</a:t>
            </a:r>
          </a:p>
          <a:p>
            <a:r>
              <a:rPr lang="en-US" dirty="0"/>
              <a:t>What does the neural network pipeline look like?</a:t>
            </a:r>
          </a:p>
          <a:p>
            <a:r>
              <a:rPr lang="en-US" dirty="0"/>
              <a:t>Some follow up thoughts on the whole mess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CE6E-7C8F-4B4E-852A-189B2DCE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8ED3-717C-4025-90C8-B26764D9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model parameters grows linearly: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F56E43-FB62-4913-9AD8-3BAA2DEA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24" y="2352441"/>
            <a:ext cx="6754168" cy="1638529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683DBD-04C0-4009-8182-1CA040F24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75" y="4734570"/>
            <a:ext cx="2086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EB73-C840-4155-9C8D-F4CDDFF3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FD7E-EC23-47ED-BB2C-2D530A18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n=4</a:t>
            </a: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5930D86-0E15-4575-86C0-7FC1C7A0E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94" y="2590800"/>
            <a:ext cx="4571428" cy="2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C71B-3411-4D65-B56F-4B7022F9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/>
              <a:t>True comparison: Legendre vs Neural 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E56DED-FD8D-4102-A827-A463E659EFD3}"/>
              </a:ext>
            </a:extLst>
          </p:cNvPr>
          <p:cNvGrpSpPr/>
          <p:nvPr/>
        </p:nvGrpSpPr>
        <p:grpSpPr>
          <a:xfrm>
            <a:off x="4570412" y="1981200"/>
            <a:ext cx="6946200" cy="4066370"/>
            <a:chOff x="3339026" y="1904999"/>
            <a:chExt cx="8177586" cy="46759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28BB6F-4BCB-49C0-8E69-4B0E6F39A850}"/>
                </a:ext>
              </a:extLst>
            </p:cNvPr>
            <p:cNvGrpSpPr/>
            <p:nvPr/>
          </p:nvGrpSpPr>
          <p:grpSpPr>
            <a:xfrm>
              <a:off x="3808412" y="1904999"/>
              <a:ext cx="7175674" cy="4675971"/>
              <a:chOff x="3046412" y="1904999"/>
              <a:chExt cx="7175674" cy="4675971"/>
            </a:xfrm>
          </p:grpSpPr>
          <p:pic>
            <p:nvPicPr>
              <p:cNvPr id="5" name="Picture 4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BBB8EF63-CF88-486F-8D8B-D9B599D76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6412" y="1904999"/>
                <a:ext cx="3588560" cy="2358583"/>
              </a:xfrm>
              <a:prstGeom prst="rect">
                <a:avLst/>
              </a:prstGeom>
            </p:spPr>
          </p:pic>
          <p:pic>
            <p:nvPicPr>
              <p:cNvPr id="7" name="Picture 6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5BD3EEDD-2FD0-4851-BC77-F87F2945D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3526" y="1904999"/>
                <a:ext cx="3588560" cy="2358583"/>
              </a:xfrm>
              <a:prstGeom prst="rect">
                <a:avLst/>
              </a:prstGeom>
            </p:spPr>
          </p:pic>
          <p:pic>
            <p:nvPicPr>
              <p:cNvPr id="9" name="Picture 8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CCE07ACF-5815-4D27-B3F6-04A252809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858" y="4262632"/>
                <a:ext cx="3587113" cy="2318338"/>
              </a:xfrm>
              <a:prstGeom prst="rect">
                <a:avLst/>
              </a:prstGeom>
            </p:spPr>
          </p:pic>
          <p:pic>
            <p:nvPicPr>
              <p:cNvPr id="11" name="Picture 10" descr="A pencil and paper&#10;&#10;Description generated with high confidence">
                <a:extLst>
                  <a:ext uri="{FF2B5EF4-FFF2-40B4-BE49-F238E27FC236}">
                    <a16:creationId xmlns:a16="http://schemas.microsoft.com/office/drawing/2014/main" id="{89946DE4-BD88-46FA-8839-85FBE7A3B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3526" y="4262632"/>
                <a:ext cx="3587113" cy="2318338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E49245-78E9-463C-ADF7-F14F4E6939FC}"/>
                </a:ext>
              </a:extLst>
            </p:cNvPr>
            <p:cNvSpPr txBox="1"/>
            <p:nvPr/>
          </p:nvSpPr>
          <p:spPr>
            <a:xfrm>
              <a:off x="3339026" y="205740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1D63F2-2A6F-4C47-BF5D-2B7F2AD1CE43}"/>
                </a:ext>
              </a:extLst>
            </p:cNvPr>
            <p:cNvSpPr txBox="1"/>
            <p:nvPr/>
          </p:nvSpPr>
          <p:spPr>
            <a:xfrm>
              <a:off x="11047412" y="205740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3EF784-7C0E-4C89-8765-8D3F451638EF}"/>
                </a:ext>
              </a:extLst>
            </p:cNvPr>
            <p:cNvSpPr txBox="1"/>
            <p:nvPr/>
          </p:nvSpPr>
          <p:spPr>
            <a:xfrm>
              <a:off x="3339026" y="449580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55C0B8-066A-41EC-96DD-4CA794341B81}"/>
                </a:ext>
              </a:extLst>
            </p:cNvPr>
            <p:cNvSpPr txBox="1"/>
            <p:nvPr/>
          </p:nvSpPr>
          <p:spPr>
            <a:xfrm>
              <a:off x="11054626" y="449580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6D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84F29FE-417E-4856-94DE-3C9A8D954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981200"/>
            <a:ext cx="2991267" cy="466790"/>
          </a:xfrm>
          <a:prstGeom prst="rect">
            <a:avLst/>
          </a:prstGeom>
        </p:spPr>
      </p:pic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F85EC80-DDFD-4C40-9EC7-79ABA3168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853427"/>
            <a:ext cx="3237775" cy="21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41EC-687D-4E63-9302-0AFD656F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comparison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77B186-35A7-44AD-AE36-F3AF2252B765}"/>
              </a:ext>
            </a:extLst>
          </p:cNvPr>
          <p:cNvGrpSpPr/>
          <p:nvPr/>
        </p:nvGrpSpPr>
        <p:grpSpPr>
          <a:xfrm>
            <a:off x="4570412" y="2010506"/>
            <a:ext cx="6946200" cy="4016623"/>
            <a:chOff x="4570412" y="2010506"/>
            <a:chExt cx="6946200" cy="40166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3A34DD-9B9E-43AB-B9B1-C7D584ACBC34}"/>
                </a:ext>
              </a:extLst>
            </p:cNvPr>
            <p:cNvSpPr txBox="1"/>
            <p:nvPr/>
          </p:nvSpPr>
          <p:spPr>
            <a:xfrm>
              <a:off x="4570412" y="2113733"/>
              <a:ext cx="377441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E0851-148A-4233-ABFD-B79407202AA3}"/>
                </a:ext>
              </a:extLst>
            </p:cNvPr>
            <p:cNvSpPr txBox="1"/>
            <p:nvPr/>
          </p:nvSpPr>
          <p:spPr>
            <a:xfrm>
              <a:off x="11118064" y="2113733"/>
              <a:ext cx="389697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ADFA1C-CD6C-4A44-97BF-E78C1B49C9C6}"/>
                </a:ext>
              </a:extLst>
            </p:cNvPr>
            <p:cNvSpPr txBox="1"/>
            <p:nvPr/>
          </p:nvSpPr>
          <p:spPr>
            <a:xfrm>
              <a:off x="4570412" y="4234241"/>
              <a:ext cx="377441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878CD0-6489-45CF-AA20-DD9162FDB4BC}"/>
                </a:ext>
              </a:extLst>
            </p:cNvPr>
            <p:cNvSpPr txBox="1"/>
            <p:nvPr/>
          </p:nvSpPr>
          <p:spPr>
            <a:xfrm>
              <a:off x="11124192" y="4234241"/>
              <a:ext cx="392420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6D</a:t>
              </a:r>
            </a:p>
          </p:txBody>
        </p:sp>
        <p:pic>
          <p:nvPicPr>
            <p:cNvPr id="15" name="Picture 1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0BCA9339-E224-41F3-ADCD-D2A2860EF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119" y="2010506"/>
              <a:ext cx="3034882" cy="2020965"/>
            </a:xfrm>
            <a:prstGeom prst="rect">
              <a:avLst/>
            </a:prstGeom>
          </p:spPr>
        </p:pic>
        <p:pic>
          <p:nvPicPr>
            <p:cNvPr id="17" name="Picture 1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0969075-3BB9-482E-9F46-75527C08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001" y="2010506"/>
              <a:ext cx="2983807" cy="2036873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EA2EB0B-D7FB-4FD7-BCAC-115060B7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34" y="4031470"/>
              <a:ext cx="3030068" cy="1995659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9E48A6D-3E98-4798-A057-909451EC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001" y="4047379"/>
              <a:ext cx="2983807" cy="1979750"/>
            </a:xfrm>
            <a:prstGeom prst="rect">
              <a:avLst/>
            </a:prstGeom>
          </p:spPr>
        </p:pic>
      </p:grpSp>
      <p:pic>
        <p:nvPicPr>
          <p:cNvPr id="26" name="Picture 2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EC1E329-AE3B-4DCF-9458-55A874DD6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94" y="3880486"/>
            <a:ext cx="3269210" cy="2194143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D0604A36-3798-4400-8875-E64137050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94" y="2113733"/>
            <a:ext cx="326753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AE50-7B40-4C76-9FA7-0B00068D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True </a:t>
            </a:r>
            <a:r>
              <a:rPr lang="en-US" dirty="0" err="1"/>
              <a:t>True</a:t>
            </a:r>
            <a:r>
              <a:rPr lang="en-US" dirty="0"/>
              <a:t> comparison</a:t>
            </a:r>
          </a:p>
        </p:txBody>
      </p:sp>
      <p:pic>
        <p:nvPicPr>
          <p:cNvPr id="5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EC78B3CC-D1EE-4E7B-8D82-3D46DAC4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1200"/>
            <a:ext cx="2610214" cy="80021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3E03CC-BD15-4DB6-85F2-A21DEAE8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886200"/>
            <a:ext cx="3200120" cy="214777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66A68-83FD-4C10-A49D-1EDC5A9424A2}"/>
              </a:ext>
            </a:extLst>
          </p:cNvPr>
          <p:cNvGrpSpPr/>
          <p:nvPr/>
        </p:nvGrpSpPr>
        <p:grpSpPr>
          <a:xfrm>
            <a:off x="4570412" y="2010504"/>
            <a:ext cx="6946200" cy="4023469"/>
            <a:chOff x="4570412" y="2010504"/>
            <a:chExt cx="6946200" cy="40234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080031-30DB-4896-B22F-E979F418E3B5}"/>
                </a:ext>
              </a:extLst>
            </p:cNvPr>
            <p:cNvSpPr txBox="1"/>
            <p:nvPr/>
          </p:nvSpPr>
          <p:spPr>
            <a:xfrm>
              <a:off x="4570412" y="2113733"/>
              <a:ext cx="377441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57B050-12AF-4DDE-8106-20D3769E60A7}"/>
                </a:ext>
              </a:extLst>
            </p:cNvPr>
            <p:cNvSpPr txBox="1"/>
            <p:nvPr/>
          </p:nvSpPr>
          <p:spPr>
            <a:xfrm>
              <a:off x="11118064" y="2113733"/>
              <a:ext cx="389697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603AA-C83B-4958-A503-D8C8C5F6483D}"/>
                </a:ext>
              </a:extLst>
            </p:cNvPr>
            <p:cNvSpPr txBox="1"/>
            <p:nvPr/>
          </p:nvSpPr>
          <p:spPr>
            <a:xfrm>
              <a:off x="4570412" y="4234241"/>
              <a:ext cx="377441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E56B5-6D46-48C0-97D9-B8565D18BF78}"/>
                </a:ext>
              </a:extLst>
            </p:cNvPr>
            <p:cNvSpPr txBox="1"/>
            <p:nvPr/>
          </p:nvSpPr>
          <p:spPr>
            <a:xfrm>
              <a:off x="11124192" y="4234241"/>
              <a:ext cx="392420" cy="32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6D</a:t>
              </a:r>
            </a:p>
          </p:txBody>
        </p:sp>
        <p:pic>
          <p:nvPicPr>
            <p:cNvPr id="13" name="Picture 1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AE7F7A2-8CE8-47B9-9D0D-D385B1B1A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119" y="2010506"/>
              <a:ext cx="3034882" cy="2020965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64C2383-3B06-4639-B21D-B22D0A5D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001" y="2010506"/>
              <a:ext cx="2983807" cy="2036873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DE36955-A906-4B9C-8D5D-D417EA830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34" y="4031470"/>
              <a:ext cx="3030068" cy="1995659"/>
            </a:xfrm>
            <a:prstGeom prst="rect">
              <a:avLst/>
            </a:prstGeom>
          </p:spPr>
        </p:pic>
        <p:pic>
          <p:nvPicPr>
            <p:cNvPr id="18" name="Picture 17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7BF75CBD-E662-4BC7-B825-B1DC4463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120" y="2010505"/>
              <a:ext cx="3034884" cy="2036874"/>
            </a:xfrm>
            <a:prstGeom prst="rect">
              <a:avLst/>
            </a:prstGeom>
          </p:spPr>
        </p:pic>
        <p:pic>
          <p:nvPicPr>
            <p:cNvPr id="20" name="Picture 19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C795031-9C13-4E19-9136-259A5404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906" y="2010504"/>
              <a:ext cx="2935902" cy="2020966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5989B61D-C0B1-4A72-9F99-27B37584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755" y="4024156"/>
              <a:ext cx="2871862" cy="1976883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D769A81-54AE-4B00-8AE5-CEAF5FB81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000" y="4035223"/>
              <a:ext cx="2983807" cy="199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3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418C-5A16-42FA-92F5-3B7F6DD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BBBB-D652-418E-86F9-A1F096FC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excel at high dimensional data and when optimal basis is not manifestly apparent</a:t>
            </a:r>
          </a:p>
          <a:p>
            <a:pPr lvl="1"/>
            <a:r>
              <a:rPr lang="en-US" dirty="0"/>
              <a:t>Upshot: Lots of model parameters (but not as many as traditional methods)</a:t>
            </a:r>
          </a:p>
          <a:p>
            <a:endParaRPr lang="en-US" dirty="0"/>
          </a:p>
          <a:p>
            <a:r>
              <a:rPr lang="en-US" dirty="0"/>
              <a:t>Generally, need 10-100x the amount of data as the number of model parameters</a:t>
            </a:r>
          </a:p>
          <a:p>
            <a:pPr lvl="1"/>
            <a:r>
              <a:rPr lang="en-US" dirty="0"/>
              <a:t>Upshot: BIG DATA</a:t>
            </a:r>
          </a:p>
        </p:txBody>
      </p:sp>
    </p:spTree>
    <p:extLst>
      <p:ext uri="{BB962C8B-B14F-4D97-AF65-F5344CB8AC3E}">
        <p14:creationId xmlns:p14="http://schemas.microsoft.com/office/powerpoint/2010/main" val="7434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C2A7-1EF9-49A9-B010-E0739AE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neural network pipeline look like?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ADF4-D14B-4313-A727-D173506C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5A488-165E-4E57-8076-7D7FA7C5566F}"/>
              </a:ext>
            </a:extLst>
          </p:cNvPr>
          <p:cNvSpPr txBox="1"/>
          <p:nvPr/>
        </p:nvSpPr>
        <p:spPr>
          <a:xfrm>
            <a:off x="3503612" y="243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4AAE9-01FF-4C30-B3FA-C17096C5B48D}"/>
              </a:ext>
            </a:extLst>
          </p:cNvPr>
          <p:cNvSpPr txBox="1"/>
          <p:nvPr/>
        </p:nvSpPr>
        <p:spPr>
          <a:xfrm>
            <a:off x="3503612" y="311085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09F57-36DE-4D57-9FC8-79A8471219FD}"/>
              </a:ext>
            </a:extLst>
          </p:cNvPr>
          <p:cNvSpPr txBox="1"/>
          <p:nvPr/>
        </p:nvSpPr>
        <p:spPr>
          <a:xfrm>
            <a:off x="3503612" y="378331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Batching and padding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3EFBC-53AD-47EF-AB19-18D438D78AA9}"/>
              </a:ext>
            </a:extLst>
          </p:cNvPr>
          <p:cNvSpPr txBox="1"/>
          <p:nvPr/>
        </p:nvSpPr>
        <p:spPr>
          <a:xfrm>
            <a:off x="6551612" y="37404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network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67220-A659-4096-A269-A43238A0F896}"/>
              </a:ext>
            </a:extLst>
          </p:cNvPr>
          <p:cNvSpPr txBox="1"/>
          <p:nvPr/>
        </p:nvSpPr>
        <p:spPr>
          <a:xfrm>
            <a:off x="4754541" y="176594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AC331-171F-4B15-B933-CA74605B7D5E}"/>
              </a:ext>
            </a:extLst>
          </p:cNvPr>
          <p:cNvSpPr txBox="1"/>
          <p:nvPr/>
        </p:nvSpPr>
        <p:spPr>
          <a:xfrm>
            <a:off x="4951412" y="458216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training queues if necessary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441BE-57F4-4F45-8B40-FE86CFA0B6F4}"/>
              </a:ext>
            </a:extLst>
          </p:cNvPr>
          <p:cNvSpPr txBox="1"/>
          <p:nvPr/>
        </p:nvSpPr>
        <p:spPr>
          <a:xfrm>
            <a:off x="4951412" y="538100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hyper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2FD70-124E-4F89-87BA-5748E1DD71C4}"/>
              </a:ext>
            </a:extLst>
          </p:cNvPr>
          <p:cNvSpPr txBox="1"/>
          <p:nvPr/>
        </p:nvSpPr>
        <p:spPr>
          <a:xfrm>
            <a:off x="5180012" y="62790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5523486-7185-41DF-8C50-632A620ED243}"/>
              </a:ext>
            </a:extLst>
          </p:cNvPr>
          <p:cNvSpPr/>
          <p:nvPr/>
        </p:nvSpPr>
        <p:spPr>
          <a:xfrm>
            <a:off x="4113212" y="2807732"/>
            <a:ext cx="76200" cy="30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ACB2CD6-B099-4B34-BD06-373FB865241A}"/>
              </a:ext>
            </a:extLst>
          </p:cNvPr>
          <p:cNvSpPr/>
          <p:nvPr/>
        </p:nvSpPr>
        <p:spPr>
          <a:xfrm>
            <a:off x="4113212" y="3493532"/>
            <a:ext cx="76200" cy="30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F4A982-1700-4BDD-AAF9-237CCCA90A11}"/>
              </a:ext>
            </a:extLst>
          </p:cNvPr>
          <p:cNvSpPr/>
          <p:nvPr/>
        </p:nvSpPr>
        <p:spPr>
          <a:xfrm rot="17434855">
            <a:off x="4480466" y="4264671"/>
            <a:ext cx="130879" cy="783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6695890-7146-4679-B45C-F83B3162C38D}"/>
              </a:ext>
            </a:extLst>
          </p:cNvPr>
          <p:cNvSpPr/>
          <p:nvPr/>
        </p:nvSpPr>
        <p:spPr>
          <a:xfrm rot="2892169">
            <a:off x="6815463" y="4304044"/>
            <a:ext cx="118060" cy="556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8CF8ADD-50A7-4414-86BC-A7E0A1AF4B91}"/>
              </a:ext>
            </a:extLst>
          </p:cNvPr>
          <p:cNvSpPr/>
          <p:nvPr/>
        </p:nvSpPr>
        <p:spPr>
          <a:xfrm>
            <a:off x="5484812" y="5134933"/>
            <a:ext cx="76200" cy="30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F511DCC-C008-44F1-BABA-B91FD23B3AD3}"/>
              </a:ext>
            </a:extLst>
          </p:cNvPr>
          <p:cNvSpPr/>
          <p:nvPr/>
        </p:nvSpPr>
        <p:spPr>
          <a:xfrm>
            <a:off x="5484812" y="5975963"/>
            <a:ext cx="76200" cy="30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D3F2F-9D41-4810-B404-A85315815622}"/>
              </a:ext>
            </a:extLst>
          </p:cNvPr>
          <p:cNvSpPr txBox="1"/>
          <p:nvPr/>
        </p:nvSpPr>
        <p:spPr>
          <a:xfrm>
            <a:off x="2625375" y="2079279"/>
            <a:ext cx="7617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BC54E-ADB0-49E5-81FD-9ECBF96601D9}"/>
              </a:ext>
            </a:extLst>
          </p:cNvPr>
          <p:cNvSpPr txBox="1"/>
          <p:nvPr/>
        </p:nvSpPr>
        <p:spPr>
          <a:xfrm rot="10800000">
            <a:off x="8304337" y="2444765"/>
            <a:ext cx="7617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D8A78-2F7A-476E-8E2F-EFE348355DBA}"/>
              </a:ext>
            </a:extLst>
          </p:cNvPr>
          <p:cNvSpPr txBox="1"/>
          <p:nvPr/>
        </p:nvSpPr>
        <p:spPr>
          <a:xfrm>
            <a:off x="4154408" y="4247763"/>
            <a:ext cx="7617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D51E8-36A8-4A7A-A72F-2628C5341D2D}"/>
              </a:ext>
            </a:extLst>
          </p:cNvPr>
          <p:cNvSpPr txBox="1"/>
          <p:nvPr/>
        </p:nvSpPr>
        <p:spPr>
          <a:xfrm>
            <a:off x="1445704" y="3022703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 data</a:t>
            </a:r>
          </a:p>
          <a:p>
            <a:r>
              <a:rPr lang="en-US" dirty="0"/>
              <a:t>science stuff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93755-EE48-46AB-93A1-790B0F09DACA}"/>
              </a:ext>
            </a:extLst>
          </p:cNvPr>
          <p:cNvSpPr txBox="1"/>
          <p:nvPr/>
        </p:nvSpPr>
        <p:spPr>
          <a:xfrm>
            <a:off x="8989117" y="3109170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</a:p>
          <a:p>
            <a:r>
              <a:rPr lang="en-US" dirty="0"/>
              <a:t>stuff - theory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16FA48-97B8-4E3A-98ED-0BBC9BFCE8BE}"/>
              </a:ext>
            </a:extLst>
          </p:cNvPr>
          <p:cNvSpPr txBox="1"/>
          <p:nvPr/>
        </p:nvSpPr>
        <p:spPr>
          <a:xfrm>
            <a:off x="2203617" y="516573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</a:p>
          <a:p>
            <a:r>
              <a:rPr lang="en-US" dirty="0"/>
              <a:t>stuff – ‘experiment’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B3381-3118-4A01-A371-86DCF4CAD279}"/>
              </a:ext>
            </a:extLst>
          </p:cNvPr>
          <p:cNvSpPr txBox="1"/>
          <p:nvPr/>
        </p:nvSpPr>
        <p:spPr>
          <a:xfrm>
            <a:off x="637370" y="4383757"/>
            <a:ext cx="244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important in NNs,</a:t>
            </a:r>
          </a:p>
          <a:p>
            <a:r>
              <a:rPr lang="en-US" dirty="0"/>
              <a:t>Tensors can’t be ragged</a:t>
            </a:r>
          </a:p>
          <a:p>
            <a:r>
              <a:rPr lang="en-US" dirty="0"/>
              <a:t>arrays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A44DD49-E31D-4783-8C8C-2FFD13354F2B}"/>
              </a:ext>
            </a:extLst>
          </p:cNvPr>
          <p:cNvSpPr/>
          <p:nvPr/>
        </p:nvSpPr>
        <p:spPr>
          <a:xfrm rot="14106041">
            <a:off x="3219016" y="4325881"/>
            <a:ext cx="118060" cy="5562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E144-D5D7-4898-B720-85329A2A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7B61-4963-4C60-8738-C0EDB80C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Keras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Incredibly simple – create and train a network in 6 lines</a:t>
            </a:r>
          </a:p>
          <a:p>
            <a:pPr lvl="1"/>
            <a:r>
              <a:rPr lang="en-US" dirty="0"/>
              <a:t>Restricted (mostly) to cookie cutter networks</a:t>
            </a:r>
          </a:p>
          <a:p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Highly customizable – very powerful port of </a:t>
            </a:r>
            <a:r>
              <a:rPr lang="en-US" dirty="0" err="1"/>
              <a:t>numpy</a:t>
            </a:r>
            <a:r>
              <a:rPr lang="en-US" dirty="0"/>
              <a:t> library to create anything you want</a:t>
            </a:r>
          </a:p>
          <a:p>
            <a:pPr lvl="1"/>
            <a:r>
              <a:rPr lang="en-US" dirty="0"/>
              <a:t>Computations must be created as a static graph</a:t>
            </a:r>
          </a:p>
          <a:p>
            <a:r>
              <a:rPr lang="en-US" dirty="0" err="1"/>
              <a:t>PyTorch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Dynamic graph!</a:t>
            </a:r>
          </a:p>
          <a:p>
            <a:pPr lvl="1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8145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E5C-4308-4A22-8034-0BEF7296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pipeline (details not important)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F093-4E02-4420-89FC-7D913139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stuff: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x,a,b,n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	 terms = [a**m * </a:t>
            </a:r>
            <a:r>
              <a:rPr lang="en-US" dirty="0" err="1"/>
              <a:t>sp.special.jv</a:t>
            </a:r>
            <a:r>
              <a:rPr lang="en-US" dirty="0"/>
              <a:t>(</a:t>
            </a:r>
            <a:r>
              <a:rPr lang="en-US" dirty="0" err="1"/>
              <a:t>m,b</a:t>
            </a:r>
            <a:r>
              <a:rPr lang="en-US" dirty="0"/>
              <a:t>**m * 3.14 * x) for m in 				range(n)]</a:t>
            </a:r>
          </a:p>
          <a:p>
            <a:pPr marL="0" indent="0">
              <a:buNone/>
            </a:pPr>
            <a:r>
              <a:rPr lang="en-US" dirty="0"/>
              <a:t>   	 return sum(terms)</a:t>
            </a:r>
          </a:p>
          <a:p>
            <a:pPr marL="0" indent="0">
              <a:buNone/>
            </a:pPr>
            <a:r>
              <a:rPr lang="pt-BR" dirty="0"/>
              <a:t>x_ = [np.random.uniform(0.,1.,size=[data_num , n + 1]) for n in 	range(dim_num)]</a:t>
            </a:r>
          </a:p>
          <a:p>
            <a:pPr marL="0" indent="0">
              <a:buNone/>
            </a:pPr>
            <a:r>
              <a:rPr lang="en-US" dirty="0" err="1"/>
              <a:t>y_myfunc</a:t>
            </a:r>
            <a:r>
              <a:rPr lang="en-US" dirty="0"/>
              <a:t> = [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myfunc</a:t>
            </a:r>
            <a:r>
              <a:rPr lang="en-US" dirty="0"/>
              <a:t>(x,2.,1.5,4),axis=1) for x in x_]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DD31-CC23-4FD4-8019-DAEC060C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 of this talk?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E12-B7B3-4C82-9477-4115F065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pipline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8B26-FE56-4654-A633-B0C03405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48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Theory: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neural_net</a:t>
            </a:r>
            <a:r>
              <a:rPr lang="en-US" dirty="0"/>
              <a:t>(</a:t>
            </a:r>
            <a:r>
              <a:rPr lang="en-US" dirty="0" err="1"/>
              <a:t>x,neuron_no,dim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	W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tf.random_uniform</a:t>
            </a:r>
            <a:r>
              <a:rPr lang="en-US" dirty="0"/>
              <a:t>(</a:t>
            </a:r>
            <a:r>
              <a:rPr lang="en-US" dirty="0" err="1"/>
              <a:t>minval</a:t>
            </a:r>
            <a:r>
              <a:rPr lang="en-US" dirty="0"/>
              <a:t> = -1., </a:t>
            </a:r>
            <a:r>
              <a:rPr lang="en-US" dirty="0" err="1"/>
              <a:t>maxval</a:t>
            </a:r>
            <a:r>
              <a:rPr lang="en-US" dirty="0"/>
              <a:t> = 1., 		shape = [</a:t>
            </a:r>
            <a:r>
              <a:rPr lang="en-US" dirty="0" err="1"/>
              <a:t>neuron_no</a:t>
            </a:r>
            <a:r>
              <a:rPr lang="en-US" dirty="0"/>
              <a:t>, dim]))</a:t>
            </a:r>
          </a:p>
          <a:p>
            <a:pPr marL="0" indent="0">
              <a:buNone/>
            </a:pPr>
            <a:r>
              <a:rPr lang="en-US" dirty="0"/>
              <a:t>   	 b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tf.random_uniform</a:t>
            </a:r>
            <a:r>
              <a:rPr lang="en-US" dirty="0"/>
              <a:t>(</a:t>
            </a:r>
            <a:r>
              <a:rPr lang="en-US" dirty="0" err="1"/>
              <a:t>minval</a:t>
            </a:r>
            <a:r>
              <a:rPr lang="en-US" dirty="0"/>
              <a:t> = -1., </a:t>
            </a:r>
            <a:r>
              <a:rPr lang="en-US" dirty="0" err="1"/>
              <a:t>maxval</a:t>
            </a:r>
            <a:r>
              <a:rPr lang="en-US" dirty="0"/>
              <a:t> = 1., 		shape = [</a:t>
            </a:r>
            <a:r>
              <a:rPr lang="en-US" dirty="0" err="1"/>
              <a:t>neuron_no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/>
              <a:t>    	N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tf.random_uniform</a:t>
            </a:r>
            <a:r>
              <a:rPr lang="en-US" dirty="0"/>
              <a:t>(shape = [</a:t>
            </a:r>
            <a:r>
              <a:rPr lang="en-US" dirty="0" err="1"/>
              <a:t>neuron_no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tf.einsum</a:t>
            </a:r>
            <a:r>
              <a:rPr lang="en-US" dirty="0"/>
              <a:t>('</a:t>
            </a:r>
            <a:r>
              <a:rPr lang="en-US" dirty="0" err="1"/>
              <a:t>i,ji</a:t>
            </a:r>
            <a:r>
              <a:rPr lang="en-US" dirty="0"/>
              <a:t>-&gt;j', N, </a:t>
            </a:r>
            <a:r>
              <a:rPr lang="en-US" dirty="0" err="1"/>
              <a:t>tf.tanh</a:t>
            </a:r>
            <a:r>
              <a:rPr lang="en-US" dirty="0"/>
              <a:t>(</a:t>
            </a:r>
            <a:r>
              <a:rPr lang="en-US" dirty="0" err="1"/>
              <a:t>tf.einsum</a:t>
            </a:r>
            <a:r>
              <a:rPr lang="en-US" dirty="0"/>
              <a:t>('</a:t>
            </a:r>
            <a:r>
              <a:rPr lang="en-US" dirty="0" err="1"/>
              <a:t>ij,kj</a:t>
            </a:r>
            <a:r>
              <a:rPr lang="en-US" dirty="0"/>
              <a:t>-&gt;</a:t>
            </a:r>
            <a:r>
              <a:rPr lang="en-US" dirty="0" err="1"/>
              <a:t>ki</a:t>
            </a:r>
            <a:r>
              <a:rPr lang="en-US" dirty="0"/>
              <a:t>', W, 			</a:t>
            </a:r>
            <a:r>
              <a:rPr lang="en-US" dirty="0" err="1"/>
              <a:t>x_place</a:t>
            </a:r>
            <a:r>
              <a:rPr lang="en-US" dirty="0"/>
              <a:t>) + b))</a:t>
            </a:r>
          </a:p>
          <a:p>
            <a:r>
              <a:rPr lang="en-US" dirty="0"/>
              <a:t>I usually find tanh better than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9E680925-389F-4A03-8842-983F268A3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752600"/>
            <a:ext cx="454405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88E-1D03-464B-841D-ECC7BD91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1F3B-C707-4B8C-90FD-7234981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 parameters:</a:t>
            </a:r>
          </a:p>
          <a:p>
            <a:pPr marL="0" indent="0">
              <a:buNone/>
            </a:pPr>
            <a:r>
              <a:rPr lang="en-US" dirty="0" err="1"/>
              <a:t>dim_num</a:t>
            </a:r>
            <a:r>
              <a:rPr lang="en-US" dirty="0"/>
              <a:t> = 12      ## Max number of dimensional data to consider</a:t>
            </a:r>
          </a:p>
          <a:p>
            <a:pPr marL="0" indent="0">
              <a:buNone/>
            </a:pPr>
            <a:r>
              <a:rPr lang="en-US" dirty="0" err="1"/>
              <a:t>data_num</a:t>
            </a:r>
            <a:r>
              <a:rPr lang="en-US" dirty="0"/>
              <a:t> = 1000    ## Number of data points to select from space</a:t>
            </a:r>
          </a:p>
          <a:p>
            <a:pPr marL="0" indent="0">
              <a:buNone/>
            </a:pPr>
            <a:r>
              <a:rPr lang="en-US" dirty="0" err="1"/>
              <a:t>batch_size</a:t>
            </a:r>
            <a:r>
              <a:rPr lang="en-US" dirty="0"/>
              <a:t> = 500  ## Mini batch-size</a:t>
            </a:r>
          </a:p>
          <a:p>
            <a:pPr marL="0" indent="0">
              <a:buNone/>
            </a:pPr>
            <a:r>
              <a:rPr lang="en-US" dirty="0"/>
              <a:t>epochs = 5000     ## How many epochs to train</a:t>
            </a:r>
          </a:p>
          <a:p>
            <a:pPr marL="0" indent="0">
              <a:buNone/>
            </a:pPr>
            <a:r>
              <a:rPr lang="en-US" dirty="0" err="1"/>
              <a:t>max_mod_par</a:t>
            </a:r>
            <a:r>
              <a:rPr lang="en-US" dirty="0"/>
              <a:t> = 100 ## Maximum number of model parameters</a:t>
            </a:r>
          </a:p>
          <a:p>
            <a:pPr marL="0" indent="0">
              <a:buNone/>
            </a:pPr>
            <a:r>
              <a:rPr lang="en-US" dirty="0" err="1"/>
              <a:t>lr</a:t>
            </a:r>
            <a:r>
              <a:rPr lang="en-US" dirty="0"/>
              <a:t> = 1e-1         ##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9009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4E6-B467-4206-BA42-C0ED8428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5E2C-E51E-4407-95B9-D839C49A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Training:</a:t>
            </a:r>
          </a:p>
          <a:p>
            <a:pPr marL="0" indent="0">
              <a:buNone/>
            </a:pPr>
            <a:r>
              <a:rPr lang="en-US" sz="9600" dirty="0"/>
              <a:t>with </a:t>
            </a:r>
            <a:r>
              <a:rPr lang="en-US" sz="9600" dirty="0" err="1"/>
              <a:t>tf.Session</a:t>
            </a:r>
            <a:r>
              <a:rPr lang="en-US" sz="9600" dirty="0"/>
              <a:t>() as </a:t>
            </a:r>
            <a:r>
              <a:rPr lang="en-US" sz="9600" dirty="0" err="1"/>
              <a:t>sess</a:t>
            </a:r>
            <a:r>
              <a:rPr lang="en-US" sz="9600" dirty="0"/>
              <a:t>:</a:t>
            </a:r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err="1"/>
              <a:t>sess.run</a:t>
            </a:r>
            <a:r>
              <a:rPr lang="en-US" sz="9600" dirty="0"/>
              <a:t>(</a:t>
            </a:r>
            <a:r>
              <a:rPr lang="en-US" sz="9600" dirty="0" err="1"/>
              <a:t>tf.global_variables_initializer</a:t>
            </a:r>
            <a:r>
              <a:rPr lang="en-US" sz="9600" dirty="0"/>
              <a:t>())</a:t>
            </a:r>
          </a:p>
          <a:p>
            <a:pPr marL="0" indent="0">
              <a:buNone/>
            </a:pPr>
            <a:r>
              <a:rPr lang="en-US" sz="9600" dirty="0"/>
              <a:t>	saver = </a:t>
            </a:r>
            <a:r>
              <a:rPr lang="en-US" sz="9600" dirty="0" err="1"/>
              <a:t>tf.train.Saver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r>
              <a:rPr lang="en-US" sz="9600" dirty="0"/>
              <a:t>	for epoch in range(epochs):            </a:t>
            </a:r>
          </a:p>
          <a:p>
            <a:pPr marL="0" indent="0">
              <a:buNone/>
            </a:pPr>
            <a:r>
              <a:rPr lang="en-US" sz="9600" dirty="0"/>
              <a:t>               		for batch in range(</a:t>
            </a:r>
            <a:r>
              <a:rPr lang="en-US" sz="9600" dirty="0" err="1"/>
              <a:t>batch_tot</a:t>
            </a:r>
            <a:r>
              <a:rPr lang="en-US" sz="9600" dirty="0"/>
              <a:t>):</a:t>
            </a:r>
          </a:p>
          <a:p>
            <a:pPr marL="458787" lvl="2" indent="0">
              <a:buNone/>
            </a:pPr>
            <a:r>
              <a:rPr lang="en-US" sz="9000" dirty="0"/>
              <a:t>                		</a:t>
            </a:r>
            <a:r>
              <a:rPr lang="en-US" sz="9000" dirty="0" err="1"/>
              <a:t>sess.run</a:t>
            </a:r>
            <a:r>
              <a:rPr lang="en-US" sz="9000" dirty="0"/>
              <a:t>([</a:t>
            </a:r>
            <a:r>
              <a:rPr lang="en-US" sz="9000" dirty="0" err="1"/>
              <a:t>leg_train_op</a:t>
            </a:r>
            <a:r>
              <a:rPr lang="en-US" sz="9000" dirty="0"/>
              <a:t>, </a:t>
            </a:r>
            <a:r>
              <a:rPr lang="en-US" sz="9000" dirty="0" err="1"/>
              <a:t>neural_train_op</a:t>
            </a:r>
            <a:r>
              <a:rPr lang="en-US" sz="9000" dirty="0"/>
              <a:t>],</a:t>
            </a:r>
          </a:p>
          <a:p>
            <a:pPr marL="458787" lvl="2" indent="0">
              <a:buNone/>
            </a:pPr>
            <a:r>
              <a:rPr lang="en-US" sz="9000" dirty="0"/>
              <a:t>                         		</a:t>
            </a:r>
            <a:r>
              <a:rPr lang="en-US" sz="9000" dirty="0" err="1"/>
              <a:t>feed_dict</a:t>
            </a:r>
            <a:r>
              <a:rPr lang="en-US" sz="9000" dirty="0"/>
              <a:t>={</a:t>
            </a:r>
            <a:r>
              <a:rPr lang="en-US" sz="9000" dirty="0" err="1"/>
              <a:t>basis_place</a:t>
            </a:r>
            <a:r>
              <a:rPr lang="en-US" sz="9000" dirty="0"/>
              <a:t> : </a:t>
            </a:r>
            <a:r>
              <a:rPr lang="en-US" sz="9000" dirty="0" err="1"/>
              <a:t>batch_basis</a:t>
            </a:r>
            <a:r>
              <a:rPr lang="en-US" sz="9000" dirty="0"/>
              <a:t>,</a:t>
            </a:r>
          </a:p>
          <a:p>
            <a:pPr marL="458787" lvl="2" indent="0">
              <a:buNone/>
            </a:pPr>
            <a:r>
              <a:rPr lang="en-US" sz="9000" dirty="0"/>
              <a:t>                                    		</a:t>
            </a:r>
            <a:r>
              <a:rPr lang="en-US" sz="9000" dirty="0" err="1"/>
              <a:t>x_place</a:t>
            </a:r>
            <a:r>
              <a:rPr lang="en-US" sz="9000" dirty="0"/>
              <a:t> : </a:t>
            </a:r>
            <a:r>
              <a:rPr lang="en-US" sz="9000" dirty="0" err="1"/>
              <a:t>batch_x</a:t>
            </a:r>
            <a:r>
              <a:rPr lang="en-US" sz="9000" dirty="0"/>
              <a:t>,</a:t>
            </a:r>
          </a:p>
          <a:p>
            <a:pPr marL="458787" lvl="2" indent="0">
              <a:buNone/>
            </a:pPr>
            <a:r>
              <a:rPr lang="en-US" sz="9000" dirty="0"/>
              <a:t>                                    		</a:t>
            </a:r>
            <a:r>
              <a:rPr lang="en-US" sz="9000" dirty="0" err="1"/>
              <a:t>y_place</a:t>
            </a:r>
            <a:r>
              <a:rPr lang="en-US" sz="9000" dirty="0"/>
              <a:t> : </a:t>
            </a:r>
            <a:r>
              <a:rPr lang="en-US" sz="9000" dirty="0" err="1"/>
              <a:t>batch_y</a:t>
            </a:r>
            <a:r>
              <a:rPr lang="en-US" sz="90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654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C61F-3A39-44ED-873C-C4991FBF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follow up thoughts on the whole mess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0E65-9483-4F21-BCC4-C4DF7E93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work/courses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29C7-337F-45E3-80E9-7F2EEDC6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focus on the ‘experimental’ (training) side, with heuristic ‘theory’ (modeling) side; field would benefit from a designated split in focus</a:t>
            </a:r>
          </a:p>
          <a:p>
            <a:r>
              <a:rPr lang="en-US" dirty="0"/>
              <a:t>Create an efficacy metric to assess networks (e.g. loss*f(no. of model parameters))</a:t>
            </a:r>
          </a:p>
          <a:p>
            <a:r>
              <a:rPr lang="en-US" dirty="0"/>
              <a:t>Establish bounds on the efficacy metric as a function of dimension and topology</a:t>
            </a:r>
          </a:p>
          <a:p>
            <a:r>
              <a:rPr lang="en-US" dirty="0"/>
              <a:t>Find improved multidimensional traditional basis and create a random projection network</a:t>
            </a:r>
          </a:p>
        </p:txBody>
      </p:sp>
    </p:spTree>
    <p:extLst>
      <p:ext uri="{BB962C8B-B14F-4D97-AF65-F5344CB8AC3E}">
        <p14:creationId xmlns:p14="http://schemas.microsoft.com/office/powerpoint/2010/main" val="21615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8607-5B25-4CDA-AEC9-48723D9A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FD29-6185-4F97-9C2E-B1BF96BD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overviews of popular/standard network architectures: Chris </a:t>
            </a:r>
            <a:r>
              <a:rPr lang="en-US" dirty="0" err="1"/>
              <a:t>Olah’s</a:t>
            </a:r>
            <a:r>
              <a:rPr lang="en-US" dirty="0"/>
              <a:t> blog (scroll down a bit)</a:t>
            </a:r>
          </a:p>
          <a:p>
            <a:pPr lvl="1"/>
            <a:r>
              <a:rPr lang="en-US" dirty="0">
                <a:hlinkClick r:id="rId2"/>
              </a:rPr>
              <a:t>http://colah.github.io/</a:t>
            </a:r>
            <a:endParaRPr lang="en-US" dirty="0"/>
          </a:p>
          <a:p>
            <a:pPr lvl="1"/>
            <a:r>
              <a:rPr lang="en-US" dirty="0"/>
              <a:t>I like to explain conv. nets slightly differently – keep an eye out on </a:t>
            </a:r>
            <a:r>
              <a:rPr lang="en-US" dirty="0" err="1"/>
              <a:t>Excella’s</a:t>
            </a:r>
            <a:r>
              <a:rPr lang="en-US" dirty="0"/>
              <a:t> blog for a popular neural net overview if you’re curious: </a:t>
            </a:r>
            <a:r>
              <a:rPr lang="en-US" dirty="0">
                <a:hlinkClick r:id="rId3"/>
              </a:rPr>
              <a:t>https://www.excella.com/insights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has some spectacular documentation</a:t>
            </a:r>
          </a:p>
          <a:p>
            <a:pPr lvl="1"/>
            <a:r>
              <a:rPr lang="en-US" dirty="0">
                <a:hlinkClick r:id="rId4"/>
              </a:rPr>
              <a:t>https://keras.io/getting-started/sequential-model-guide/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has some terrible documentation, but here’s an injection point:</a:t>
            </a:r>
          </a:p>
          <a:p>
            <a:pPr lvl="1"/>
            <a:r>
              <a:rPr lang="en-US" dirty="0">
                <a:hlinkClick r:id="rId5"/>
              </a:rPr>
              <a:t>https://www.tensorflow.org/get_started/mnist/beginners</a:t>
            </a:r>
            <a:endParaRPr lang="en-US" dirty="0"/>
          </a:p>
          <a:p>
            <a:pPr lvl="1"/>
            <a:r>
              <a:rPr lang="en-US" dirty="0"/>
              <a:t>For when you realize feed dictionaries are slow and horrible, learn about queues here rather than on the TF website: </a:t>
            </a:r>
            <a:r>
              <a:rPr lang="en-US" dirty="0">
                <a:hlinkClick r:id="rId6"/>
              </a:rPr>
              <a:t>http://web.stanford.edu/class/cs20si/lectures/slides_09.pdf</a:t>
            </a:r>
            <a:endParaRPr lang="en-US" dirty="0"/>
          </a:p>
          <a:p>
            <a:r>
              <a:rPr lang="en-US" dirty="0"/>
              <a:t>SVCCA – I feel a bit obliged to cite </a:t>
            </a:r>
            <a:r>
              <a:rPr lang="en-US" dirty="0" err="1"/>
              <a:t>Maithra’s</a:t>
            </a:r>
            <a:r>
              <a:rPr lang="en-US" dirty="0"/>
              <a:t> work: </a:t>
            </a:r>
            <a:r>
              <a:rPr lang="en-US" dirty="0">
                <a:hlinkClick r:id="rId7"/>
              </a:rPr>
              <a:t>https://arxiv.org/abs/1706.05806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4F71-D92A-48C0-928E-1806727A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15574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71D7-DF0C-4294-9703-6411EF4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9917-21B7-419F-B4BB-D25E715C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plenty of handy-wavy blogs</a:t>
            </a:r>
          </a:p>
          <a:p>
            <a:r>
              <a:rPr lang="en-US" dirty="0"/>
              <a:t>There are plenty of  higher-level applications talks</a:t>
            </a:r>
          </a:p>
          <a:p>
            <a:r>
              <a:rPr lang="en-US" dirty="0"/>
              <a:t>How do a neophyte comfortably transition from hand-waving to application?</a:t>
            </a:r>
          </a:p>
          <a:p>
            <a:r>
              <a:rPr lang="en-US" dirty="0"/>
              <a:t>How should a custom neural network be constructed?</a:t>
            </a:r>
          </a:p>
        </p:txBody>
      </p:sp>
    </p:spTree>
    <p:extLst>
      <p:ext uri="{BB962C8B-B14F-4D97-AF65-F5344CB8AC3E}">
        <p14:creationId xmlns:p14="http://schemas.microsoft.com/office/powerpoint/2010/main" val="20410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3961-A79D-4C3A-9929-03D4931A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987C-4AC1-4317-8289-52C4EA0E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3505199" cy="4114801"/>
          </a:xfrm>
        </p:spPr>
        <p:txBody>
          <a:bodyPr/>
          <a:lstStyle/>
          <a:p>
            <a:r>
              <a:rPr lang="en-US" dirty="0"/>
              <a:t>There is a lot of focus on applications</a:t>
            </a:r>
          </a:p>
          <a:p>
            <a:r>
              <a:rPr lang="en-US" dirty="0"/>
              <a:t>We’re approaching a turning point</a:t>
            </a:r>
          </a:p>
          <a:p>
            <a:r>
              <a:rPr lang="en-US" dirty="0"/>
              <a:t>I want to inspire a focus on the theory rather than just the experiment</a:t>
            </a: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5393243-1F1D-4BE3-B99D-D89C68E85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904999"/>
            <a:ext cx="6477303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7ABA1-3582-4B87-9E5B-9213F9CBB7CB}"/>
              </a:ext>
            </a:extLst>
          </p:cNvPr>
          <p:cNvSpPr txBox="1"/>
          <p:nvPr/>
        </p:nvSpPr>
        <p:spPr>
          <a:xfrm>
            <a:off x="8281981" y="510539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Maithra</a:t>
            </a:r>
            <a:r>
              <a:rPr lang="en-US" dirty="0"/>
              <a:t> Raghu (Cornell)</a:t>
            </a:r>
          </a:p>
        </p:txBody>
      </p:sp>
    </p:spTree>
    <p:extLst>
      <p:ext uri="{BB962C8B-B14F-4D97-AF65-F5344CB8AC3E}">
        <p14:creationId xmlns:p14="http://schemas.microsoft.com/office/powerpoint/2010/main" val="9024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48B0-0881-4F88-97B4-F4E16A3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D15C-C07E-494A-8EE8-91659095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read some pop deep learning blogs</a:t>
            </a:r>
          </a:p>
          <a:p>
            <a:pPr lvl="1"/>
            <a:r>
              <a:rPr lang="en-US" dirty="0"/>
              <a:t>Familiarity with core concepts such as ‘layers’ and ‘neurons’/’activation functions’</a:t>
            </a:r>
          </a:p>
          <a:p>
            <a:r>
              <a:rPr lang="en-US" dirty="0"/>
              <a:t>Have a propensity for math</a:t>
            </a:r>
          </a:p>
          <a:p>
            <a:pPr lvl="1"/>
            <a:r>
              <a:rPr lang="en-US" dirty="0"/>
              <a:t>Ideally, a bit of linear algebra under your belt</a:t>
            </a:r>
          </a:p>
          <a:p>
            <a:pPr lvl="1"/>
            <a:r>
              <a:rPr lang="en-US" dirty="0"/>
              <a:t>Aiming to be self-contained, but ‘technobabble’ can be disorienting</a:t>
            </a:r>
          </a:p>
        </p:txBody>
      </p:sp>
    </p:spTree>
    <p:extLst>
      <p:ext uri="{BB962C8B-B14F-4D97-AF65-F5344CB8AC3E}">
        <p14:creationId xmlns:p14="http://schemas.microsoft.com/office/powerpoint/2010/main" val="6173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E07E-6F1D-4E2D-AFD7-C228BD96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neural network work?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B619-FC13-4933-9BB6-0A75A8A8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neural net even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4D94-4F04-455E-AD94-A503B657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learns a function.</a:t>
            </a:r>
          </a:p>
          <a:p>
            <a:pPr lvl="1"/>
            <a:r>
              <a:rPr lang="en-US" dirty="0"/>
              <a:t>Yes. That is all.</a:t>
            </a:r>
          </a:p>
          <a:p>
            <a:r>
              <a:rPr lang="en-US" dirty="0"/>
              <a:t>A function is a map/table/rule/whatever you want to call it that associates elements of one set with elements of another set:</a:t>
            </a:r>
          </a:p>
          <a:p>
            <a:endParaRPr lang="en-US" dirty="0"/>
          </a:p>
          <a:p>
            <a:r>
              <a:rPr lang="en-US" dirty="0"/>
              <a:t>Need to understand more traditional techniques to understand its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E537B-B529-4497-A544-DE163B602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719477"/>
            <a:ext cx="122889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3C27-C9D2-41CF-BF70-5AE55310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E364-E56F-492A-AE41-675A0280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methods to learn a function</a:t>
            </a:r>
          </a:p>
          <a:p>
            <a:r>
              <a:rPr lang="en-US" dirty="0"/>
              <a:t>My weapon of choice: basis expansions</a:t>
            </a:r>
          </a:p>
          <a:p>
            <a:r>
              <a:rPr lang="en-US" dirty="0"/>
              <a:t>Functions are vectors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867-5309</a:t>
            </a:r>
            <a:r>
              <a:rPr lang="en-US" dirty="0">
                <a:latin typeface="+mj-lt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Vectors can be written in terms of other vectors:</a:t>
            </a:r>
          </a:p>
          <a:p>
            <a:endParaRPr lang="en-US" dirty="0"/>
          </a:p>
        </p:txBody>
      </p: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C394BB2-4D09-4D6B-99CC-A2CBD86D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3352800"/>
            <a:ext cx="1286054" cy="876422"/>
          </a:xfrm>
          <a:prstGeom prst="rect">
            <a:avLst/>
          </a:prstGeom>
        </p:spPr>
      </p:pic>
      <p:pic>
        <p:nvPicPr>
          <p:cNvPr id="17" name="Picture 16" descr="A picture containing clock&#10;&#10;Description generated with high confidence">
            <a:extLst>
              <a:ext uri="{FF2B5EF4-FFF2-40B4-BE49-F238E27FC236}">
                <a16:creationId xmlns:a16="http://schemas.microsoft.com/office/drawing/2014/main" id="{1D987744-0B48-4222-ABBF-A62F037F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13" y="4419600"/>
            <a:ext cx="744959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5777</TotalTime>
  <Words>1273</Words>
  <Application>Microsoft Office PowerPoint</Application>
  <PresentationFormat>Custom</PresentationFormat>
  <Paragraphs>225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Cambria Math</vt:lpstr>
      <vt:lpstr>Corbel</vt:lpstr>
      <vt:lpstr>Digital Blue Tunnel 16x9</vt:lpstr>
      <vt:lpstr>Neural Networks: How, When, and What? </vt:lpstr>
      <vt:lpstr>Overview of the talk</vt:lpstr>
      <vt:lpstr>What’s the goal of this talk? </vt:lpstr>
      <vt:lpstr>First goal</vt:lpstr>
      <vt:lpstr>Second goal</vt:lpstr>
      <vt:lpstr>Assumptions</vt:lpstr>
      <vt:lpstr>How does a neural network work? </vt:lpstr>
      <vt:lpstr>What does a neural net even do?</vt:lpstr>
      <vt:lpstr>So what’s new?</vt:lpstr>
      <vt:lpstr>Functions</vt:lpstr>
      <vt:lpstr>So?</vt:lpstr>
      <vt:lpstr>The coefficients</vt:lpstr>
      <vt:lpstr>Neural Networks</vt:lpstr>
      <vt:lpstr>The Universal Approximation Theorem</vt:lpstr>
      <vt:lpstr>Inter- vs Intra- layer</vt:lpstr>
      <vt:lpstr>Sequence of simpler functions = Layers</vt:lpstr>
      <vt:lpstr>Recap</vt:lpstr>
      <vt:lpstr>When does it make sense to use a neural network? </vt:lpstr>
      <vt:lpstr>What about multiple dimensions?</vt:lpstr>
      <vt:lpstr>Multiple dimensions cont.</vt:lpstr>
      <vt:lpstr>Traditional vs Neural Network</vt:lpstr>
      <vt:lpstr>True comparison: Legendre vs Neural Net</vt:lpstr>
      <vt:lpstr>True comparison cont…</vt:lpstr>
      <vt:lpstr>The True True comparison</vt:lpstr>
      <vt:lpstr>When to use them!</vt:lpstr>
      <vt:lpstr>What does the neural network pipeline look like? </vt:lpstr>
      <vt:lpstr>The Pipeline</vt:lpstr>
      <vt:lpstr>The tools</vt:lpstr>
      <vt:lpstr>Example pipeline (details not important)</vt:lpstr>
      <vt:lpstr>Example pipline</vt:lpstr>
      <vt:lpstr>Example pipeline</vt:lpstr>
      <vt:lpstr>Example pipeline</vt:lpstr>
      <vt:lpstr>Some follow up thoughts on the whole mess </vt:lpstr>
      <vt:lpstr>Proposed work/courses of action</vt:lpstr>
      <vt:lpstr>Resources</vt:lpstr>
      <vt:lpstr>Questions or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 How, When, and What?</dc:title>
  <dc:creator>Sean Cantrell</dc:creator>
  <cp:lastModifiedBy>Sean Cantrell</cp:lastModifiedBy>
  <cp:revision>61</cp:revision>
  <dcterms:created xsi:type="dcterms:W3CDTF">2017-10-15T00:32:42Z</dcterms:created>
  <dcterms:modified xsi:type="dcterms:W3CDTF">2017-10-19T00:50:14Z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