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90" r:id="rId3"/>
    <p:sldId id="391" r:id="rId4"/>
    <p:sldId id="392" r:id="rId5"/>
    <p:sldId id="393" r:id="rId6"/>
    <p:sldId id="394" r:id="rId7"/>
    <p:sldId id="396" r:id="rId8"/>
    <p:sldId id="398" r:id="rId9"/>
    <p:sldId id="399" r:id="rId10"/>
    <p:sldId id="400" r:id="rId11"/>
    <p:sldId id="430" r:id="rId12"/>
    <p:sldId id="401" r:id="rId13"/>
    <p:sldId id="402" r:id="rId14"/>
    <p:sldId id="416" r:id="rId15"/>
    <p:sldId id="403" r:id="rId16"/>
    <p:sldId id="404" r:id="rId17"/>
    <p:sldId id="418" r:id="rId18"/>
    <p:sldId id="419" r:id="rId19"/>
    <p:sldId id="417" r:id="rId20"/>
    <p:sldId id="420" r:id="rId21"/>
    <p:sldId id="421" r:id="rId22"/>
    <p:sldId id="408" r:id="rId23"/>
    <p:sldId id="409" r:id="rId24"/>
    <p:sldId id="410" r:id="rId25"/>
    <p:sldId id="411" r:id="rId26"/>
    <p:sldId id="412" r:id="rId27"/>
    <p:sldId id="422" r:id="rId28"/>
    <p:sldId id="423" r:id="rId29"/>
    <p:sldId id="413" r:id="rId30"/>
    <p:sldId id="414" r:id="rId31"/>
    <p:sldId id="424" r:id="rId32"/>
    <p:sldId id="432" r:id="rId33"/>
    <p:sldId id="426" r:id="rId34"/>
    <p:sldId id="427" r:id="rId35"/>
    <p:sldId id="429" r:id="rId36"/>
    <p:sldId id="428" r:id="rId37"/>
    <p:sldId id="415" r:id="rId38"/>
    <p:sldId id="43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2" autoAdjust="0"/>
    <p:restoredTop sz="92906" autoAdjust="0"/>
  </p:normalViewPr>
  <p:slideViewPr>
    <p:cSldViewPr snapToGrid="0" showGuides="1">
      <p:cViewPr varScale="1">
        <p:scale>
          <a:sx n="108" d="100"/>
          <a:sy n="108" d="100"/>
        </p:scale>
        <p:origin x="11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baseline="0" dirty="0"/>
              <a:t> </a:t>
            </a:r>
            <a:r>
              <a:rPr lang="ru-RU" baseline="0" dirty="0"/>
              <a:t>как парадигма вычислений.</a:t>
            </a:r>
          </a:p>
          <a:p>
            <a:r>
              <a:rPr lang="ru-RU" baseline="0" dirty="0"/>
              <a:t>Нет привязки к кластеру, но обычно используется кластер.</a:t>
            </a:r>
          </a:p>
          <a:p>
            <a:r>
              <a:rPr lang="ru-RU" baseline="0" dirty="0"/>
              <a:t>Пример </a:t>
            </a:r>
            <a:r>
              <a:rPr lang="en-US" baseline="0" dirty="0" err="1"/>
              <a:t>wordcount</a:t>
            </a:r>
            <a:r>
              <a:rPr lang="en-US" baseline="0" dirty="0"/>
              <a:t> </a:t>
            </a:r>
            <a:r>
              <a:rPr lang="ru-RU" baseline="0" dirty="0"/>
              <a:t>на больших данных на локальной машине.</a:t>
            </a:r>
          </a:p>
          <a:p>
            <a:r>
              <a:rPr lang="ru-RU" baseline="0" dirty="0"/>
              <a:t>О чем поговорим в лекции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Парадигма </a:t>
            </a:r>
            <a:r>
              <a:rPr lang="en-US" baseline="0" dirty="0"/>
              <a:t>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Фреймворк </a:t>
            </a:r>
            <a:r>
              <a:rPr lang="en-US" baseline="0" dirty="0"/>
              <a:t>Hadoop 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Алгоритмы на </a:t>
            </a:r>
            <a:r>
              <a:rPr lang="en-US" baseline="0" dirty="0"/>
              <a:t>MapReduce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579-F32C-0E42-8678-4DC10B9D58F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2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baseline="0" dirty="0"/>
              <a:t> </a:t>
            </a:r>
            <a:r>
              <a:rPr lang="ru-RU" baseline="0" dirty="0"/>
              <a:t>как парадигма вычислений.</a:t>
            </a:r>
          </a:p>
          <a:p>
            <a:r>
              <a:rPr lang="ru-RU" baseline="0" dirty="0"/>
              <a:t>Нет привязки к кластеру, но обычно используется кластер.</a:t>
            </a:r>
          </a:p>
          <a:p>
            <a:r>
              <a:rPr lang="ru-RU" baseline="0" dirty="0"/>
              <a:t>Пример </a:t>
            </a:r>
            <a:r>
              <a:rPr lang="en-US" baseline="0" dirty="0" err="1"/>
              <a:t>wordcount</a:t>
            </a:r>
            <a:r>
              <a:rPr lang="en-US" baseline="0" dirty="0"/>
              <a:t> </a:t>
            </a:r>
            <a:r>
              <a:rPr lang="ru-RU" baseline="0" dirty="0"/>
              <a:t>на больших данных на локальной машине.</a:t>
            </a:r>
          </a:p>
          <a:p>
            <a:r>
              <a:rPr lang="ru-RU" baseline="0" dirty="0"/>
              <a:t>О чем поговорим в лекции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Парадигма </a:t>
            </a:r>
            <a:r>
              <a:rPr lang="en-US" baseline="0" dirty="0"/>
              <a:t>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Фреймворк </a:t>
            </a:r>
            <a:r>
              <a:rPr lang="en-US" baseline="0" dirty="0"/>
              <a:t>Hadoop 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Алгоритмы на </a:t>
            </a:r>
            <a:r>
              <a:rPr lang="en-US" baseline="0" dirty="0"/>
              <a:t>MapReduce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579-F32C-0E42-8678-4DC10B9D58F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0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baseline="0" dirty="0"/>
              <a:t> </a:t>
            </a:r>
            <a:r>
              <a:rPr lang="ru-RU" baseline="0" dirty="0"/>
              <a:t>как парадигма вычислений.</a:t>
            </a:r>
          </a:p>
          <a:p>
            <a:r>
              <a:rPr lang="ru-RU" baseline="0" dirty="0"/>
              <a:t>Нет привязки к кластеру, но обычно используется кластер.</a:t>
            </a:r>
          </a:p>
          <a:p>
            <a:r>
              <a:rPr lang="ru-RU" baseline="0" dirty="0"/>
              <a:t>Пример </a:t>
            </a:r>
            <a:r>
              <a:rPr lang="en-US" baseline="0" dirty="0" err="1"/>
              <a:t>wordcount</a:t>
            </a:r>
            <a:r>
              <a:rPr lang="en-US" baseline="0" dirty="0"/>
              <a:t> </a:t>
            </a:r>
            <a:r>
              <a:rPr lang="ru-RU" baseline="0" dirty="0"/>
              <a:t>на больших данных на локальной машине.</a:t>
            </a:r>
          </a:p>
          <a:p>
            <a:r>
              <a:rPr lang="ru-RU" baseline="0" dirty="0"/>
              <a:t>О чем поговорим в лекции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Парадигма </a:t>
            </a:r>
            <a:r>
              <a:rPr lang="en-US" baseline="0" dirty="0"/>
              <a:t>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Фреймворк </a:t>
            </a:r>
            <a:r>
              <a:rPr lang="en-US" baseline="0" dirty="0"/>
              <a:t>Hadoop 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Алгоритмы на </a:t>
            </a:r>
            <a:r>
              <a:rPr lang="en-US" baseline="0" dirty="0"/>
              <a:t>MapReduce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579-F32C-0E42-8678-4DC10B9D58F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baseline="0" dirty="0"/>
              <a:t> </a:t>
            </a:r>
            <a:r>
              <a:rPr lang="ru-RU" baseline="0" dirty="0"/>
              <a:t>как парадигма вычислений.</a:t>
            </a:r>
          </a:p>
          <a:p>
            <a:r>
              <a:rPr lang="ru-RU" baseline="0" dirty="0"/>
              <a:t>Нет привязки к кластеру, но обычно используется кластер.</a:t>
            </a:r>
          </a:p>
          <a:p>
            <a:r>
              <a:rPr lang="ru-RU" baseline="0" dirty="0"/>
              <a:t>Пример </a:t>
            </a:r>
            <a:r>
              <a:rPr lang="en-US" baseline="0" dirty="0" err="1"/>
              <a:t>wordcount</a:t>
            </a:r>
            <a:r>
              <a:rPr lang="en-US" baseline="0" dirty="0"/>
              <a:t> </a:t>
            </a:r>
            <a:r>
              <a:rPr lang="ru-RU" baseline="0" dirty="0"/>
              <a:t>на больших данных на локальной машине.</a:t>
            </a:r>
          </a:p>
          <a:p>
            <a:r>
              <a:rPr lang="ru-RU" baseline="0" dirty="0"/>
              <a:t>О чем поговорим в лекции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Парадигма </a:t>
            </a:r>
            <a:r>
              <a:rPr lang="en-US" baseline="0" dirty="0"/>
              <a:t>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Фреймворк </a:t>
            </a:r>
            <a:r>
              <a:rPr lang="en-US" baseline="0" dirty="0"/>
              <a:t>Hadoop 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Алгоритмы на </a:t>
            </a:r>
            <a:r>
              <a:rPr lang="en-US" baseline="0" dirty="0"/>
              <a:t>MapReduce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579-F32C-0E42-8678-4DC10B9D58F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27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579-F32C-0E42-8678-4DC10B9D58F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5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baseline="0" dirty="0"/>
              <a:t> </a:t>
            </a:r>
            <a:r>
              <a:rPr lang="ru-RU" baseline="0" dirty="0"/>
              <a:t>как парадигма вычислений.</a:t>
            </a:r>
          </a:p>
          <a:p>
            <a:r>
              <a:rPr lang="ru-RU" baseline="0" dirty="0"/>
              <a:t>Нет привязки к кластеру, но обычно используется кластер.</a:t>
            </a:r>
          </a:p>
          <a:p>
            <a:r>
              <a:rPr lang="ru-RU" baseline="0" dirty="0"/>
              <a:t>Пример </a:t>
            </a:r>
            <a:r>
              <a:rPr lang="en-US" baseline="0" dirty="0" err="1"/>
              <a:t>wordcount</a:t>
            </a:r>
            <a:r>
              <a:rPr lang="en-US" baseline="0" dirty="0"/>
              <a:t> </a:t>
            </a:r>
            <a:r>
              <a:rPr lang="ru-RU" baseline="0" dirty="0"/>
              <a:t>на больших данных на локальной машине.</a:t>
            </a:r>
          </a:p>
          <a:p>
            <a:r>
              <a:rPr lang="ru-RU" baseline="0" dirty="0"/>
              <a:t>О чем поговорим в лекции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Парадигма </a:t>
            </a:r>
            <a:r>
              <a:rPr lang="en-US" baseline="0" dirty="0"/>
              <a:t>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Фреймворк </a:t>
            </a:r>
            <a:r>
              <a:rPr lang="en-US" baseline="0" dirty="0"/>
              <a:t>Hadoop MapReduce</a:t>
            </a:r>
          </a:p>
          <a:p>
            <a:pPr marL="228600" indent="-228600">
              <a:buAutoNum type="arabicPeriod"/>
            </a:pPr>
            <a:r>
              <a:rPr lang="ru-RU" baseline="0" dirty="0"/>
              <a:t>Алгоритмы на </a:t>
            </a:r>
            <a:r>
              <a:rPr lang="en-US" baseline="0" dirty="0"/>
              <a:t>MapReduce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579-F32C-0E42-8678-4DC10B9D58F2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4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название своего предмета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Как вас зовут?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  <a:p>
            <a:pPr marL="0" lvl="1" indent="0">
              <a:buNone/>
            </a:pPr>
            <a:r>
              <a:rPr lang="ru-RU"/>
              <a:t>Второй уровень</a:t>
            </a:r>
          </a:p>
          <a:p>
            <a:pPr marL="0" lvl="2" indent="0">
              <a:buNone/>
            </a:pPr>
            <a:r>
              <a:rPr lang="ru-RU"/>
              <a:t>Третий уровень</a:t>
            </a:r>
          </a:p>
          <a:p>
            <a:pPr marL="0" lvl="3" indent="0">
              <a:buNone/>
            </a:pPr>
            <a:r>
              <a:rPr lang="ru-RU"/>
              <a:t>Четвертый уровень</a:t>
            </a:r>
          </a:p>
          <a:p>
            <a:pPr marL="0" lvl="4" indent="0">
              <a:buNone/>
            </a:pPr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  <a:p>
            <a:pPr marL="0" lvl="1" indent="0">
              <a:buNone/>
            </a:pPr>
            <a:r>
              <a:rPr lang="ru-RU"/>
              <a:t>Второй уровень</a:t>
            </a:r>
          </a:p>
          <a:p>
            <a:pPr marL="0" lvl="2" indent="0">
              <a:buNone/>
            </a:pPr>
            <a:r>
              <a:rPr lang="ru-RU"/>
              <a:t>Третий уровень</a:t>
            </a:r>
          </a:p>
          <a:p>
            <a:pPr marL="0" lvl="3" indent="0">
              <a:buNone/>
            </a:pPr>
            <a:r>
              <a:rPr lang="ru-RU"/>
              <a:t>Четвертый уровень</a:t>
            </a:r>
          </a:p>
          <a:p>
            <a:pPr marL="0" lvl="4" indent="0">
              <a:buNone/>
            </a:pPr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Напишите ваше имя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/>
              <a:t>Спасибо за внимание!</a:t>
            </a:r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/>
              <a:t>Укажите свои контакты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/>
              <a:t>Для акцентов в коде и тексте </a:t>
            </a:r>
            <a:br>
              <a:rPr lang="ru-RU" sz="1600" dirty="0"/>
            </a:br>
            <a:r>
              <a:rPr lang="ru-RU" sz="1600" dirty="0"/>
              <a:t>на слайдах в настройках цвета </a:t>
            </a:r>
            <a:br>
              <a:rPr lang="ru-RU" sz="1600" dirty="0"/>
            </a:br>
            <a:r>
              <a:rPr lang="ru-RU" sz="1600" dirty="0"/>
              <a:t>у вас есть готовая палитра: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/>
              <a:t> и элементов для создания ориентиров на слайде:</a:t>
            </a:r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D3A3FD-DF46-FE46-8DB9-48E0AEB4DA7E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EDC9A0-1F9A-7E4D-BA40-659D44183C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9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здесь тему вашего занятия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/>
              <a:t>Здесь вы можете написать цитату, утверждение или высказывание для </a:t>
            </a:r>
            <a:r>
              <a:rPr lang="ru-RU" dirty="0" err="1"/>
              <a:t>вдохновления</a:t>
            </a:r>
            <a:r>
              <a:rPr lang="ru-RU" dirty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В заголовке старайтесь указать </a:t>
            </a:r>
            <a:br>
              <a:rPr lang="ru-RU" dirty="0"/>
            </a:br>
            <a:r>
              <a:rPr lang="ru-RU" dirty="0"/>
              <a:t>основную мысль слайда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/>
              <a:t>Просто кликните по иконке и вставьте нужную</a:t>
            </a:r>
            <a:r>
              <a:rPr lang="en-US" dirty="0"/>
              <a:t> </a:t>
            </a:r>
            <a:r>
              <a:rPr lang="ru-RU" dirty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Для чего нужен код</a:t>
            </a:r>
            <a:r>
              <a:rPr lang="en-US" dirty="0"/>
              <a:t>/</a:t>
            </a:r>
            <a:r>
              <a:rPr lang="ru-RU" dirty="0"/>
              <a:t>формула?</a:t>
            </a:r>
            <a:br>
              <a:rPr lang="ru-RU" dirty="0"/>
            </a:br>
            <a:r>
              <a:rPr lang="ru-RU" dirty="0"/>
              <a:t>Укажите назначение</a:t>
            </a:r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Строки под код</a:t>
            </a:r>
          </a:p>
          <a:p>
            <a:pPr lvl="0"/>
            <a:r>
              <a:rPr lang="ru-RU" dirty="0"/>
              <a:t>Мы подготовили основные цвета для выделения в коде – </a:t>
            </a:r>
            <a:br>
              <a:rPr lang="ru-RU" dirty="0"/>
            </a:br>
            <a:r>
              <a:rPr lang="ru-RU" dirty="0"/>
              <a:t>просто зайдите в настройки выбора цвета текста</a:t>
            </a:r>
          </a:p>
          <a:p>
            <a:pPr lvl="0"/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  <p:sldLayoutId id="2147483694" r:id="rId17"/>
  </p:sldLayoutIdLst>
  <p:transition>
    <p:fad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rotx/hadoop_sem4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Apache </a:t>
            </a:r>
            <a:r>
              <a:rPr lang="en-US" sz="4800" dirty="0" err="1"/>
              <a:t>Hbase</a:t>
            </a:r>
            <a:endParaRPr lang="ru-RU" sz="4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Кисель Ян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4462272" y="3445090"/>
            <a:ext cx="4363675" cy="476623"/>
          </a:xfrm>
        </p:spPr>
        <p:txBody>
          <a:bodyPr>
            <a:normAutofit/>
          </a:bodyPr>
          <a:lstStyle/>
          <a:p>
            <a:r>
              <a:rPr lang="ru-RU" dirty="0"/>
              <a:t>Практическое занятие №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"/>
    </mc:Choice>
    <mc:Fallback xmlns="">
      <p:transition advTm="4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0"/>
            <a:ext cx="8686800" cy="10287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dirty="0"/>
              <a:t>Java API</a:t>
            </a:r>
          </a:p>
        </p:txBody>
      </p:sp>
      <p:pic>
        <p:nvPicPr>
          <p:cNvPr id="3" name="Изображение 1" descr="illustration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67" y="3640564"/>
            <a:ext cx="4254461" cy="3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2064" y="1267968"/>
            <a:ext cx="740054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Заготовка для семинара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https://github.com/dkrotx/hadoop_sem4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ru-RU" sz="2400" dirty="0"/>
              <a:t>Выход сборки</a:t>
            </a:r>
            <a:r>
              <a:rPr lang="en-US" sz="2400" dirty="0"/>
              <a:t>: ./build/libs/hadoop_sem4.jar</a:t>
            </a:r>
          </a:p>
        </p:txBody>
      </p:sp>
    </p:spTree>
    <p:extLst>
      <p:ext uri="{BB962C8B-B14F-4D97-AF65-F5344CB8AC3E}">
        <p14:creationId xmlns:p14="http://schemas.microsoft.com/office/powerpoint/2010/main" val="13902899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Table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433946"/>
            <a:ext cx="8388930" cy="2967366"/>
          </a:xfrm>
          <a:prstGeom prst="roundRect">
            <a:avLst>
              <a:gd name="adj" fmla="val 6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org.apache.hadoop.conf.Configuration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org.apache.hadoop.hbase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.*;</a:t>
            </a:r>
            <a:b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.*;</a:t>
            </a:r>
          </a:p>
          <a:p>
            <a:endParaRPr 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Configuration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HBaseConfiguration.</a:t>
            </a:r>
            <a:r>
              <a:rPr lang="en-US" sz="2000" i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create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Connection connection =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ConnectionFactory.</a:t>
            </a:r>
            <a:r>
              <a:rPr lang="en-US" sz="2000" i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createConnection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Table table =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connection.getTable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TableName.</a:t>
            </a:r>
            <a:r>
              <a:rPr lang="en-US" sz="2000" i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valueOf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my_table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997" y="4599925"/>
            <a:ext cx="4044699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/>
              <a:t>Методы</a:t>
            </a:r>
            <a:r>
              <a:rPr lang="en-US" sz="2200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get()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put()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delete()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/>
              <a:t>getScanner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2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Put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433946"/>
            <a:ext cx="8388930" cy="3117272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4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Put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put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= new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Put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(“row1”.getBytes());</a:t>
            </a:r>
          </a:p>
          <a:p>
            <a:r>
              <a:rPr lang="ru-RU" sz="2400" dirty="0">
                <a:solidFill>
                  <a:schemeClr val="tx1"/>
                </a:solidFill>
                <a:latin typeface="Courier" pitchFamily="49" charset="0"/>
              </a:rPr>
              <a:t>Методы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put.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family, byte[] qualifier, byte[] value);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put.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family, byte[] qualifier, long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ts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, byte[] value);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97" y="4953175"/>
            <a:ext cx="7836411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/>
              <a:t>Помним</a:t>
            </a:r>
            <a:r>
              <a:rPr lang="en-US" sz="2200" dirty="0"/>
              <a:t>: timestamp </a:t>
            </a:r>
            <a:r>
              <a:rPr lang="mr-IN" sz="2200" dirty="0"/>
              <a:t>–</a:t>
            </a:r>
            <a:r>
              <a:rPr lang="ru-RU" sz="2200" dirty="0"/>
              <a:t> свойство каждой записи</a:t>
            </a:r>
            <a:r>
              <a:rPr lang="en-US" sz="2200" dirty="0"/>
              <a:t>.</a:t>
            </a:r>
          </a:p>
          <a:p>
            <a:r>
              <a:rPr lang="ru-RU" sz="2200" dirty="0"/>
              <a:t>Играет важную роль в операциях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9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Удобное заполнение </a:t>
            </a:r>
            <a:r>
              <a:rPr lang="en-US" dirty="0"/>
              <a:t>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433946"/>
            <a:ext cx="8388930" cy="1735974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4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Put 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put = new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Put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(“row1”.getBytes());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put.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mr-IN" sz="2400" b="1" dirty="0">
                <a:solidFill>
                  <a:schemeClr val="tx1"/>
                </a:solidFill>
                <a:latin typeface="Courier" pitchFamily="49" charset="0"/>
              </a:rPr>
              <a:t>…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).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()</a:t>
            </a:r>
            <a:r>
              <a:rPr lang="mr-IN" sz="2400" b="1" dirty="0">
                <a:solidFill>
                  <a:schemeClr val="tx1"/>
                </a:solidFill>
                <a:latin typeface="Courier" pitchFamily="49" charset="0"/>
              </a:rPr>
              <a:t>…</a:t>
            </a:r>
            <a:endParaRPr lang="en-US" sz="24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97" y="3612055"/>
            <a:ext cx="783641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Это свойство есть у большинства операций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9335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Get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433945"/>
            <a:ext cx="8388930" cy="3906982"/>
          </a:xfrm>
          <a:prstGeom prst="roundRect">
            <a:avLst>
              <a:gd name="adj" fmla="val 68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4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Get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get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= new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Get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(“row1”.getBytes());</a:t>
            </a:r>
          </a:p>
          <a:p>
            <a:r>
              <a:rPr lang="ru-RU" sz="2400" dirty="0">
                <a:solidFill>
                  <a:schemeClr val="tx1"/>
                </a:solidFill>
                <a:latin typeface="Courier" pitchFamily="49" charset="0"/>
              </a:rPr>
              <a:t>Методы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get.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family, byte[] col);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get.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addFamily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family);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get.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setMaxVersions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maxVersions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get.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setTimeStamp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(long timestamp);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get.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setTimeRange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(long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minTS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, long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maxTS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433945"/>
            <a:ext cx="8388930" cy="3719946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4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Delete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delete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= new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Delete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(“row1”.getBytes());</a:t>
            </a:r>
            <a:endParaRPr lang="en-US" sz="24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ourier" pitchFamily="49" charset="0"/>
              </a:rPr>
              <a:t>Методы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delete.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deleteColumn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(byte[] family, byte[] col);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delete.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deleteColumns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(byte[] family, byte[] col);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delete.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deleteColumns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(byte[] family, byte[] col, long timestamp);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delete.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deleteFamiy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(byte[] family);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Result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5914" y="1433945"/>
            <a:ext cx="8669486" cy="5088775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PrintCell</a:t>
            </a:r>
            <a:r>
              <a:rPr lang="en-US" sz="2000" dirty="0">
                <a:solidFill>
                  <a:schemeClr val="tx1"/>
                </a:solidFill>
              </a:rPr>
              <a:t>(Cell cell)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String qualifier = </a:t>
            </a:r>
            <a:r>
              <a:rPr lang="en-US" sz="2000" dirty="0" err="1">
                <a:solidFill>
                  <a:schemeClr val="tx1"/>
                </a:solidFill>
              </a:rPr>
              <a:t>Bytes.</a:t>
            </a:r>
            <a:r>
              <a:rPr lang="en-US" sz="2000" i="1" dirty="0" err="1">
                <a:solidFill>
                  <a:schemeClr val="tx1"/>
                </a:solidFill>
              </a:rPr>
              <a:t>toString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CellUtil.</a:t>
            </a:r>
            <a:r>
              <a:rPr lang="en-US" sz="2000" i="1" dirty="0" err="1">
                <a:solidFill>
                  <a:schemeClr val="tx1"/>
                </a:solidFill>
              </a:rPr>
              <a:t>cloneQualifier</a:t>
            </a:r>
            <a:r>
              <a:rPr lang="en-US" sz="2000" dirty="0">
                <a:solidFill>
                  <a:schemeClr val="tx1"/>
                </a:solidFill>
              </a:rPr>
              <a:t>(cell));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String value = </a:t>
            </a:r>
            <a:r>
              <a:rPr lang="en-US" sz="2000" dirty="0" err="1">
                <a:solidFill>
                  <a:schemeClr val="tx1"/>
                </a:solidFill>
              </a:rPr>
              <a:t>Bytes.</a:t>
            </a:r>
            <a:r>
              <a:rPr lang="en-US" sz="2000" i="1" dirty="0" err="1">
                <a:solidFill>
                  <a:schemeClr val="tx1"/>
                </a:solidFill>
              </a:rPr>
              <a:t>toString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CellUtil.</a:t>
            </a:r>
            <a:r>
              <a:rPr lang="en-US" sz="2000" i="1" dirty="0" err="1">
                <a:solidFill>
                  <a:schemeClr val="tx1"/>
                </a:solidFill>
              </a:rPr>
              <a:t>cloneValue</a:t>
            </a:r>
            <a:r>
              <a:rPr lang="en-US" sz="2000" dirty="0">
                <a:solidFill>
                  <a:schemeClr val="tx1"/>
                </a:solidFill>
              </a:rPr>
              <a:t>(cell));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</a:t>
            </a:r>
            <a:r>
              <a:rPr lang="en-US" sz="2000" i="1" dirty="0" err="1">
                <a:solidFill>
                  <a:schemeClr val="tx1"/>
                </a:solidFill>
              </a:rPr>
              <a:t>out</a:t>
            </a:r>
            <a:r>
              <a:rPr lang="en-US" sz="2000" dirty="0" err="1">
                <a:solidFill>
                  <a:schemeClr val="tx1"/>
                </a:solidFill>
              </a:rPr>
              <a:t>.printf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t%s</a:t>
            </a:r>
            <a:r>
              <a:rPr lang="en-US" sz="2000" dirty="0">
                <a:solidFill>
                  <a:schemeClr val="tx1"/>
                </a:solidFill>
              </a:rPr>
              <a:t>=%s\n", qualifier, value);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PrintResult</a:t>
            </a:r>
            <a:r>
              <a:rPr lang="en-US" sz="2000" dirty="0">
                <a:solidFill>
                  <a:schemeClr val="tx1"/>
                </a:solidFill>
              </a:rPr>
              <a:t>(Result res) throws </a:t>
            </a:r>
            <a:r>
              <a:rPr lang="en-US" sz="2000" dirty="0" err="1">
                <a:solidFill>
                  <a:schemeClr val="tx1"/>
                </a:solidFill>
              </a:rPr>
              <a:t>UnsupportedEncodingException</a:t>
            </a:r>
            <a:r>
              <a:rPr lang="en-US" sz="2000" dirty="0">
                <a:solidFill>
                  <a:schemeClr val="tx1"/>
                </a:solidFill>
              </a:rPr>
              <a:t>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</a:t>
            </a:r>
            <a:r>
              <a:rPr lang="en-US" sz="2000" i="1" dirty="0" err="1">
                <a:solidFill>
                  <a:schemeClr val="tx1"/>
                </a:solidFill>
              </a:rPr>
              <a:t>out</a:t>
            </a:r>
            <a:r>
              <a:rPr lang="en-US" sz="2000" dirty="0" err="1">
                <a:solidFill>
                  <a:schemeClr val="tx1"/>
                </a:solidFill>
              </a:rPr>
              <a:t>.printf</a:t>
            </a:r>
            <a:r>
              <a:rPr lang="en-US" sz="2000" dirty="0">
                <a:solidFill>
                  <a:schemeClr val="tx1"/>
                </a:solidFill>
              </a:rPr>
              <a:t>(”---- %s\n", new String(</a:t>
            </a:r>
            <a:r>
              <a:rPr lang="en-US" sz="2000" dirty="0" err="1">
                <a:solidFill>
                  <a:schemeClr val="tx1"/>
                </a:solidFill>
              </a:rPr>
              <a:t>res.getRow</a:t>
            </a:r>
            <a:r>
              <a:rPr lang="en-US" sz="2000" dirty="0">
                <a:solidFill>
                  <a:schemeClr val="tx1"/>
                </a:solidFill>
              </a:rPr>
              <a:t>(), "UTF8"));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for (Cell cell: </a:t>
            </a:r>
            <a:r>
              <a:rPr lang="en-US" sz="2000" dirty="0" err="1">
                <a:solidFill>
                  <a:schemeClr val="tx1"/>
                </a:solidFill>
              </a:rPr>
              <a:t>res.listCells</a:t>
            </a:r>
            <a:r>
              <a:rPr lang="en-US" sz="2000" dirty="0">
                <a:solidFill>
                  <a:schemeClr val="tx1"/>
                </a:solidFill>
              </a:rPr>
              <a:t>())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PrintCell</a:t>
            </a:r>
            <a:r>
              <a:rPr lang="en-US" sz="2000" dirty="0">
                <a:solidFill>
                  <a:schemeClr val="tx1"/>
                </a:solidFill>
              </a:rPr>
              <a:t>(cell);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Result res =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table.get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(get);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PrintResult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(res);</a:t>
            </a:r>
          </a:p>
        </p:txBody>
      </p:sp>
    </p:spTree>
    <p:extLst>
      <p:ext uri="{BB962C8B-B14F-4D97-AF65-F5344CB8AC3E}">
        <p14:creationId xmlns:p14="http://schemas.microsoft.com/office/powerpoint/2010/main" val="14814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</a:t>
            </a:r>
            <a:r>
              <a:rPr lang="ru-RU" dirty="0"/>
              <a:t>последняя версия колонки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Скругленный прямоугольник 4"/>
          <p:cNvSpPr/>
          <p:nvPr/>
        </p:nvSpPr>
        <p:spPr>
          <a:xfrm>
            <a:off x="245914" y="1433945"/>
            <a:ext cx="8669486" cy="1297063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Cell cell = 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res.</a:t>
            </a:r>
            <a:r>
              <a:rPr lang="en-US" sz="20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getColumnLatestCell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            byte[] family,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            byte[] col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93468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пример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52" y="1694688"/>
            <a:ext cx="5961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См</a:t>
            </a:r>
            <a:r>
              <a:rPr lang="en-US" sz="2200" dirty="0"/>
              <a:t>. </a:t>
            </a:r>
            <a:r>
              <a:rPr lang="en-US" sz="2200" dirty="0" err="1"/>
              <a:t>HBaseRandomAccess.java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36448" y="2414016"/>
            <a:ext cx="7534656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500" dirty="0"/>
              <a:t>Завести </a:t>
            </a:r>
            <a:r>
              <a:rPr lang="en-US" sz="2500" dirty="0" err="1"/>
              <a:t>mytable</a:t>
            </a:r>
            <a:r>
              <a:rPr lang="en-US" sz="2500" dirty="0"/>
              <a:t> </a:t>
            </a:r>
            <a:r>
              <a:rPr lang="ru-RU" sz="2500" dirty="0"/>
              <a:t>с помощью </a:t>
            </a:r>
            <a:r>
              <a:rPr lang="en-US" sz="2500" dirty="0" err="1"/>
              <a:t>hbase</a:t>
            </a:r>
            <a:r>
              <a:rPr lang="en-US" sz="2500" dirty="0"/>
              <a:t> shell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500" dirty="0"/>
              <a:t>Заменить </a:t>
            </a:r>
            <a:r>
              <a:rPr lang="en-US" sz="2500" dirty="0" err="1"/>
              <a:t>table_name</a:t>
            </a:r>
            <a:r>
              <a:rPr lang="en-US" sz="2500" dirty="0"/>
              <a:t> </a:t>
            </a:r>
            <a:r>
              <a:rPr lang="ru-RU" sz="2500" dirty="0"/>
              <a:t>в </a:t>
            </a:r>
            <a:r>
              <a:rPr lang="en-US" sz="2500" dirty="0" err="1"/>
              <a:t>src</a:t>
            </a:r>
            <a:r>
              <a:rPr lang="en-US" sz="2500" dirty="0"/>
              <a:t>/main/java/</a:t>
            </a:r>
            <a:r>
              <a:rPr lang="en-US" sz="2500" dirty="0" err="1"/>
              <a:t>HBaseRandomAccess.java</a:t>
            </a:r>
            <a:endParaRPr lang="en-US" sz="2500" dirty="0"/>
          </a:p>
          <a:p>
            <a:pPr marL="342900" indent="-342900">
              <a:buFont typeface="+mj-lt"/>
              <a:buAutoNum type="arabicPeriod"/>
            </a:pPr>
            <a:r>
              <a:rPr lang="ru-RU" sz="2500" dirty="0"/>
              <a:t>Проделать те же действия</a:t>
            </a:r>
            <a:r>
              <a:rPr lang="en-US" sz="2500" dirty="0"/>
              <a:t>, </a:t>
            </a:r>
            <a:r>
              <a:rPr lang="ru-RU" sz="2500" dirty="0"/>
              <a:t>что для </a:t>
            </a:r>
            <a:r>
              <a:rPr lang="en-US" sz="2500" dirty="0" err="1"/>
              <a:t>hbase</a:t>
            </a:r>
            <a:r>
              <a:rPr lang="en-US" sz="2500" dirty="0"/>
              <a:t> shell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" y="4840224"/>
            <a:ext cx="8138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hadoop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jar ./build/libs/hadoop_sem4.jar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HBaseRandomAccess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your_table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put|get|scan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52" y="4377182"/>
            <a:ext cx="713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urier" charset="0"/>
                <a:ea typeface="Courier" charset="0"/>
                <a:cs typeface="Courier" charset="0"/>
              </a:rPr>
              <a:t>Запуск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" y="5612626"/>
            <a:ext cx="81381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" charset="0"/>
                <a:ea typeface="Courier" charset="0"/>
                <a:cs typeface="Courier" charset="0"/>
              </a:rPr>
              <a:t>Для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scan </a:t>
            </a:r>
            <a:r>
              <a:rPr lang="ru-RU" dirty="0">
                <a:latin typeface="Courier" charset="0"/>
                <a:ea typeface="Courier" charset="0"/>
                <a:cs typeface="Courier" charset="0"/>
              </a:rPr>
              <a:t>используйте таблицу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news_pages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0"/>
            <a:ext cx="8686800" cy="10287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HBase</a:t>
            </a:r>
            <a:r>
              <a:rPr lang="en-US" sz="6000" dirty="0"/>
              <a:t> Shell</a:t>
            </a:r>
          </a:p>
        </p:txBody>
      </p:sp>
      <p:pic>
        <p:nvPicPr>
          <p:cNvPr id="3" name="Изображение 1" descr="illustration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67" y="3640564"/>
            <a:ext cx="4254461" cy="3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0"/>
            <a:ext cx="8686800" cy="10287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HBase</a:t>
            </a:r>
            <a:r>
              <a:rPr lang="en-US" sz="6000" dirty="0"/>
              <a:t> </a:t>
            </a:r>
            <a:r>
              <a:rPr lang="ru-RU" sz="6000" dirty="0"/>
              <a:t>и </a:t>
            </a:r>
            <a:r>
              <a:rPr lang="en-US" sz="6000" dirty="0" err="1"/>
              <a:t>MapReduce</a:t>
            </a:r>
            <a:endParaRPr lang="en-US" sz="6000" dirty="0"/>
          </a:p>
        </p:txBody>
      </p:sp>
      <p:pic>
        <p:nvPicPr>
          <p:cNvPr id="3" name="Изображение 1" descr="illustration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67" y="3640564"/>
            <a:ext cx="4254461" cy="3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пример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52" y="1719072"/>
            <a:ext cx="5961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200" dirty="0"/>
              <a:t>Таблица может быть использована как вход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err="1"/>
              <a:t>TableInputFormat</a:t>
            </a:r>
            <a:r>
              <a:rPr lang="en-US" sz="2200" dirty="0"/>
              <a:t> </a:t>
            </a:r>
            <a:r>
              <a:rPr lang="ru-RU" sz="2200" dirty="0"/>
              <a:t>разбивает на регионы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 err="1"/>
              <a:t>TableRecordReader</a:t>
            </a:r>
            <a:r>
              <a:rPr lang="en-US" sz="2200" dirty="0"/>
              <a:t> </a:t>
            </a:r>
            <a:r>
              <a:rPr lang="ru-RU" sz="2200" dirty="0"/>
              <a:t>поставляет данные</a:t>
            </a:r>
          </a:p>
          <a:p>
            <a:pPr marL="1257300" lvl="2" indent="-342900">
              <a:buFont typeface="Arial" charset="0"/>
              <a:buChar char="•"/>
            </a:pPr>
            <a:r>
              <a:rPr lang="ru-RU" sz="2200" dirty="0"/>
              <a:t>Сами данные задаются </a:t>
            </a:r>
            <a:r>
              <a:rPr lang="en-US" sz="2200" dirty="0"/>
              <a:t>Scan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200" dirty="0"/>
              <a:t>Как выход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sz="2200" dirty="0"/>
              <a:t>Кол-во </a:t>
            </a:r>
            <a:r>
              <a:rPr lang="en-US" sz="2200" dirty="0"/>
              <a:t>reducer-</a:t>
            </a:r>
            <a:r>
              <a:rPr lang="ru-RU" sz="2200" dirty="0" err="1"/>
              <a:t>ов</a:t>
            </a:r>
            <a:r>
              <a:rPr lang="ru-RU" sz="2200" dirty="0"/>
              <a:t> - параллельность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0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</a:t>
            </a:r>
            <a:r>
              <a:rPr lang="ru-RU" dirty="0"/>
              <a:t>на </a:t>
            </a:r>
            <a:r>
              <a:rPr lang="en-US" dirty="0" err="1"/>
              <a:t>HBase</a:t>
            </a:r>
            <a:r>
              <a:rPr lang="en-US" dirty="0"/>
              <a:t>: mappers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24" y="2749695"/>
            <a:ext cx="5153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681355" y="3616035"/>
            <a:ext cx="670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8326" y="3431369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Регионы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2500" y="1551708"/>
            <a:ext cx="661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Каждый </a:t>
            </a:r>
            <a:r>
              <a:rPr lang="en-US" sz="2400" dirty="0"/>
              <a:t>map </a:t>
            </a:r>
            <a:r>
              <a:rPr lang="ru-RU" sz="2400" dirty="0" err="1"/>
              <a:t>таск</a:t>
            </a:r>
            <a:r>
              <a:rPr lang="ru-RU" sz="2400" dirty="0"/>
              <a:t> обрабатывает один регион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677890" y="2989110"/>
            <a:ext cx="670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4861" y="27836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1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5914" y="1433946"/>
            <a:ext cx="8669486" cy="2317172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public static class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MyMapper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extends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TableMapper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KeyOut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ValueOut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&gt;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protected void map(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ImmutableBytesWritable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key,  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Result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result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Context context)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    // mapper logic 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3231" y="3955494"/>
            <a:ext cx="8669486" cy="1821851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Scan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scan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new Scan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();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Bytes.toBytes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(“cf1"),  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          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Bytes.toBytes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(“cq1"));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TableMapReduceUtil.initTableMapperJob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", scan,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MyMapper.class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KeyOut.class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ValueOut.class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job);</a:t>
            </a:r>
          </a:p>
        </p:txBody>
      </p:sp>
    </p:spTree>
    <p:extLst>
      <p:ext uri="{BB962C8B-B14F-4D97-AF65-F5344CB8AC3E}">
        <p14:creationId xmlns:p14="http://schemas.microsoft.com/office/powerpoint/2010/main" val="13553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Scan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372985"/>
            <a:ext cx="8388930" cy="4951084"/>
          </a:xfrm>
          <a:prstGeom prst="roundRect">
            <a:avLst>
              <a:gd name="adj" fmla="val 68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</a:rPr>
              <a:t>org.apache.hadoop.hbase.client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endParaRPr lang="en-US" sz="24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Scan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= new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Scan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();</a:t>
            </a:r>
          </a:p>
          <a:p>
            <a:r>
              <a:rPr lang="ru-RU" sz="2400" dirty="0">
                <a:solidFill>
                  <a:schemeClr val="tx1"/>
                </a:solidFill>
                <a:latin typeface="Courier" pitchFamily="49" charset="0"/>
              </a:rPr>
              <a:t>Методы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addColumn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family, byte[] col);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addFamily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family);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urier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setMaxVersions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maxVersions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urier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setStartRow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startRow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setStopRow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(byte[] </a:t>
            </a: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stopRow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urier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urier" pitchFamily="49" charset="0"/>
              </a:rPr>
              <a:t>scan.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</a:rPr>
              <a:t>setFilter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</a:rPr>
              <a:t>Filter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filter);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47" y="2537114"/>
            <a:ext cx="50577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355769" y="3591788"/>
            <a:ext cx="670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6231077" y="2760508"/>
            <a:ext cx="670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4641" y="3410587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Регионы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7657" y="25758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2500" y="1551708"/>
            <a:ext cx="693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Каждый </a:t>
            </a:r>
            <a:r>
              <a:rPr lang="en-US" sz="2400" dirty="0"/>
              <a:t>reducer </a:t>
            </a:r>
            <a:r>
              <a:rPr lang="ru-RU" sz="2400" dirty="0"/>
              <a:t>может писать в каждый регион</a:t>
            </a:r>
          </a:p>
        </p:txBody>
      </p:sp>
    </p:spTree>
    <p:extLst>
      <p:ext uri="{BB962C8B-B14F-4D97-AF65-F5344CB8AC3E}">
        <p14:creationId xmlns:p14="http://schemas.microsoft.com/office/powerpoint/2010/main" val="18833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5914" y="1433945"/>
            <a:ext cx="8669486" cy="2639291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public static class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MyReducer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extends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TableReducer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KeyIn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ValueIn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KeyOut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&gt;{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protected void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reduce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KeyIn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key, List&lt;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ValueIn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&gt; value, Context context)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	  // reduce logic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context.write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(key, put);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3231" y="4282811"/>
            <a:ext cx="8669486" cy="1146442"/>
          </a:xfrm>
          <a:prstGeom prst="roundRect">
            <a:avLst>
              <a:gd name="adj" fmla="val 66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TableMapReduceUtil.initTableReducerJob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”,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MyReducer.class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, job);</a:t>
            </a:r>
          </a:p>
        </p:txBody>
      </p:sp>
    </p:spTree>
    <p:extLst>
      <p:ext uri="{BB962C8B-B14F-4D97-AF65-F5344CB8AC3E}">
        <p14:creationId xmlns:p14="http://schemas.microsoft.com/office/powerpoint/2010/main" val="22273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Залить страниц </a:t>
            </a:r>
            <a:r>
              <a:rPr lang="en-US" dirty="0" err="1"/>
              <a:t>lenta.ru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" y="1633728"/>
            <a:ext cx="8138160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500" dirty="0" err="1"/>
              <a:t>hdfs</a:t>
            </a:r>
            <a:r>
              <a:rPr lang="en-US" sz="2500" dirty="0"/>
              <a:t>:///data/seminar4/</a:t>
            </a:r>
            <a:r>
              <a:rPr lang="en-US" sz="2500" dirty="0" err="1"/>
              <a:t>lenta_ru_small.txt</a:t>
            </a:r>
            <a:endParaRPr lang="en-US" sz="25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500" dirty="0"/>
              <a:t>URL base64(text)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5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2500" dirty="0"/>
              <a:t>Необходимо</a:t>
            </a:r>
            <a:r>
              <a:rPr lang="en-US" sz="2500" dirty="0"/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err="1"/>
              <a:t>С</a:t>
            </a:r>
            <a:r>
              <a:rPr lang="ru-RU" sz="2500" dirty="0" err="1"/>
              <a:t>оздать</a:t>
            </a:r>
            <a:r>
              <a:rPr lang="ru-RU" sz="2500" dirty="0"/>
              <a:t> таблицу</a:t>
            </a:r>
            <a:r>
              <a:rPr lang="en-US" sz="2500" dirty="0"/>
              <a:t> (</a:t>
            </a:r>
            <a:r>
              <a:rPr lang="ru-RU" sz="2500" dirty="0"/>
              <a:t>1</a:t>
            </a:r>
            <a:r>
              <a:rPr lang="en-US" sz="2500" dirty="0" err="1"/>
              <a:t>CF:</a:t>
            </a:r>
            <a:r>
              <a:rPr lang="en-US" sz="2500" b="1" dirty="0" err="1"/>
              <a:t>htmls</a:t>
            </a:r>
            <a:r>
              <a:rPr lang="en-US" sz="2500" dirty="0"/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err="1"/>
              <a:t>MapReduce</a:t>
            </a:r>
            <a:r>
              <a:rPr lang="en-US" sz="2500" dirty="0"/>
              <a:t>-</a:t>
            </a:r>
            <a:r>
              <a:rPr lang="ru-RU" sz="2500" dirty="0"/>
              <a:t>задача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500" dirty="0"/>
              <a:t>Залить </a:t>
            </a:r>
            <a:r>
              <a:rPr lang="en-US" sz="2500" dirty="0"/>
              <a:t>row=URL, </a:t>
            </a:r>
            <a:r>
              <a:rPr lang="en-US" sz="2500" b="1" dirty="0" err="1"/>
              <a:t>text:</a:t>
            </a:r>
            <a:r>
              <a:rPr lang="en-US" sz="2500" dirty="0" err="1"/>
              <a:t>text</a:t>
            </a:r>
            <a:r>
              <a:rPr lang="en-US" sz="2500" dirty="0"/>
              <a:t> (</a:t>
            </a:r>
            <a:r>
              <a:rPr lang="ru-RU" sz="2500" dirty="0"/>
              <a:t>несколько</a:t>
            </a:r>
            <a:r>
              <a:rPr lang="en-US" sz="2500" dirty="0"/>
              <a:t> reducers)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500" dirty="0"/>
              <a:t>Убедиться с </a:t>
            </a:r>
            <a:r>
              <a:rPr lang="en-US" sz="2500" dirty="0" err="1"/>
              <a:t>hbase</a:t>
            </a:r>
            <a:r>
              <a:rPr lang="en-US" sz="2500" dirty="0"/>
              <a:t> shell scan/get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" y="4998720"/>
            <a:ext cx="8138160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TableMapReduceUtil.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initTableReducerJob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output_table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DocWriteReducer.class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job);</a:t>
            </a:r>
          </a:p>
        </p:txBody>
      </p:sp>
    </p:spTree>
    <p:extLst>
      <p:ext uri="{BB962C8B-B14F-4D97-AF65-F5344CB8AC3E}">
        <p14:creationId xmlns:p14="http://schemas.microsoft.com/office/powerpoint/2010/main" val="19132920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mr-IN" dirty="0"/>
              <a:t>–</a:t>
            </a:r>
            <a:r>
              <a:rPr lang="ru-RU" dirty="0"/>
              <a:t> не всегда быстро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Put </a:t>
            </a:r>
            <a:r>
              <a:rPr lang="ru-RU" dirty="0"/>
              <a:t>хорош для небольшого кол-ва данных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/>
              <a:t>Буферизуется в </a:t>
            </a:r>
            <a:r>
              <a:rPr lang="en-US" dirty="0" err="1"/>
              <a:t>memstore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RS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/>
              <a:t>Не требует упорядоченности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Но непроизводителен для большого кол-ва </a:t>
            </a:r>
            <a:r>
              <a:rPr lang="en-US" dirty="0"/>
              <a:t>KV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err="1"/>
              <a:t>П</a:t>
            </a:r>
            <a:r>
              <a:rPr lang="ru-RU" dirty="0" err="1"/>
              <a:t>редположим</a:t>
            </a:r>
            <a:r>
              <a:rPr lang="en-US" dirty="0"/>
              <a:t>, </a:t>
            </a:r>
            <a:r>
              <a:rPr lang="ru-RU" dirty="0"/>
              <a:t>мы хотим залить 10</a:t>
            </a:r>
            <a:r>
              <a:rPr lang="en-US" baseline="30000" dirty="0"/>
              <a:t>11 </a:t>
            </a:r>
            <a:r>
              <a:rPr lang="ru-RU" dirty="0"/>
              <a:t>запросов</a:t>
            </a:r>
            <a:endParaRPr lang="en-US" dirty="0"/>
          </a:p>
          <a:p>
            <a:pPr marL="876287" lvl="1" indent="-342900">
              <a:buFont typeface="Arial" charset="0"/>
              <a:buChar char="•"/>
            </a:pPr>
            <a:r>
              <a:rPr lang="ru-RU" dirty="0"/>
              <a:t>Или 10</a:t>
            </a:r>
            <a:r>
              <a:rPr lang="en-US" baseline="30000" dirty="0"/>
              <a:t>10</a:t>
            </a:r>
            <a:r>
              <a:rPr lang="en-US" dirty="0"/>
              <a:t> </a:t>
            </a:r>
            <a:r>
              <a:rPr lang="ru-RU" dirty="0"/>
              <a:t>документов</a:t>
            </a:r>
            <a:endParaRPr lang="en-US" dirty="0"/>
          </a:p>
          <a:p>
            <a:pPr marL="876287" lvl="1" indent="-342900">
              <a:buFont typeface="Arial" charset="0"/>
              <a:buChar char="•"/>
            </a:pPr>
            <a:r>
              <a:rPr lang="mr-IN" dirty="0"/>
              <a:t>…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 этом случае предпочтителен </a:t>
            </a:r>
            <a:r>
              <a:rPr lang="en-US" b="1" dirty="0"/>
              <a:t>Bulk Load</a:t>
            </a:r>
            <a:endParaRPr lang="ru-RU" b="1" dirty="0"/>
          </a:p>
          <a:p>
            <a:pPr marL="876287" lvl="1" indent="-342900">
              <a:buFont typeface="Arial" charset="0"/>
              <a:buChar char="•"/>
            </a:pPr>
            <a:r>
              <a:rPr lang="ru-RU" dirty="0"/>
              <a:t>Формируется в виде набора </a:t>
            </a:r>
            <a:r>
              <a:rPr lang="en-US" dirty="0" err="1"/>
              <a:t>Hfiles</a:t>
            </a:r>
            <a:endParaRPr lang="en-US" dirty="0"/>
          </a:p>
          <a:p>
            <a:pPr marL="876287" lvl="1" indent="-342900">
              <a:buFont typeface="Arial" charset="0"/>
              <a:buChar char="•"/>
            </a:pPr>
            <a:r>
              <a:rPr lang="ru-RU" dirty="0"/>
              <a:t>Копируется без </a:t>
            </a:r>
            <a:r>
              <a:rPr lang="en-US" dirty="0"/>
              <a:t>overhead-</a:t>
            </a:r>
            <a:r>
              <a:rPr lang="ru-RU" dirty="0"/>
              <a:t>а</a:t>
            </a:r>
            <a:endParaRPr lang="en-US" dirty="0"/>
          </a:p>
          <a:p>
            <a:pPr marL="1244577" lvl="2" indent="-342900">
              <a:buFont typeface="Arial" charset="0"/>
              <a:buChar char="•"/>
            </a:pPr>
            <a:r>
              <a:rPr lang="ru-RU" dirty="0"/>
              <a:t>Используя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ru-RU" dirty="0"/>
              <a:t>с многих серверов</a:t>
            </a:r>
            <a:endParaRPr lang="en-US" dirty="0"/>
          </a:p>
          <a:p>
            <a:pPr marL="876287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228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685800" y="1524000"/>
            <a:ext cx="7258050" cy="2917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59876" y="2171697"/>
            <a:ext cx="193270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32040" y="2143985"/>
            <a:ext cx="193270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90761" y="2143985"/>
            <a:ext cx="193270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20988" y="3458436"/>
            <a:ext cx="810491" cy="716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HFile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893152" y="3458436"/>
            <a:ext cx="810491" cy="716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HFile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51872" y="3458436"/>
            <a:ext cx="810491" cy="7169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HFile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59875" y="5363437"/>
            <a:ext cx="193270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32039" y="5335725"/>
            <a:ext cx="193270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690760" y="5335725"/>
            <a:ext cx="193270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5" idx="2"/>
            <a:endCxn id="10" idx="0"/>
          </p:cNvCxnSpPr>
          <p:nvPr/>
        </p:nvCxnSpPr>
        <p:spPr>
          <a:xfrm>
            <a:off x="2026231" y="2951015"/>
            <a:ext cx="3" cy="507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>
            <a:off x="4298395" y="2923303"/>
            <a:ext cx="3" cy="535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0"/>
          </p:cNvCxnSpPr>
          <p:nvPr/>
        </p:nvCxnSpPr>
        <p:spPr>
          <a:xfrm flipH="1">
            <a:off x="6657118" y="2876544"/>
            <a:ext cx="2" cy="581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2"/>
            <a:endCxn id="13" idx="0"/>
          </p:cNvCxnSpPr>
          <p:nvPr/>
        </p:nvCxnSpPr>
        <p:spPr>
          <a:xfrm flipH="1">
            <a:off x="2026230" y="4175408"/>
            <a:ext cx="4" cy="1188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  <a:endCxn id="14" idx="0"/>
          </p:cNvCxnSpPr>
          <p:nvPr/>
        </p:nvCxnSpPr>
        <p:spPr>
          <a:xfrm flipH="1">
            <a:off x="4298394" y="4175408"/>
            <a:ext cx="4" cy="11603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2" idx="2"/>
            <a:endCxn id="15" idx="0"/>
          </p:cNvCxnSpPr>
          <p:nvPr/>
        </p:nvCxnSpPr>
        <p:spPr>
          <a:xfrm flipH="1">
            <a:off x="6657115" y="4175408"/>
            <a:ext cx="3" cy="11603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66086" y="162877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MapReduce Job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400331" y="4556349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Bulk Load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194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76287" lvl="1" indent="-342900">
              <a:buFont typeface="Arial" charset="0"/>
              <a:buChar char="•"/>
            </a:pPr>
            <a:endParaRPr lang="en-US" dirty="0"/>
          </a:p>
          <a:p>
            <a:pPr marL="876287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0997" y="1278082"/>
            <a:ext cx="8181109" cy="5091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shell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create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'cf1'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1.3000 seconds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=&gt;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Hbase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::Table -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mytable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list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TABLE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mytable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1 row(s) in 0.0110 seconds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=&gt; ["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"]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describe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Table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mytable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is ENABLED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mytable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COLUMN FAMILIES DESCRIPTION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{NAME =&gt; 'cf1', DATA_BLOCK_ENCODING =&gt; 'NONE', BLOOMFILTER =&gt; 'ROW', REPLICATION _SCOPE =&gt; '0', VERSIONS =&gt; '1', COMPRESSION =&gt; 'NONE', MIN_VERSIONS =&gt; '0', TTL =&gt; 'FOREVER', KEEP_DELETED_CELLS =&gt; 'FALSE', BLOCKSIZE =&gt; '65536', IN_MEMORY =&gt; 'false', BLOCKCACHE =&gt; 'true'}</a:t>
            </a:r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76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5914" y="1433945"/>
            <a:ext cx="8686804" cy="3199015"/>
          </a:xfrm>
          <a:prstGeom prst="roundRect">
            <a:avLst>
              <a:gd name="adj" fmla="val 11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HTableDescriptor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tbl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HTableDescriptor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output_table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HFileOutputFormat2.</a:t>
            </a:r>
            <a:r>
              <a:rPr lang="en-US" i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configureIncrementalLoad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(job,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tbl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connection.getRegionLocator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output_table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));</a:t>
            </a:r>
            <a:b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HFileOutputFormat2.</a:t>
            </a:r>
            <a:r>
              <a:rPr lang="en-US" i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setOutputPath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(job,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bulks_dir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job.setOutputKeyClass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ImmutableBytesWritable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job.setOutputValueClass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KeyValue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job.setOutputFormatClass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SequenceFileOutputFormat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job.setNumReduceTasks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RegionNumber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b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HFileOutputFormat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.setOutputPath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(job,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bulkPath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5914" y="4938947"/>
            <a:ext cx="8669486" cy="1752069"/>
          </a:xfrm>
          <a:prstGeom prst="roundRect">
            <a:avLst>
              <a:gd name="adj" fmla="val 215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LoadIncrementalHFiles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loader = new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LoadIncrementalHFiles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getConf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());</a:t>
            </a:r>
            <a:b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loader.</a:t>
            </a:r>
            <a:r>
              <a:rPr lang="en-US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doBulkLoad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bulks_dir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connection.getAdmin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(), </a:t>
            </a:r>
          </a:p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table,                            </a:t>
            </a:r>
          </a:p>
          <a:p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connection.getRegionLocator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output_table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973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Залить </a:t>
            </a:r>
            <a:r>
              <a:rPr lang="en-US" dirty="0" err="1"/>
              <a:t>lenta.ru</a:t>
            </a:r>
            <a:r>
              <a:rPr lang="en-US" dirty="0"/>
              <a:t> </a:t>
            </a:r>
            <a:r>
              <a:rPr lang="ru-RU" dirty="0"/>
              <a:t>используя </a:t>
            </a:r>
            <a:r>
              <a:rPr lang="en-US" dirty="0"/>
              <a:t>bulk-load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" y="1633728"/>
            <a:ext cx="8138160" cy="47089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500" dirty="0" err="1"/>
              <a:t>hdfs</a:t>
            </a:r>
            <a:r>
              <a:rPr lang="en-US" sz="2500" dirty="0"/>
              <a:t>:///data/seminar4/</a:t>
            </a:r>
            <a:r>
              <a:rPr lang="en-US" sz="2500" dirty="0" err="1"/>
              <a:t>lenta_ru_big.txt</a:t>
            </a:r>
            <a:endParaRPr lang="en-US" sz="25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500" dirty="0"/>
              <a:t>URL base64(text)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5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2500" dirty="0"/>
              <a:t>Необходимо</a:t>
            </a:r>
            <a:r>
              <a:rPr lang="en-US" sz="2500" dirty="0"/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err="1"/>
              <a:t>С</a:t>
            </a:r>
            <a:r>
              <a:rPr lang="ru-RU" sz="2500" dirty="0" err="1"/>
              <a:t>оздать</a:t>
            </a:r>
            <a:r>
              <a:rPr lang="ru-RU" sz="2500" dirty="0"/>
              <a:t> таблицу</a:t>
            </a:r>
            <a:r>
              <a:rPr lang="en-US" sz="2500" dirty="0"/>
              <a:t> (</a:t>
            </a:r>
            <a:r>
              <a:rPr lang="ru-RU" sz="2500" dirty="0"/>
              <a:t>1</a:t>
            </a:r>
            <a:r>
              <a:rPr lang="en-US" sz="2500" dirty="0" err="1"/>
              <a:t>CF:</a:t>
            </a:r>
            <a:r>
              <a:rPr lang="en-US" sz="2500" b="1" dirty="0" err="1"/>
              <a:t>htmls</a:t>
            </a:r>
            <a:r>
              <a:rPr lang="en-US" sz="2500" dirty="0"/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err="1"/>
              <a:t>MapReduce</a:t>
            </a:r>
            <a:r>
              <a:rPr lang="en-US" sz="2500" dirty="0"/>
              <a:t>-</a:t>
            </a:r>
            <a:r>
              <a:rPr lang="ru-RU" sz="2500" dirty="0"/>
              <a:t>задача</a:t>
            </a:r>
            <a:endParaRPr lang="en-US" sz="2500" dirty="0"/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500" dirty="0"/>
              <a:t>Reduce </a:t>
            </a:r>
            <a:r>
              <a:rPr lang="ru-RU" sz="2500" dirty="0"/>
              <a:t>настраивается сам с </a:t>
            </a:r>
            <a:r>
              <a:rPr lang="en-US" sz="2500" dirty="0"/>
              <a:t>HFileOutputFormat2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ru-RU" sz="2500" dirty="0"/>
              <a:t>Залить </a:t>
            </a:r>
            <a:r>
              <a:rPr lang="en-US" sz="2500" dirty="0"/>
              <a:t>row=URL</a:t>
            </a:r>
          </a:p>
          <a:p>
            <a:pPr marL="1257300" lvl="2" indent="-342900">
              <a:buFont typeface="Arial" charset="0"/>
              <a:buChar char="•"/>
              <a:defRPr/>
            </a:pPr>
            <a:r>
              <a:rPr lang="en-US" sz="2500" b="1" dirty="0" err="1"/>
              <a:t>text:</a:t>
            </a:r>
            <a:r>
              <a:rPr lang="en-US" sz="2500" dirty="0" err="1"/>
              <a:t>text</a:t>
            </a:r>
            <a:endParaRPr lang="en-US" sz="2500" dirty="0"/>
          </a:p>
          <a:p>
            <a:pPr marL="1257300" lvl="2" indent="-342900">
              <a:buFont typeface="Arial" charset="0"/>
              <a:buChar char="•"/>
              <a:defRPr/>
            </a:pPr>
            <a:r>
              <a:rPr lang="en-US" sz="2500" b="1" dirty="0"/>
              <a:t>size:</a:t>
            </a:r>
            <a:r>
              <a:rPr lang="ru-RU" sz="2500" dirty="0"/>
              <a:t>кол-во символов</a:t>
            </a:r>
            <a:endParaRPr lang="en-US" sz="2500" dirty="0"/>
          </a:p>
          <a:p>
            <a:pPr marL="342900" indent="-342900">
              <a:buFont typeface="Arial" charset="0"/>
              <a:buChar char="•"/>
              <a:defRPr/>
            </a:pPr>
            <a:r>
              <a:rPr lang="ru-RU" sz="2500" dirty="0"/>
              <a:t>Убедиться с </a:t>
            </a:r>
            <a:r>
              <a:rPr lang="en-US" sz="2500" dirty="0" err="1"/>
              <a:t>hbase</a:t>
            </a:r>
            <a:r>
              <a:rPr lang="en-US" sz="2500" dirty="0"/>
              <a:t> shell scan/get</a:t>
            </a:r>
          </a:p>
          <a:p>
            <a:pPr marL="800100" lvl="1" indent="-342900">
              <a:buFont typeface="Arial" charset="0"/>
              <a:buChar char="•"/>
              <a:defRPr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6618291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0"/>
            <a:ext cx="8686800" cy="1028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/>
              <a:t>Hbase</a:t>
            </a:r>
            <a:br>
              <a:rPr lang="en-US" sz="6000" dirty="0"/>
            </a:br>
            <a:r>
              <a:rPr lang="en-US" sz="6000" dirty="0" err="1"/>
              <a:t>Wordcount</a:t>
            </a:r>
            <a:endParaRPr lang="en-US" sz="6000" dirty="0"/>
          </a:p>
        </p:txBody>
      </p:sp>
      <p:pic>
        <p:nvPicPr>
          <p:cNvPr id="3" name="Изображение 1" descr="illustration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67" y="3640564"/>
            <a:ext cx="4254461" cy="3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" y="1633728"/>
            <a:ext cx="813816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500" dirty="0"/>
              <a:t>Ваша таблица </a:t>
            </a:r>
            <a:r>
              <a:rPr lang="en-US" sz="2500" dirty="0"/>
              <a:t>(</a:t>
            </a:r>
            <a:r>
              <a:rPr lang="en-US" sz="2500" dirty="0" err="1"/>
              <a:t>CF:</a:t>
            </a:r>
            <a:r>
              <a:rPr lang="en-US" sz="2500" b="1" dirty="0" err="1"/>
              <a:t>htmls</a:t>
            </a:r>
            <a:r>
              <a:rPr lang="en-US" sz="2500" b="1" dirty="0"/>
              <a:t>:</a:t>
            </a:r>
            <a:r>
              <a:rPr lang="en-US" sz="2500" dirty="0"/>
              <a:t> text)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/>
              <a:t>K,V = </a:t>
            </a:r>
            <a:r>
              <a:rPr lang="en-US" sz="2500" dirty="0" err="1"/>
              <a:t>url,Result</a:t>
            </a:r>
            <a:endParaRPr lang="en-US" sz="25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500" dirty="0"/>
              <a:t>Стандартный </a:t>
            </a:r>
            <a:r>
              <a:rPr lang="en-US" sz="2500" dirty="0" err="1"/>
              <a:t>WordCount</a:t>
            </a:r>
            <a:r>
              <a:rPr lang="en-US" sz="2500" dirty="0"/>
              <a:t> </a:t>
            </a:r>
            <a:r>
              <a:rPr lang="ru-RU" sz="2500" dirty="0"/>
              <a:t>с выводом в </a:t>
            </a:r>
            <a:r>
              <a:rPr lang="en-US" sz="2500" dirty="0" err="1"/>
              <a:t>FileOutputFormat</a:t>
            </a:r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" y="3316224"/>
            <a:ext cx="4913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База </a:t>
            </a:r>
            <a:r>
              <a:rPr lang="mr-IN" sz="2200" dirty="0"/>
              <a:t>–</a:t>
            </a:r>
            <a:r>
              <a:rPr lang="ru-RU" sz="2200" dirty="0"/>
              <a:t> </a:t>
            </a:r>
            <a:r>
              <a:rPr lang="en-US" sz="2200" dirty="0" err="1"/>
              <a:t>HBaseWordCount.java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61571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7952" y="1719072"/>
            <a:ext cx="7428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200" dirty="0"/>
              <a:t>Фильтры являются </a:t>
            </a:r>
            <a:r>
              <a:rPr lang="en-US" sz="2200" dirty="0"/>
              <a:t>server-side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sz="2200" dirty="0"/>
              <a:t>работают на </a:t>
            </a:r>
            <a:r>
              <a:rPr lang="en-US" sz="2200" dirty="0"/>
              <a:t>RS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200" dirty="0"/>
              <a:t>Являются условиями </a:t>
            </a:r>
            <a:r>
              <a:rPr lang="en-US" sz="2200" dirty="0"/>
              <a:t>scan-</a:t>
            </a:r>
            <a:r>
              <a:rPr lang="ru-RU" sz="2200" dirty="0"/>
              <a:t>а</a:t>
            </a: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77952" y="3133488"/>
            <a:ext cx="813816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>
              <a:defRPr/>
            </a:pPr>
            <a:r>
              <a:rPr lang="en-US" sz="2200" dirty="0" err="1"/>
              <a:t>scan.setFilter</a:t>
            </a:r>
            <a:r>
              <a:rPr lang="en-US" sz="2200" dirty="0"/>
              <a:t>(new </a:t>
            </a:r>
            <a:r>
              <a:rPr lang="en-US" sz="2200" dirty="0" err="1"/>
              <a:t>SingleColumnValueFilter</a:t>
            </a:r>
            <a:r>
              <a:rPr lang="en-US" sz="2200" dirty="0"/>
              <a:t>(</a:t>
            </a:r>
            <a:r>
              <a:rPr lang="en-US" sz="2200" dirty="0" err="1"/>
              <a:t>cf</a:t>
            </a:r>
            <a:r>
              <a:rPr lang="en-US" sz="2200" dirty="0"/>
              <a:t>, col, </a:t>
            </a:r>
            <a:r>
              <a:rPr lang="en-US" sz="2200" b="1" dirty="0"/>
              <a:t>operation</a:t>
            </a:r>
            <a:r>
              <a:rPr lang="en-US" sz="2200" dirty="0"/>
              <a:t>))</a:t>
            </a:r>
          </a:p>
          <a:p>
            <a:pPr marL="342900" lvl="0" indent="-342900">
              <a:defRPr/>
            </a:pPr>
            <a:endParaRPr lang="en-US" sz="2200" dirty="0"/>
          </a:p>
          <a:p>
            <a:pPr marL="342900" lvl="0" indent="-342900">
              <a:defRPr/>
            </a:pPr>
            <a:r>
              <a:rPr lang="en-US" sz="2200" dirty="0"/>
              <a:t>Operation:</a:t>
            </a:r>
          </a:p>
          <a:p>
            <a:pPr marL="457200" lvl="0" indent="-457200">
              <a:buFont typeface="Arial" charset="0"/>
              <a:buChar char="•"/>
              <a:defRPr/>
            </a:pPr>
            <a:r>
              <a:rPr lang="en-US" sz="2200" dirty="0" err="1"/>
              <a:t>CompareFilter.CompareOp.EQUAL</a:t>
            </a:r>
            <a:endParaRPr lang="en-US" sz="22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2200" dirty="0" err="1"/>
              <a:t>CompareFilter.CompareOp.GREATER</a:t>
            </a:r>
            <a:endParaRPr lang="en-US" sz="22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mr-IN" sz="2200" dirty="0"/>
              <a:t>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81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фильтров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Можно организовывать цепочки </a:t>
            </a:r>
            <a:r>
              <a:rPr lang="en-US" dirty="0"/>
              <a:t>AND, OR: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new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FilterList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876287" lvl="1" indent="-342900">
              <a:buFont typeface="Arial" charset="0"/>
              <a:buChar char="•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AND: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FilterList.Operator.</a:t>
            </a:r>
            <a:r>
              <a:rPr lang="en-US" sz="1800" i="1" dirty="0" err="1">
                <a:latin typeface="Courier" charset="0"/>
                <a:ea typeface="Courier" charset="0"/>
                <a:cs typeface="Courier" charset="0"/>
              </a:rPr>
              <a:t>MUST_PASS_</a:t>
            </a:r>
            <a:r>
              <a:rPr lang="en-US" sz="1800" b="1" i="1" dirty="0" err="1">
                <a:latin typeface="Courier" charset="0"/>
                <a:ea typeface="Courier" charset="0"/>
                <a:cs typeface="Courier" charset="0"/>
              </a:rPr>
              <a:t>ALL</a:t>
            </a:r>
            <a:endParaRPr lang="en-US" sz="1800" b="1" i="1" dirty="0">
              <a:latin typeface="Courier" charset="0"/>
              <a:ea typeface="Courier" charset="0"/>
              <a:cs typeface="Courier" charset="0"/>
            </a:endParaRPr>
          </a:p>
          <a:p>
            <a:pPr marL="876287" lvl="1" indent="-342900">
              <a:buFont typeface="Arial" charset="0"/>
              <a:buChar char="•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OR: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FilterList.Operator.</a:t>
            </a:r>
            <a:r>
              <a:rPr lang="en-US" sz="1800" i="1" dirty="0" err="1">
                <a:latin typeface="Courier" charset="0"/>
                <a:ea typeface="Courier" charset="0"/>
                <a:cs typeface="Courier" charset="0"/>
              </a:rPr>
              <a:t>MUST_PASS_</a:t>
            </a:r>
            <a:r>
              <a:rPr lang="en-US" sz="1800" b="1" i="1" dirty="0" err="1">
                <a:latin typeface="Courier" charset="0"/>
                <a:ea typeface="Courier" charset="0"/>
                <a:cs typeface="Courier" charset="0"/>
              </a:rPr>
              <a:t>ONE</a:t>
            </a:r>
            <a:endParaRPr lang="en-US" sz="1800" b="1" i="1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addFilter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4321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Word-count </a:t>
            </a:r>
            <a:r>
              <a:rPr lang="ru-RU" dirty="0"/>
              <a:t>с ограничением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" y="1633728"/>
            <a:ext cx="813816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500" dirty="0"/>
              <a:t>Подсчитать </a:t>
            </a:r>
            <a:r>
              <a:rPr lang="en-US" sz="2500" dirty="0" err="1"/>
              <a:t>WordCount</a:t>
            </a:r>
            <a:r>
              <a:rPr lang="en-US" sz="2500" dirty="0"/>
              <a:t> </a:t>
            </a:r>
            <a:r>
              <a:rPr lang="ru-RU" sz="2500" dirty="0"/>
              <a:t>на документах </a:t>
            </a:r>
            <a:r>
              <a:rPr lang="en-US" sz="2500" dirty="0" err="1"/>
              <a:t>len</a:t>
            </a:r>
            <a:r>
              <a:rPr lang="en-US" sz="2500" dirty="0"/>
              <a:t>: 9..10Kb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500" dirty="0"/>
              <a:t>Число должно существенно отличаться от прежнего</a:t>
            </a:r>
            <a:endParaRPr lang="en-US" sz="25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err="1"/>
              <a:t>С</a:t>
            </a:r>
            <a:r>
              <a:rPr lang="ru-RU" sz="2500" dirty="0"/>
              <a:t>м</a:t>
            </a:r>
            <a:r>
              <a:rPr lang="en-US" sz="2500" dirty="0"/>
              <a:t>. “</a:t>
            </a:r>
            <a:r>
              <a:rPr lang="en-US" sz="2500" dirty="0" err="1"/>
              <a:t>MapInputRecords</a:t>
            </a:r>
            <a:r>
              <a:rPr lang="en-US" sz="2500" dirty="0"/>
              <a:t>” </a:t>
            </a:r>
            <a:r>
              <a:rPr lang="ru-RU" sz="2500" dirty="0"/>
              <a:t>в </a:t>
            </a:r>
            <a:r>
              <a:rPr lang="en-US" sz="2500" dirty="0"/>
              <a:t>counters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" y="3316224"/>
            <a:ext cx="4913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База </a:t>
            </a:r>
            <a:r>
              <a:rPr lang="mr-IN" sz="2200" dirty="0"/>
              <a:t>–</a:t>
            </a:r>
            <a:r>
              <a:rPr lang="ru-RU" sz="2200" dirty="0"/>
              <a:t> </a:t>
            </a:r>
            <a:r>
              <a:rPr lang="en-US" sz="2200" dirty="0" err="1"/>
              <a:t>HBaseWordCount.java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768644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600" dirty="0"/>
              <a:t>Ресурсы</a:t>
            </a:r>
            <a:endParaRPr lang="en-US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EDC9A0-1F9A-7E4D-BA40-659D44183C95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95146" y="1568037"/>
            <a:ext cx="44887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Hadoop</a:t>
            </a:r>
            <a:r>
              <a:rPr lang="en-US" sz="2400" b="1" dirty="0"/>
              <a:t>: The Definitive Guide</a:t>
            </a:r>
          </a:p>
          <a:p>
            <a:r>
              <a:rPr lang="en-US" sz="2400" dirty="0"/>
              <a:t>Tom White (Author)</a:t>
            </a:r>
          </a:p>
          <a:p>
            <a:r>
              <a:rPr lang="en-US" sz="2400" dirty="0"/>
              <a:t>O'Reilly Media; 3rd Edition</a:t>
            </a:r>
            <a:endParaRPr lang="ru-RU" sz="2400" dirty="0"/>
          </a:p>
          <a:p>
            <a:endParaRPr lang="ru-RU" sz="2400" dirty="0"/>
          </a:p>
          <a:p>
            <a:r>
              <a:rPr lang="en-US" sz="2400" u="sng" dirty="0"/>
              <a:t>Chapter 13 </a:t>
            </a:r>
            <a:r>
              <a:rPr lang="en-US" sz="2400" u="sng" dirty="0" err="1"/>
              <a:t>Hbase</a:t>
            </a:r>
            <a:r>
              <a:rPr lang="en-US" sz="2400" u="sng" dirty="0"/>
              <a:t> </a:t>
            </a:r>
          </a:p>
        </p:txBody>
      </p:sp>
      <p:pic>
        <p:nvPicPr>
          <p:cNvPr id="8" name="Рисунок 7" descr="513my5lq+YL._SX258_BO1,204,203,200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557338"/>
            <a:ext cx="1528536" cy="2004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045" y="4471672"/>
            <a:ext cx="4304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HBase</a:t>
            </a:r>
            <a:r>
              <a:rPr lang="en-US" sz="2400" b="1" dirty="0"/>
              <a:t>: The Definitive Guide</a:t>
            </a:r>
          </a:p>
          <a:p>
            <a:r>
              <a:rPr lang="en-US" sz="2400" dirty="0"/>
              <a:t>Lars George (Author)</a:t>
            </a:r>
          </a:p>
          <a:p>
            <a:r>
              <a:rPr lang="en-US" sz="2400" dirty="0"/>
              <a:t>O'Reilly Media; 1 edition</a:t>
            </a:r>
            <a:endParaRPr lang="ru-RU" sz="2400" b="1" dirty="0"/>
          </a:p>
        </p:txBody>
      </p:sp>
      <p:pic>
        <p:nvPicPr>
          <p:cNvPr id="11" name="Рисунок 10" descr="51OcYjwWI9L._SX258_BO1,204,203,200_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78" y="3997234"/>
            <a:ext cx="1514021" cy="19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0"/>
            <a:ext cx="8686800" cy="1028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Спасибо за внимание</a:t>
            </a:r>
            <a:r>
              <a:rPr lang="en-US" sz="6000" dirty="0"/>
              <a:t>!</a:t>
            </a:r>
            <a:br>
              <a:rPr lang="ru-RU" sz="6000" dirty="0"/>
            </a:br>
            <a:r>
              <a:rPr lang="ru-RU" sz="3300" dirty="0"/>
              <a:t>ДЗ </a:t>
            </a:r>
            <a:r>
              <a:rPr lang="en-US" sz="3300" dirty="0"/>
              <a:t>#</a:t>
            </a:r>
            <a:r>
              <a:rPr lang="ru-RU" sz="3300" dirty="0"/>
              <a:t>3 смотри в блоге</a:t>
            </a:r>
            <a:endParaRPr lang="en-US" sz="3300" dirty="0"/>
          </a:p>
        </p:txBody>
      </p:sp>
      <p:pic>
        <p:nvPicPr>
          <p:cNvPr id="3" name="Изображение 1" descr="illustration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67" y="3640564"/>
            <a:ext cx="4254461" cy="3217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05344" y="5766816"/>
            <a:ext cx="19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put/get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Скругленный прямоугольник 5"/>
          <p:cNvSpPr/>
          <p:nvPr/>
        </p:nvSpPr>
        <p:spPr>
          <a:xfrm>
            <a:off x="380997" y="1433946"/>
            <a:ext cx="8181109" cy="49045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put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'row1', 'cf1:cq1', 'val1'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0.1090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get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'row1'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COLUMN     CELL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cf1:cq1   timestamp=1446822699220, value=val1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1 row(s) in 0.3140 seconds</a:t>
            </a:r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put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'row2', 'cf1:cq1', 'val2'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0.1030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put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'row1', 'cf1:cq2', 'val3'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0.0180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get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'row1'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COLUMN       CELL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cf1:cq1     timestamp=1446822699220, value=val1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cf1:cq2     timestamp=1446823014534, value=val3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2 row(s) in 0.0090 seconds</a:t>
            </a:r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51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сканирование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Скругленный прямоугольник 5"/>
          <p:cNvSpPr/>
          <p:nvPr/>
        </p:nvSpPr>
        <p:spPr>
          <a:xfrm>
            <a:off x="380997" y="1433946"/>
            <a:ext cx="8181109" cy="22963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scan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ROW                 COLUMN+CELL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row1     column=cf1:cq1, timestamp=1446822699220, value=val1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row1     column=cf1:cq2, timestamp=1446823014534, value=val3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row2     column=cf1:cq1, timestamp=1446822966173, value=val2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row2     column=cf1:cq2, timestamp=1446822986700, value=val3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2 row(s) in 0.0680 seconds</a:t>
            </a:r>
          </a:p>
        </p:txBody>
      </p:sp>
    </p:spTree>
    <p:extLst>
      <p:ext uri="{BB962C8B-B14F-4D97-AF65-F5344CB8AC3E}">
        <p14:creationId xmlns:p14="http://schemas.microsoft.com/office/powerpoint/2010/main" val="2998195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/>
              <a:t>зменение </a:t>
            </a:r>
            <a:r>
              <a:rPr lang="ru-RU" dirty="0"/>
              <a:t>схемы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0997" y="1433946"/>
            <a:ext cx="8181109" cy="22963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49" charset="0"/>
              </a:rPr>
              <a:t>alter '</a:t>
            </a:r>
            <a:r>
              <a:rPr lang="en-US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dirty="0">
                <a:solidFill>
                  <a:schemeClr val="tx1"/>
                </a:solidFill>
                <a:latin typeface="Courier" pitchFamily="49" charset="0"/>
              </a:rPr>
              <a:t>', {NAME =&gt; 'cf1', VERSIONS =&gt; 4}</a:t>
            </a:r>
            <a:endParaRPr lang="en-US" sz="20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Updating all regions with the new schema...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0/1 regions updated.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1/1 regions updated.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Done.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2.3310 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146" y="4303776"/>
            <a:ext cx="764484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Нет </a:t>
            </a:r>
            <a:r>
              <a:rPr lang="en-US" sz="2400" dirty="0" err="1"/>
              <a:t>realtime</a:t>
            </a:r>
            <a:r>
              <a:rPr lang="en-US" sz="2400" dirty="0"/>
              <a:t> </a:t>
            </a:r>
            <a:r>
              <a:rPr lang="ru-RU" sz="2400" dirty="0"/>
              <a:t>изменений</a:t>
            </a:r>
            <a:r>
              <a:rPr lang="en-US" sz="2400" dirty="0"/>
              <a:t> </a:t>
            </a:r>
            <a:r>
              <a:rPr lang="ru-RU" sz="2400" dirty="0"/>
              <a:t>свойств</a:t>
            </a:r>
            <a:endParaRPr lang="en-US" sz="2400" dirty="0"/>
          </a:p>
          <a:p>
            <a:r>
              <a:rPr lang="ru-RU" sz="2400" dirty="0"/>
              <a:t>Все модификации применяются </a:t>
            </a:r>
            <a:r>
              <a:rPr lang="ru-RU" sz="2400" i="1" dirty="0"/>
              <a:t>на стадии </a:t>
            </a:r>
            <a:r>
              <a:rPr lang="en-US" sz="2400" i="1" dirty="0"/>
              <a:t>compacts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779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0997" y="1433946"/>
            <a:ext cx="8181109" cy="4644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delete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'row1', 'cf1:cq1'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0.0600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scan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ROW                COLUMN+CELL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row1    column=cf1:cq2, timestamp=1446823014534, value=val3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row2    column=cf1:cq1, timestamp=1446822966173, value=val2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row2    column=cf1:cq2, timestamp=1446822986700, value=val3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2 row(s) in 0.0200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deleteall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', 'row2'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0.0600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scan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ROW                COLUMN+CELL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row1    column=cf1:cq2, timestamp=1446823014534, value=val3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1 row(s) in 0.0200 seconds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таблицы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0997" y="1433946"/>
            <a:ext cx="8181109" cy="29198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drop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ERROR: Table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 is enabled. Disable it first</a:t>
            </a:r>
          </a:p>
          <a:p>
            <a:endParaRPr lang="en-US" sz="20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disable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1.2660 seconds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drop 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0 row(s) in 0.4600 seconds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более удобное использование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Скругленный прямоугольник 5"/>
          <p:cNvSpPr/>
          <p:nvPr/>
        </p:nvSpPr>
        <p:spPr>
          <a:xfrm>
            <a:off x="380997" y="1433947"/>
            <a:ext cx="8181109" cy="12117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t =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get_table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mytable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')</a:t>
            </a:r>
            <a:endParaRPr lang="en-US" sz="2000" b="1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</a:rPr>
              <a:t>hbase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 pitchFamily="49" charset="0"/>
              </a:rPr>
              <a:t>t.get</a:t>
            </a:r>
            <a:r>
              <a:rPr lang="en-US" sz="2000" dirty="0">
                <a:solidFill>
                  <a:schemeClr val="tx1"/>
                </a:solidFill>
                <a:latin typeface="Courier" pitchFamily="49" charset="0"/>
              </a:rPr>
              <a:t>('row1')</a:t>
            </a:r>
          </a:p>
          <a:p>
            <a:r>
              <a:rPr lang="mr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49" charset="0"/>
              </a:rPr>
              <a:t>…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97" y="3072384"/>
            <a:ext cx="5141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Иногда необходим </a:t>
            </a:r>
            <a:r>
              <a:rPr lang="en-US" sz="2000" dirty="0"/>
              <a:t>batch-</a:t>
            </a:r>
            <a:r>
              <a:rPr lang="ru-RU" sz="2000" dirty="0"/>
              <a:t>режим</a:t>
            </a:r>
            <a:r>
              <a:rPr lang="en-US" sz="2000" dirty="0"/>
              <a:t>: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$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hbase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shell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–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n &lt;/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tmp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cmds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97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_03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Lecture_03</Template>
  <TotalTime>18230</TotalTime>
  <Words>1896</Words>
  <Application>Microsoft Macintosh PowerPoint</Application>
  <PresentationFormat>On-screen Show (4:3)</PresentationFormat>
  <Paragraphs>368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Andale Mono</vt:lpstr>
      <vt:lpstr>Arial</vt:lpstr>
      <vt:lpstr>Calibri</vt:lpstr>
      <vt:lpstr>Courier</vt:lpstr>
      <vt:lpstr>HelveticaCyr</vt:lpstr>
      <vt:lpstr>HelveticaNeueCyr</vt:lpstr>
      <vt:lpstr>PF Isotext Pro</vt:lpstr>
      <vt:lpstr>PT Mono</vt:lpstr>
      <vt:lpstr>Wingdings</vt:lpstr>
      <vt:lpstr>Lecture_03</vt:lpstr>
      <vt:lpstr>Apache Hbase</vt:lpstr>
      <vt:lpstr>HBase Shell</vt:lpstr>
      <vt:lpstr>Создание таблицы</vt:lpstr>
      <vt:lpstr>put/get</vt:lpstr>
      <vt:lpstr>сканирование</vt:lpstr>
      <vt:lpstr>Изменение схемы</vt:lpstr>
      <vt:lpstr>Удаление записей</vt:lpstr>
      <vt:lpstr>Удаление таблицы</vt:lpstr>
      <vt:lpstr>Hbase shell – более удобное использование</vt:lpstr>
      <vt:lpstr>Java API</vt:lpstr>
      <vt:lpstr>PowerPoint Presentation</vt:lpstr>
      <vt:lpstr>Класс Table</vt:lpstr>
      <vt:lpstr>Класс Put</vt:lpstr>
      <vt:lpstr>Удобное заполнение Put</vt:lpstr>
      <vt:lpstr>Класс Get</vt:lpstr>
      <vt:lpstr>Класс Delete</vt:lpstr>
      <vt:lpstr>Класс Result</vt:lpstr>
      <vt:lpstr>Result: последняя версия колонки</vt:lpstr>
      <vt:lpstr>Общий пример</vt:lpstr>
      <vt:lpstr>HBase и MapReduce</vt:lpstr>
      <vt:lpstr>Общий пример</vt:lpstr>
      <vt:lpstr>MapReduce на HBase: mappers</vt:lpstr>
      <vt:lpstr>Mapper</vt:lpstr>
      <vt:lpstr>Класс Scan</vt:lpstr>
      <vt:lpstr>Reducer</vt:lpstr>
      <vt:lpstr>Reducer</vt:lpstr>
      <vt:lpstr>Залить страниц lenta.ru в HBase</vt:lpstr>
      <vt:lpstr>Put – не всегда быстро</vt:lpstr>
      <vt:lpstr>Bulk Load</vt:lpstr>
      <vt:lpstr>Bulk Load</vt:lpstr>
      <vt:lpstr>Залить lenta.ru используя bulk-load</vt:lpstr>
      <vt:lpstr>Hbase Wordcount</vt:lpstr>
      <vt:lpstr>Word-count</vt:lpstr>
      <vt:lpstr>Фильтры</vt:lpstr>
      <vt:lpstr>Цепочки фильтров</vt:lpstr>
      <vt:lpstr>Word-count с ограничением</vt:lpstr>
      <vt:lpstr>Ресурсы</vt:lpstr>
      <vt:lpstr>Спасибо за внимание! ДЗ #3 смотри в блоге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Распределенная файловая система HDFS</dc:title>
  <dc:creator>Романенко</dc:creator>
  <cp:lastModifiedBy>Jan Kisel</cp:lastModifiedBy>
  <cp:revision>124</cp:revision>
  <cp:lastPrinted>2016-11-03T15:29:28Z</cp:lastPrinted>
  <dcterms:created xsi:type="dcterms:W3CDTF">2015-02-26T10:32:39Z</dcterms:created>
  <dcterms:modified xsi:type="dcterms:W3CDTF">2018-04-13T15:21:39Z</dcterms:modified>
</cp:coreProperties>
</file>