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651"/>
  </p:normalViewPr>
  <p:slideViewPr>
    <p:cSldViewPr snapToGrid="0" snapToObjects="1">
      <p:cViewPr varScale="1">
        <p:scale>
          <a:sx n="34" d="100"/>
          <a:sy n="34" d="100"/>
        </p:scale>
        <p:origin x="1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0" name="Shape 10"/>
          <p:cNvSpPr/>
          <p:nvPr/>
        </p:nvSpPr>
        <p:spPr>
          <a:xfrm>
            <a:off x="1" y="0"/>
            <a:ext cx="32984235" cy="883311"/>
          </a:xfrm>
          <a:prstGeom prst="rect">
            <a:avLst/>
          </a:prstGeom>
          <a:solidFill>
            <a:schemeClr val="lt1"/>
          </a:solidFill>
          <a:ln w="9525" cap="flat" cmpd="sng">
            <a:solidFill>
              <a:schemeClr val="dk1"/>
            </a:solidFill>
            <a:prstDash val="solid"/>
            <a:round/>
            <a:headEnd type="none" w="med" len="med"/>
            <a:tailEnd type="none" w="med" len="med"/>
          </a:ln>
          <a:effectLst>
            <a:outerShdw blurRad="127000" dist="50800" dir="5400000"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pic>
        <p:nvPicPr>
          <p:cNvPr id="12" name="Shape 12"/>
          <p:cNvPicPr preferRelativeResize="0"/>
          <p:nvPr/>
        </p:nvPicPr>
        <p:blipFill rotWithShape="1">
          <a:blip r:embed="rId13">
            <a:alphaModFix/>
          </a:blip>
          <a:srcRect/>
          <a:stretch/>
        </p:blipFill>
        <p:spPr>
          <a:xfrm>
            <a:off x="38301" y="22047"/>
            <a:ext cx="5994398" cy="839215"/>
          </a:xfrm>
          <a:prstGeom prst="rect">
            <a:avLst/>
          </a:prstGeom>
          <a:noFill/>
          <a:ln>
            <a:noFill/>
          </a:ln>
        </p:spPr>
      </p:pic>
      <p:pic>
        <p:nvPicPr>
          <p:cNvPr id="13" name="Shape 13"/>
          <p:cNvPicPr preferRelativeResize="0"/>
          <p:nvPr/>
        </p:nvPicPr>
        <p:blipFill rotWithShape="1">
          <a:blip r:embed="rId14">
            <a:alphaModFix/>
          </a:blip>
          <a:srcRect/>
          <a:stretch/>
        </p:blipFill>
        <p:spPr>
          <a:xfrm>
            <a:off x="30513262" y="17499"/>
            <a:ext cx="2448230" cy="851558"/>
          </a:xfrm>
          <a:prstGeom prst="rect">
            <a:avLst/>
          </a:prstGeom>
          <a:noFill/>
          <a:ln>
            <a:noFill/>
          </a:ln>
        </p:spPr>
      </p:pic>
      <p:pic>
        <p:nvPicPr>
          <p:cNvPr id="14" name="Shape 14"/>
          <p:cNvPicPr preferRelativeResize="0"/>
          <p:nvPr/>
        </p:nvPicPr>
        <p:blipFill rotWithShape="1">
          <a:blip r:embed="rId15">
            <a:alphaModFix/>
          </a:blip>
          <a:srcRect/>
          <a:stretch/>
        </p:blipFill>
        <p:spPr>
          <a:xfrm>
            <a:off x="29673556" y="17499"/>
            <a:ext cx="839707" cy="839707"/>
          </a:xfrm>
          <a:prstGeom prst="rect">
            <a:avLst/>
          </a:prstGeom>
          <a:noFill/>
          <a:ln>
            <a:noFill/>
          </a:ln>
        </p:spPr>
      </p:pic>
      <p:pic>
        <p:nvPicPr>
          <p:cNvPr id="15" name="Shape 15" descr="doewhite.pdf"/>
          <p:cNvPicPr preferRelativeResize="0"/>
          <p:nvPr/>
        </p:nvPicPr>
        <p:blipFill rotWithShape="1">
          <a:blip r:embed="rId16">
            <a:alphaModFix/>
          </a:blip>
          <a:srcRect/>
          <a:stretch/>
        </p:blipFill>
        <p:spPr>
          <a:xfrm>
            <a:off x="29581590" y="21078751"/>
            <a:ext cx="3271639" cy="8211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6" Type="http://schemas.openxmlformats.org/officeDocument/2006/relationships/image" Target="../media/image8.jpg"/><Relationship Id="rId7"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Shape 90" descr="plot_validation_accuracy_triple_resnet18_tune.png"/>
          <p:cNvPicPr preferRelativeResize="0"/>
          <p:nvPr/>
        </p:nvPicPr>
        <p:blipFill>
          <a:blip r:embed="rId3">
            <a:alphaModFix/>
          </a:blip>
          <a:stretch>
            <a:fillRect/>
          </a:stretch>
        </p:blipFill>
        <p:spPr>
          <a:xfrm>
            <a:off x="24554800" y="11819312"/>
            <a:ext cx="6928500" cy="5542788"/>
          </a:xfrm>
          <a:prstGeom prst="rect">
            <a:avLst/>
          </a:prstGeom>
          <a:noFill/>
          <a:ln>
            <a:noFill/>
          </a:ln>
        </p:spPr>
      </p:pic>
      <p:pic>
        <p:nvPicPr>
          <p:cNvPr id="91" name="Shape 91" descr="plot_validation_accuracy_resnet101_pretrained_tune.png"/>
          <p:cNvPicPr preferRelativeResize="0"/>
          <p:nvPr/>
        </p:nvPicPr>
        <p:blipFill>
          <a:blip r:embed="rId4">
            <a:alphaModFix/>
          </a:blip>
          <a:stretch>
            <a:fillRect/>
          </a:stretch>
        </p:blipFill>
        <p:spPr>
          <a:xfrm>
            <a:off x="17024261" y="11830724"/>
            <a:ext cx="7846852" cy="5492775"/>
          </a:xfrm>
          <a:prstGeom prst="rect">
            <a:avLst/>
          </a:prstGeom>
          <a:noFill/>
          <a:ln>
            <a:noFill/>
          </a:ln>
        </p:spPr>
      </p:pic>
      <p:sp>
        <p:nvSpPr>
          <p:cNvPr id="92" name="Shape 92"/>
          <p:cNvSpPr/>
          <p:nvPr/>
        </p:nvSpPr>
        <p:spPr>
          <a:xfrm>
            <a:off x="16496851" y="4063498"/>
            <a:ext cx="15256885" cy="1333118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a:solidFill>
                  <a:schemeClr val="lt1"/>
                </a:solidFill>
                <a:latin typeface="Calibri"/>
                <a:ea typeface="Calibri"/>
                <a:cs typeface="Calibri"/>
                <a:sym typeface="Calibri"/>
              </a:rPr>
              <a:t>Understanding the Amazon from Space</a:t>
            </a: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a:solidFill>
                  <a:schemeClr val="lt1"/>
                </a:solidFill>
                <a:latin typeface="Calibri"/>
                <a:ea typeface="Calibri"/>
                <a:cs typeface="Calibri"/>
                <a:sym typeface="Calibri"/>
              </a:rPr>
              <a:t>Brent D. Lunghino (lunghino@stanford.edu), Brian A. Rohr (brohr@stanford.edu), Vishal Subbiah (svishal@stanford.edu)</a:t>
            </a:r>
          </a:p>
        </p:txBody>
      </p:sp>
      <p:sp>
        <p:nvSpPr>
          <p:cNvPr id="95" name="Shape 95"/>
          <p:cNvSpPr/>
          <p:nvPr/>
        </p:nvSpPr>
        <p:spPr>
          <a:xfrm>
            <a:off x="1001486" y="4063498"/>
            <a:ext cx="7480362" cy="10729134"/>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268808" y="426053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a:solidFill>
                  <a:schemeClr val="dk1"/>
                </a:solidFill>
                <a:latin typeface="Calibri"/>
                <a:ea typeface="Calibri"/>
                <a:cs typeface="Calibri"/>
                <a:sym typeface="Calibri"/>
              </a:rPr>
              <a:t>Background and Motivation</a:t>
            </a:r>
          </a:p>
        </p:txBody>
      </p:sp>
      <p:sp>
        <p:nvSpPr>
          <p:cNvPr id="97" name="Shape 97"/>
          <p:cNvSpPr/>
          <p:nvPr/>
        </p:nvSpPr>
        <p:spPr>
          <a:xfrm>
            <a:off x="1268808" y="4876910"/>
            <a:ext cx="7066735" cy="10002737"/>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US" sz="2800">
                <a:solidFill>
                  <a:schemeClr val="dk1"/>
                </a:solidFill>
                <a:latin typeface="Calibri"/>
                <a:ea typeface="Calibri"/>
                <a:cs typeface="Calibri"/>
                <a:sym typeface="Calibri"/>
              </a:rPr>
              <a:t>The Amazon Rainforest is extremely important to preserve due to its unmatched biodiversity and great capacity to uptake carbon dioxide</a:t>
            </a:r>
            <a:r>
              <a:rPr lang="en-US" sz="2800" baseline="30000">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 but it is difficult to make a case for the urgency of its preservation without first quantifying the rate of its destruction. One good way to to track land use over time in the Amazon is to assign land use labels to satellite images of the entire Amazon taken at different points in time. Manually analyzing images of the entire Amazon Rainforest (a total of about 3 million images) is an intractably large task to complete once, and it would need to be completed many times in order to compile temporal land use data. For that reason, we have trained a computational model that can rapidly process satellite images of the Amazon and assign labels that describe land use and atmospheric conditions. With this rapid, automatic image processing technique, temporal land use data will be easily assembled, providing the data necessary to make a case for protecting the Amazon Rainforest.</a:t>
            </a:r>
          </a:p>
        </p:txBody>
      </p:sp>
      <p:sp>
        <p:nvSpPr>
          <p:cNvPr id="98" name="Shape 98"/>
          <p:cNvSpPr/>
          <p:nvPr/>
        </p:nvSpPr>
        <p:spPr>
          <a:xfrm>
            <a:off x="1001487" y="15143409"/>
            <a:ext cx="7480361" cy="549276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268808" y="15294548"/>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a:solidFill>
                  <a:schemeClr val="dk1"/>
                </a:solidFill>
                <a:latin typeface="Calibri"/>
                <a:ea typeface="Calibri"/>
                <a:cs typeface="Calibri"/>
                <a:sym typeface="Calibri"/>
              </a:rPr>
              <a:t>Problem Statement</a:t>
            </a:r>
          </a:p>
        </p:txBody>
      </p:sp>
      <p:sp>
        <p:nvSpPr>
          <p:cNvPr id="100" name="Shape 100"/>
          <p:cNvSpPr/>
          <p:nvPr/>
        </p:nvSpPr>
        <p:spPr>
          <a:xfrm>
            <a:off x="8749175" y="4063499"/>
            <a:ext cx="7480500" cy="4833000"/>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8901574" y="4230575"/>
            <a:ext cx="7025099"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a:solidFill>
                  <a:schemeClr val="dk1"/>
                </a:solidFill>
                <a:latin typeface="Gill Sans"/>
                <a:ea typeface="Gill Sans"/>
                <a:cs typeface="Gill Sans"/>
                <a:sym typeface="Gill Sans"/>
              </a:rPr>
              <a:t>Image Data Details</a:t>
            </a:r>
          </a:p>
        </p:txBody>
      </p:sp>
      <p:sp>
        <p:nvSpPr>
          <p:cNvPr id="102" name="Shape 102"/>
          <p:cNvSpPr/>
          <p:nvPr/>
        </p:nvSpPr>
        <p:spPr>
          <a:xfrm>
            <a:off x="24450487" y="17735321"/>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a:solidFill>
                  <a:schemeClr val="dk1"/>
                </a:solidFill>
                <a:latin typeface="Gill Sans"/>
                <a:ea typeface="Gill Sans"/>
                <a:cs typeface="Gill Sans"/>
                <a:sym typeface="Gill Sans"/>
              </a:rPr>
              <a:t>References</a:t>
            </a:r>
          </a:p>
        </p:txBody>
      </p:sp>
      <p:sp>
        <p:nvSpPr>
          <p:cNvPr id="103" name="Shape 103"/>
          <p:cNvSpPr/>
          <p:nvPr/>
        </p:nvSpPr>
        <p:spPr>
          <a:xfrm>
            <a:off x="8749175" y="9271775"/>
            <a:ext cx="7480500" cy="11364600"/>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8901578" y="9478975"/>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a:solidFill>
                  <a:schemeClr val="dk1"/>
                </a:solidFill>
                <a:latin typeface="Gill Sans"/>
                <a:ea typeface="Gill Sans"/>
                <a:cs typeface="Gill Sans"/>
                <a:sym typeface="Gill Sans"/>
              </a:rPr>
              <a:t>Methods</a:t>
            </a:r>
          </a:p>
        </p:txBody>
      </p:sp>
      <p:sp>
        <p:nvSpPr>
          <p:cNvPr id="105" name="Shape 105"/>
          <p:cNvSpPr/>
          <p:nvPr/>
        </p:nvSpPr>
        <p:spPr>
          <a:xfrm>
            <a:off x="16945712" y="4316814"/>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a:solidFill>
                  <a:schemeClr val="dk1"/>
                </a:solidFill>
                <a:latin typeface="Gill Sans"/>
                <a:ea typeface="Gill Sans"/>
                <a:cs typeface="Gill Sans"/>
                <a:sym typeface="Gill Sans"/>
              </a:rPr>
              <a:t>Results and Discussion</a:t>
            </a:r>
          </a:p>
        </p:txBody>
      </p:sp>
      <p:sp>
        <p:nvSpPr>
          <p:cNvPr id="106" name="Shape 106"/>
          <p:cNvSpPr/>
          <p:nvPr/>
        </p:nvSpPr>
        <p:spPr>
          <a:xfrm>
            <a:off x="16541050" y="17674268"/>
            <a:ext cx="7480361" cy="296190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03686" y="1772855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a:solidFill>
                  <a:schemeClr val="dk1"/>
                </a:solidFill>
                <a:latin typeface="Gill Sans"/>
                <a:ea typeface="Gill Sans"/>
                <a:cs typeface="Gill Sans"/>
                <a:sym typeface="Gill Sans"/>
              </a:rPr>
              <a:t>Conclusions and Future Work</a:t>
            </a:r>
          </a:p>
        </p:txBody>
      </p:sp>
      <p:sp>
        <p:nvSpPr>
          <p:cNvPr id="108" name="Shape 108"/>
          <p:cNvSpPr txBox="1"/>
          <p:nvPr/>
        </p:nvSpPr>
        <p:spPr>
          <a:xfrm>
            <a:off x="16703675" y="18301973"/>
            <a:ext cx="7317600" cy="2202000"/>
          </a:xfrm>
          <a:prstGeom prst="rect">
            <a:avLst/>
          </a:prstGeom>
          <a:noFill/>
          <a:ln>
            <a:noFill/>
          </a:ln>
        </p:spPr>
        <p:txBody>
          <a:bodyPr lIns="91425" tIns="45700" rIns="91425" bIns="45700" anchor="t" anchorCtr="0">
            <a:noAutofit/>
          </a:bodyPr>
          <a:lstStyle/>
          <a:p>
            <a:pPr marL="342900" marR="0" lvl="0" indent="-342900" algn="just" rtl="0">
              <a:spcBef>
                <a:spcPts val="0"/>
              </a:spcBef>
              <a:buClr>
                <a:schemeClr val="dk1"/>
              </a:buClr>
              <a:buSzPct val="100000"/>
              <a:buFont typeface="Arial"/>
              <a:buChar char="•"/>
            </a:pPr>
            <a:r>
              <a:rPr lang="en-US" sz="2200">
                <a:solidFill>
                  <a:schemeClr val="dk1"/>
                </a:solidFill>
                <a:latin typeface="Calibri"/>
                <a:ea typeface="Calibri"/>
                <a:cs typeface="Calibri"/>
                <a:sym typeface="Calibri"/>
              </a:rPr>
              <a:t>Our best model has an F2 score of 0.917, which is about 0.015 lower than the best model in the Kaggle competition.</a:t>
            </a:r>
          </a:p>
          <a:p>
            <a:pPr marL="342900" marR="0" lvl="0" indent="-342900" algn="just" rtl="0">
              <a:spcBef>
                <a:spcPts val="0"/>
              </a:spcBef>
              <a:buClr>
                <a:schemeClr val="dk1"/>
              </a:buClr>
              <a:buSzPct val="100000"/>
              <a:buFont typeface="Arial"/>
              <a:buChar char="•"/>
            </a:pPr>
            <a:r>
              <a:rPr lang="en-US" sz="2200">
                <a:solidFill>
                  <a:schemeClr val="dk1"/>
                </a:solidFill>
                <a:latin typeface="Calibri"/>
                <a:ea typeface="Calibri"/>
                <a:cs typeface="Calibri"/>
                <a:sym typeface="Calibri"/>
              </a:rPr>
              <a:t>To further improve on this result, we plan to:</a:t>
            </a:r>
          </a:p>
          <a:p>
            <a:pPr marL="914400" marR="0" lvl="1" indent="-368300" algn="just" rtl="0">
              <a:spcBef>
                <a:spcPts val="0"/>
              </a:spcBef>
              <a:buClr>
                <a:schemeClr val="dk1"/>
              </a:buClr>
              <a:buSzPct val="100000"/>
              <a:buFont typeface="Arial"/>
            </a:pPr>
            <a:r>
              <a:rPr lang="en-US" sz="2200">
                <a:solidFill>
                  <a:schemeClr val="dk1"/>
                </a:solidFill>
                <a:latin typeface="Calibri"/>
                <a:ea typeface="Calibri"/>
                <a:cs typeface="Calibri"/>
                <a:sym typeface="Calibri"/>
              </a:rPr>
              <a:t>Combine the ensembles by stacking the outputs of the last affine layer and adding one additional affine layer.</a:t>
            </a:r>
          </a:p>
          <a:p>
            <a:pPr marL="914400" marR="0" lvl="1" indent="-368300" algn="just" rtl="0">
              <a:spcBef>
                <a:spcPts val="0"/>
              </a:spcBef>
              <a:buClr>
                <a:schemeClr val="dk1"/>
              </a:buClr>
              <a:buSzPct val="100000"/>
              <a:buFont typeface="Arial"/>
            </a:pPr>
            <a:r>
              <a:rPr lang="en-US" sz="2200">
                <a:solidFill>
                  <a:schemeClr val="dk1"/>
                </a:solidFill>
                <a:latin typeface="Calibri"/>
                <a:ea typeface="Calibri"/>
                <a:cs typeface="Calibri"/>
                <a:sym typeface="Calibri"/>
              </a:rPr>
              <a:t>Train Resnets using Xavier initialization.</a:t>
            </a:r>
          </a:p>
        </p:txBody>
      </p:sp>
      <p:sp>
        <p:nvSpPr>
          <p:cNvPr id="109" name="Shape 109"/>
          <p:cNvSpPr/>
          <p:nvPr/>
        </p:nvSpPr>
        <p:spPr>
          <a:xfrm>
            <a:off x="132734" y="20986956"/>
            <a:ext cx="32756169" cy="910114"/>
          </a:xfrm>
          <a:prstGeom prst="rect">
            <a:avLst/>
          </a:prstGeom>
          <a:solidFill>
            <a:srgbClr val="32698B"/>
          </a:solidFill>
          <a:ln w="9525" cap="flat" cmpd="sng">
            <a:solidFill>
              <a:srgbClr val="32698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0" name="Shape 110"/>
          <p:cNvSpPr/>
          <p:nvPr/>
        </p:nvSpPr>
        <p:spPr>
          <a:xfrm>
            <a:off x="0" y="8486"/>
            <a:ext cx="32977389" cy="85944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1" name="Shape 111"/>
          <p:cNvSpPr/>
          <p:nvPr/>
        </p:nvSpPr>
        <p:spPr>
          <a:xfrm>
            <a:off x="1268808" y="15845079"/>
            <a:ext cx="7066800" cy="4401300"/>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US" sz="2800">
                <a:solidFill>
                  <a:schemeClr val="dk1"/>
                </a:solidFill>
                <a:latin typeface="Calibri"/>
                <a:ea typeface="Calibri"/>
                <a:cs typeface="Calibri"/>
                <a:sym typeface="Calibri"/>
              </a:rPr>
              <a:t>The goal is to train a model that can take a satellite image of the Amazon as the input and output whether or not the image has each of 17 labels. Two training examples are below: </a:t>
            </a:r>
          </a:p>
        </p:txBody>
      </p:sp>
      <p:sp>
        <p:nvSpPr>
          <p:cNvPr id="112" name="Shape 112"/>
          <p:cNvSpPr txBox="1"/>
          <p:nvPr/>
        </p:nvSpPr>
        <p:spPr>
          <a:xfrm>
            <a:off x="9049125" y="4750300"/>
            <a:ext cx="6877500" cy="4012800"/>
          </a:xfrm>
          <a:prstGeom prst="rect">
            <a:avLst/>
          </a:prstGeom>
          <a:noFill/>
          <a:ln>
            <a:noFill/>
          </a:ln>
        </p:spPr>
        <p:txBody>
          <a:bodyPr lIns="91425" tIns="91425" rIns="91425" bIns="91425" anchor="t" anchorCtr="0">
            <a:noAutofit/>
          </a:bodyPr>
          <a:lstStyle/>
          <a:p>
            <a:pPr lvl="0" algn="just">
              <a:spcBef>
                <a:spcPts val="0"/>
              </a:spcBef>
              <a:buNone/>
            </a:pPr>
            <a:r>
              <a:rPr lang="en-US" sz="2800">
                <a:solidFill>
                  <a:schemeClr val="dk1"/>
                </a:solidFill>
                <a:latin typeface="Calibri"/>
                <a:ea typeface="Calibri"/>
                <a:cs typeface="Calibri"/>
                <a:sym typeface="Calibri"/>
              </a:rPr>
              <a:t>The data is provided by Planet for a Kaggle competition. The training data set is 40,000 images. Each image is 256x256 pixels with 4 bands (RGB + near-infrared). Each image gives a resolution of 3.7 meters per pixel, and the dataset covers 30 million hectares of Amazon Rainforest. Each image has been manually labeled as either having or not having each of 17 labels.</a:t>
            </a:r>
          </a:p>
          <a:p>
            <a:pPr lvl="0">
              <a:spcBef>
                <a:spcPts val="0"/>
              </a:spcBef>
              <a:buNone/>
            </a:pPr>
            <a:endParaRPr sz="2800">
              <a:latin typeface="Calibri"/>
              <a:ea typeface="Calibri"/>
              <a:cs typeface="Calibri"/>
              <a:sym typeface="Calibri"/>
            </a:endParaRPr>
          </a:p>
        </p:txBody>
      </p:sp>
      <p:pic>
        <p:nvPicPr>
          <p:cNvPr id="113" name="Shape 113"/>
          <p:cNvPicPr preferRelativeResize="0"/>
          <p:nvPr/>
        </p:nvPicPr>
        <p:blipFill>
          <a:blip r:embed="rId5">
            <a:alphaModFix/>
          </a:blip>
          <a:stretch>
            <a:fillRect/>
          </a:stretch>
        </p:blipFill>
        <p:spPr>
          <a:xfrm>
            <a:off x="1824725" y="17646200"/>
            <a:ext cx="2438400" cy="2438400"/>
          </a:xfrm>
          <a:prstGeom prst="rect">
            <a:avLst/>
          </a:prstGeom>
          <a:noFill/>
          <a:ln>
            <a:noFill/>
          </a:ln>
        </p:spPr>
      </p:pic>
      <p:pic>
        <p:nvPicPr>
          <p:cNvPr id="114" name="Shape 114"/>
          <p:cNvPicPr preferRelativeResize="0"/>
          <p:nvPr/>
        </p:nvPicPr>
        <p:blipFill>
          <a:blip r:embed="rId6">
            <a:alphaModFix/>
          </a:blip>
          <a:stretch>
            <a:fillRect/>
          </a:stretch>
        </p:blipFill>
        <p:spPr>
          <a:xfrm>
            <a:off x="5072875" y="17646200"/>
            <a:ext cx="2438400" cy="2438400"/>
          </a:xfrm>
          <a:prstGeom prst="rect">
            <a:avLst/>
          </a:prstGeom>
          <a:noFill/>
          <a:ln>
            <a:noFill/>
          </a:ln>
        </p:spPr>
      </p:pic>
      <p:sp>
        <p:nvSpPr>
          <p:cNvPr id="115" name="Shape 115"/>
          <p:cNvSpPr txBox="1"/>
          <p:nvPr/>
        </p:nvSpPr>
        <p:spPr>
          <a:xfrm>
            <a:off x="4768075" y="20231300"/>
            <a:ext cx="3061500" cy="272400"/>
          </a:xfrm>
          <a:prstGeom prst="rect">
            <a:avLst/>
          </a:prstGeom>
          <a:noFill/>
          <a:ln>
            <a:noFill/>
          </a:ln>
        </p:spPr>
        <p:txBody>
          <a:bodyPr lIns="91425" tIns="91425" rIns="91425" bIns="91425" anchor="ctr" anchorCtr="0">
            <a:noAutofit/>
          </a:bodyPr>
          <a:lstStyle/>
          <a:p>
            <a:pPr lvl="0" algn="ctr">
              <a:spcBef>
                <a:spcPts val="0"/>
              </a:spcBef>
              <a:buNone/>
            </a:pPr>
            <a:r>
              <a:rPr lang="en-US">
                <a:latin typeface="Calibri"/>
                <a:ea typeface="Calibri"/>
                <a:cs typeface="Calibri"/>
                <a:sym typeface="Calibri"/>
              </a:rPr>
              <a:t>conventional mine, partly cloudy,</a:t>
            </a:r>
          </a:p>
          <a:p>
            <a:pPr lvl="0" algn="ctr" rtl="0">
              <a:spcBef>
                <a:spcPts val="0"/>
              </a:spcBef>
              <a:buNone/>
            </a:pPr>
            <a:r>
              <a:rPr lang="en-US">
                <a:latin typeface="Calibri"/>
                <a:ea typeface="Calibri"/>
                <a:cs typeface="Calibri"/>
                <a:sym typeface="Calibri"/>
              </a:rPr>
              <a:t>primary forest</a:t>
            </a:r>
          </a:p>
        </p:txBody>
      </p:sp>
      <p:sp>
        <p:nvSpPr>
          <p:cNvPr id="116" name="Shape 116"/>
          <p:cNvSpPr txBox="1"/>
          <p:nvPr/>
        </p:nvSpPr>
        <p:spPr>
          <a:xfrm>
            <a:off x="1484825" y="20165150"/>
            <a:ext cx="3061500" cy="338700"/>
          </a:xfrm>
          <a:prstGeom prst="rect">
            <a:avLst/>
          </a:prstGeom>
          <a:noFill/>
          <a:ln>
            <a:noFill/>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agriculture, clear, primary forest, slash and burn, water</a:t>
            </a:r>
          </a:p>
        </p:txBody>
      </p:sp>
      <p:sp>
        <p:nvSpPr>
          <p:cNvPr id="117" name="Shape 117"/>
          <p:cNvSpPr txBox="1"/>
          <p:nvPr/>
        </p:nvSpPr>
        <p:spPr>
          <a:xfrm>
            <a:off x="8977450" y="10125175"/>
            <a:ext cx="6877500" cy="10378500"/>
          </a:xfrm>
          <a:prstGeom prst="rect">
            <a:avLst/>
          </a:prstGeom>
          <a:noFill/>
          <a:ln>
            <a:noFill/>
          </a:ln>
        </p:spPr>
        <p:txBody>
          <a:bodyPr lIns="91425" tIns="91425" rIns="91425" bIns="91425" anchor="t" anchorCtr="0">
            <a:noAutofit/>
          </a:bodyPr>
          <a:lstStyle/>
          <a:p>
            <a:pPr lvl="0" algn="just">
              <a:spcBef>
                <a:spcPts val="0"/>
              </a:spcBef>
              <a:buClr>
                <a:schemeClr val="dk1"/>
              </a:buClr>
              <a:buSzPct val="39285"/>
              <a:buFont typeface="Arial"/>
              <a:buNone/>
            </a:pPr>
            <a:r>
              <a:rPr lang="en-US" sz="2800" b="1">
                <a:solidFill>
                  <a:schemeClr val="dk1"/>
                </a:solidFill>
                <a:latin typeface="Calibri"/>
                <a:ea typeface="Calibri"/>
                <a:cs typeface="Calibri"/>
                <a:sym typeface="Calibri"/>
              </a:rPr>
              <a:t>Data Augmentation: </a:t>
            </a:r>
            <a:r>
              <a:rPr lang="en-US" sz="2800">
                <a:solidFill>
                  <a:schemeClr val="dk1"/>
                </a:solidFill>
                <a:latin typeface="Calibri"/>
                <a:ea typeface="Calibri"/>
                <a:cs typeface="Calibri"/>
                <a:sym typeface="Calibri"/>
              </a:rPr>
              <a:t>Before each image is fed to the model, it is randomly flipped and rotated then randomly cropped to 224x224.</a:t>
            </a:r>
          </a:p>
          <a:p>
            <a:pPr lvl="0" algn="just" rtl="0">
              <a:spcBef>
                <a:spcPts val="0"/>
              </a:spcBef>
              <a:buClr>
                <a:schemeClr val="dk1"/>
              </a:buClr>
              <a:buSzPct val="39285"/>
              <a:buFont typeface="Arial"/>
              <a:buNone/>
            </a:pPr>
            <a:r>
              <a:rPr lang="en-US" sz="2800" b="1">
                <a:solidFill>
                  <a:schemeClr val="dk1"/>
                </a:solidFill>
                <a:latin typeface="Calibri"/>
                <a:ea typeface="Calibri"/>
                <a:cs typeface="Calibri"/>
                <a:sym typeface="Calibri"/>
              </a:rPr>
              <a:t>Model Architectures: </a:t>
            </a:r>
            <a:r>
              <a:rPr lang="en-US" sz="2800">
                <a:solidFill>
                  <a:schemeClr val="dk1"/>
                </a:solidFill>
                <a:latin typeface="Calibri"/>
                <a:ea typeface="Calibri"/>
                <a:cs typeface="Calibri"/>
                <a:sym typeface="Calibri"/>
              </a:rPr>
              <a:t>We have trained a 6-layer VGG-Net</a:t>
            </a:r>
            <a:r>
              <a:rPr lang="en-US" sz="2800" baseline="300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 as well as pretrained Resnets</a:t>
            </a:r>
            <a:r>
              <a:rPr lang="en-US" sz="2800" baseline="30000">
                <a:solidFill>
                  <a:schemeClr val="dk1"/>
                </a:solidFill>
                <a:latin typeface="Calibri"/>
                <a:ea typeface="Calibri"/>
                <a:cs typeface="Calibri"/>
                <a:sym typeface="Calibri"/>
              </a:rPr>
              <a:t>[3]</a:t>
            </a:r>
            <a:r>
              <a:rPr lang="en-US" sz="2800">
                <a:solidFill>
                  <a:schemeClr val="dk1"/>
                </a:solidFill>
                <a:latin typeface="Calibri"/>
                <a:ea typeface="Calibri"/>
                <a:cs typeface="Calibri"/>
                <a:sym typeface="Calibri"/>
              </a:rPr>
              <a:t> with 18, 50, and 101 layers.</a:t>
            </a:r>
          </a:p>
          <a:p>
            <a:pPr lvl="0" algn="just">
              <a:spcBef>
                <a:spcPts val="0"/>
              </a:spcBef>
              <a:buClr>
                <a:schemeClr val="dk1"/>
              </a:buClr>
              <a:buSzPct val="39285"/>
              <a:buFont typeface="Arial"/>
              <a:buNone/>
            </a:pPr>
            <a:r>
              <a:rPr lang="en-US" sz="2800" b="1">
                <a:solidFill>
                  <a:schemeClr val="dk1"/>
                </a:solidFill>
                <a:latin typeface="Calibri"/>
                <a:ea typeface="Calibri"/>
                <a:cs typeface="Calibri"/>
                <a:sym typeface="Calibri"/>
              </a:rPr>
              <a:t>Learning Rate Decay: </a:t>
            </a:r>
            <a:r>
              <a:rPr lang="en-US" sz="2800">
                <a:solidFill>
                  <a:schemeClr val="dk1"/>
                </a:solidFill>
                <a:latin typeface="Calibri"/>
                <a:ea typeface="Calibri"/>
                <a:cs typeface="Calibri"/>
                <a:sym typeface="Calibri"/>
              </a:rPr>
              <a:t>The learning rate is lowered if several mini-batches elapse with no improvement in loss.</a:t>
            </a:r>
          </a:p>
          <a:p>
            <a:pPr lvl="0" algn="just">
              <a:spcBef>
                <a:spcPts val="0"/>
              </a:spcBef>
              <a:buClr>
                <a:schemeClr val="dk1"/>
              </a:buClr>
              <a:buSzPct val="39285"/>
              <a:buFont typeface="Arial"/>
              <a:buNone/>
            </a:pPr>
            <a:r>
              <a:rPr lang="en-US" sz="2800" b="1">
                <a:solidFill>
                  <a:schemeClr val="dk1"/>
                </a:solidFill>
                <a:latin typeface="Calibri"/>
                <a:ea typeface="Calibri"/>
                <a:cs typeface="Calibri"/>
                <a:sym typeface="Calibri"/>
              </a:rPr>
              <a:t>Cutoff Optimization: </a:t>
            </a:r>
            <a:r>
              <a:rPr lang="en-US" sz="2800">
                <a:solidFill>
                  <a:schemeClr val="dk1"/>
                </a:solidFill>
                <a:latin typeface="Calibri"/>
                <a:ea typeface="Calibri"/>
                <a:cs typeface="Calibri"/>
                <a:sym typeface="Calibri"/>
              </a:rPr>
              <a:t>For each image, the model outputs a score between 0 and 1 for each label indicating how strongly it predicts that the label should be assigned to the image. We choose the label assignment cutoff value for each label that maximizes the F2 score on the validation set.</a:t>
            </a:r>
          </a:p>
          <a:p>
            <a:pPr lvl="0" algn="just" rtl="0">
              <a:spcBef>
                <a:spcPts val="0"/>
              </a:spcBef>
              <a:buClr>
                <a:schemeClr val="dk1"/>
              </a:buClr>
              <a:buSzPct val="39285"/>
              <a:buFont typeface="Arial"/>
              <a:buNone/>
            </a:pPr>
            <a:r>
              <a:rPr lang="en-US" sz="2800" b="1">
                <a:solidFill>
                  <a:schemeClr val="dk1"/>
                </a:solidFill>
                <a:latin typeface="Calibri"/>
                <a:ea typeface="Calibri"/>
                <a:cs typeface="Calibri"/>
                <a:sym typeface="Calibri"/>
              </a:rPr>
              <a:t>Weighted Ensembling: </a:t>
            </a:r>
            <a:r>
              <a:rPr lang="en-US" sz="2800">
                <a:solidFill>
                  <a:schemeClr val="dk1"/>
                </a:solidFill>
                <a:latin typeface="Calibri"/>
                <a:ea typeface="Calibri"/>
                <a:cs typeface="Calibri"/>
                <a:sym typeface="Calibri"/>
              </a:rPr>
              <a:t>We trained 3 Res-Nets on the RGB data, IR data, and gradient of the RGB data. The final output was calculated as a weighted sum of the three. The weights were optimized using particle swarm optimization.</a:t>
            </a:r>
          </a:p>
          <a:p>
            <a:pPr lvl="0" algn="just" rtl="0">
              <a:spcBef>
                <a:spcPts val="0"/>
              </a:spcBef>
              <a:buClr>
                <a:schemeClr val="dk1"/>
              </a:buClr>
              <a:buSzPct val="39285"/>
              <a:buFont typeface="Arial"/>
              <a:buNone/>
            </a:pPr>
            <a:r>
              <a:rPr lang="en-US" sz="2800" b="1">
                <a:solidFill>
                  <a:schemeClr val="dk1"/>
                </a:solidFill>
                <a:latin typeface="Calibri"/>
                <a:ea typeface="Calibri"/>
                <a:cs typeface="Calibri"/>
                <a:sym typeface="Calibri"/>
              </a:rPr>
              <a:t>Batch Balancing: </a:t>
            </a:r>
            <a:r>
              <a:rPr lang="en-US" sz="2800">
                <a:solidFill>
                  <a:schemeClr val="dk1"/>
                </a:solidFill>
                <a:latin typeface="Calibri"/>
                <a:ea typeface="Calibri"/>
                <a:cs typeface="Calibri"/>
                <a:sym typeface="Calibri"/>
              </a:rPr>
              <a:t>During training, each batch of training examples has an equal number of images with each of the 17 labels.</a:t>
            </a:r>
          </a:p>
        </p:txBody>
      </p:sp>
      <p:sp>
        <p:nvSpPr>
          <p:cNvPr id="118" name="Shape 118"/>
          <p:cNvSpPr txBox="1"/>
          <p:nvPr/>
        </p:nvSpPr>
        <p:spPr>
          <a:xfrm>
            <a:off x="16643300" y="8354275"/>
            <a:ext cx="14979000" cy="3826500"/>
          </a:xfrm>
          <a:prstGeom prst="rect">
            <a:avLst/>
          </a:prstGeom>
          <a:noFill/>
          <a:ln>
            <a:noFill/>
          </a:ln>
        </p:spPr>
        <p:txBody>
          <a:bodyPr lIns="91425" tIns="91425" rIns="91425" bIns="91425" anchor="t" anchorCtr="0">
            <a:noAutofit/>
          </a:bodyPr>
          <a:lstStyle/>
          <a:p>
            <a:pPr lvl="0" algn="just">
              <a:spcBef>
                <a:spcPts val="0"/>
              </a:spcBef>
              <a:buNone/>
            </a:pPr>
            <a:r>
              <a:rPr lang="en-US" sz="2800">
                <a:latin typeface="Calibri"/>
                <a:ea typeface="Calibri"/>
                <a:cs typeface="Calibri"/>
                <a:sym typeface="Calibri"/>
              </a:rPr>
              <a:t>The table above summarizes the properties and performance of a representative set of our models. The figure on the bottom left shows the learning curve for the basic Resnet (101-layer). To train this model, we fine-tuned a pretrained (on ImageNet) Resnet on the RGB images, but the model suffered from overfitting: the validation accuracy was much lower than the training accuracy. To overcome this, </a:t>
            </a:r>
            <a:r>
              <a:rPr lang="en-US" sz="2800">
                <a:solidFill>
                  <a:schemeClr val="dk1"/>
                </a:solidFill>
                <a:latin typeface="Calibri"/>
                <a:ea typeface="Calibri"/>
                <a:cs typeface="Calibri"/>
                <a:sym typeface="Calibri"/>
              </a:rPr>
              <a:t>we introduced data augmentation, used a shallower Resnet (18-layer),  and used weighted ensembling. </a:t>
            </a:r>
            <a:r>
              <a:rPr lang="en-US" sz="2800">
                <a:latin typeface="Calibri"/>
                <a:ea typeface="Calibri"/>
                <a:cs typeface="Calibri"/>
                <a:sym typeface="Calibri"/>
              </a:rPr>
              <a:t>The learning curve for this model is shown in the figure on the bottom right. Clearly, the model is not overfit: the training and validation accuracies are nearly identical. After cutoff optimization, this  model gives our highest F2 score: 0.917. We tried to further improve on this using batch balancing, but this gave a lower F2 score, likely due to over-predicting rare labels.</a:t>
            </a:r>
          </a:p>
        </p:txBody>
      </p:sp>
      <p:sp>
        <p:nvSpPr>
          <p:cNvPr id="119" name="Shape 119"/>
          <p:cNvSpPr/>
          <p:nvPr/>
        </p:nvSpPr>
        <p:spPr>
          <a:xfrm>
            <a:off x="24224425" y="17685500"/>
            <a:ext cx="7480500" cy="2961900"/>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20" name="Shape 120"/>
          <p:cNvSpPr txBox="1"/>
          <p:nvPr/>
        </p:nvSpPr>
        <p:spPr>
          <a:xfrm>
            <a:off x="24323675" y="18301974"/>
            <a:ext cx="7317600" cy="2202000"/>
          </a:xfrm>
          <a:prstGeom prst="rect">
            <a:avLst/>
          </a:prstGeom>
          <a:noFill/>
          <a:ln>
            <a:noFill/>
          </a:ln>
        </p:spPr>
        <p:txBody>
          <a:bodyPr lIns="91425" tIns="45700" rIns="91425" bIns="45700" anchor="t" anchorCtr="0">
            <a:noAutofit/>
          </a:bodyPr>
          <a:lstStyle/>
          <a:p>
            <a:pPr marL="342900" marR="0" lvl="0" indent="-342900" algn="just" rtl="0">
              <a:spcBef>
                <a:spcPts val="0"/>
              </a:spcBef>
              <a:buClr>
                <a:schemeClr val="dk1"/>
              </a:buClr>
              <a:buSzPct val="100000"/>
              <a:buFont typeface="Arial"/>
              <a:buAutoNum type="arabicPeriod"/>
            </a:pPr>
            <a:r>
              <a:rPr lang="en-US" sz="2200">
                <a:solidFill>
                  <a:schemeClr val="dk1"/>
                </a:solidFill>
                <a:latin typeface="Calibri"/>
                <a:ea typeface="Calibri"/>
                <a:cs typeface="Calibri"/>
                <a:sym typeface="Calibri"/>
              </a:rPr>
              <a:t>About the amazon. World Wildlife Fund, 2017.</a:t>
            </a:r>
          </a:p>
          <a:p>
            <a:pPr marL="342900" marR="0" lvl="0" indent="-342900" algn="just" rtl="0">
              <a:spcBef>
                <a:spcPts val="0"/>
              </a:spcBef>
              <a:buClr>
                <a:schemeClr val="dk1"/>
              </a:buClr>
              <a:buSzPct val="100000"/>
              <a:buFont typeface="Calibri"/>
              <a:buAutoNum type="arabicPeriod"/>
            </a:pPr>
            <a:r>
              <a:rPr lang="en-US" sz="2200">
                <a:solidFill>
                  <a:schemeClr val="dk1"/>
                </a:solidFill>
                <a:latin typeface="Calibri"/>
                <a:ea typeface="Calibri"/>
                <a:cs typeface="Calibri"/>
                <a:sym typeface="Calibri"/>
              </a:rPr>
              <a:t>K. Simonyan and A. Zisserman. Very deep convolutional networks for large-scale image recognition. CoRR, abs/1409.1556, 2014.</a:t>
            </a:r>
          </a:p>
          <a:p>
            <a:pPr marL="342900" marR="0" lvl="0" indent="-342900" algn="just" rtl="0">
              <a:spcBef>
                <a:spcPts val="0"/>
              </a:spcBef>
              <a:buClr>
                <a:schemeClr val="dk1"/>
              </a:buClr>
              <a:buSzPct val="100000"/>
              <a:buFont typeface="Calibri"/>
              <a:buAutoNum type="arabicPeriod"/>
            </a:pPr>
            <a:r>
              <a:rPr lang="en-US" sz="2200">
                <a:solidFill>
                  <a:schemeClr val="dk1"/>
                </a:solidFill>
                <a:latin typeface="Calibri"/>
                <a:ea typeface="Calibri"/>
                <a:cs typeface="Calibri"/>
                <a:sym typeface="Calibri"/>
              </a:rPr>
              <a:t>K. He, X. Zhang, S. Ren, and J. Sun. Deep residual learning for image recognition. CoRR, abs/1512.03385, 2015.</a:t>
            </a:r>
          </a:p>
        </p:txBody>
      </p:sp>
      <p:pic>
        <p:nvPicPr>
          <p:cNvPr id="121" name="Shape 121"/>
          <p:cNvPicPr preferRelativeResize="0"/>
          <p:nvPr/>
        </p:nvPicPr>
        <p:blipFill>
          <a:blip r:embed="rId7">
            <a:alphaModFix/>
          </a:blip>
          <a:stretch>
            <a:fillRect/>
          </a:stretch>
        </p:blipFill>
        <p:spPr>
          <a:xfrm>
            <a:off x="17024250" y="4918375"/>
            <a:ext cx="14363700" cy="33718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831</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Gill Sans</vt:lpstr>
      <vt:lpstr>Arial</vt:lpstr>
      <vt:lpstr>Calibri</vt:lpstr>
      <vt:lpstr>Office Theme</vt:lpstr>
      <vt:lpstr>Understanding the Amazon from Space</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cp:lastModifiedBy>Vishal Subbiah</cp:lastModifiedBy>
  <cp:revision>1</cp:revision>
  <dcterms:modified xsi:type="dcterms:W3CDTF">2017-06-06T05:37:42Z</dcterms:modified>
</cp:coreProperties>
</file>