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892c41ac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7892c41ac1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892c41ac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7892c41ac1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892c41ac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7892c41ac1_0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892c41ac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7892c41ac1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892c41ac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7892c41ac1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892c41ac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7892c41ac1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892c41ac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7892c41ac1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892c41ac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7892c41ac1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892c41ac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7892c41ac1_0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892c41ac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7892c41ac1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892c41ac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7892c41ac1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892c41ac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7892c41ac1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7892c41ac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7892c41ac1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892c41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7892c41a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892c41ac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7892c41ac1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892c41ac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7892c41ac1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892c41ac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7892c41ac1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892c41ac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7892c41ac1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892c41ac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7892c41ac1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892c41ac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7892c41ac1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21858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t/>
            </a:r>
            <a:endParaRPr>
              <a:solidFill>
                <a:schemeClr val="lt1"/>
              </a:solidFill>
            </a:endParaRPr>
          </a:p>
          <a:p>
            <a:pPr indent="0" lvl="0" marL="0" marR="0" rtl="0" algn="l">
              <a:spcBef>
                <a:spcPts val="0"/>
              </a:spcBef>
              <a:spcAft>
                <a:spcPts val="0"/>
              </a:spcAft>
              <a:buNone/>
            </a:pPr>
            <a:r>
              <a:rPr b="1" lang="en-US" sz="2800">
                <a:solidFill>
                  <a:srgbClr val="FF6600"/>
                </a:solidFill>
                <a:latin typeface="Calibri"/>
                <a:ea typeface="Calibri"/>
                <a:cs typeface="Calibri"/>
                <a:sym typeface="Calibri"/>
              </a:rPr>
              <a:t>Haipei Xu</a:t>
            </a:r>
            <a:endParaRPr sz="4000">
              <a:solidFill>
                <a:srgbClr val="FF6600"/>
              </a:solidFill>
              <a:latin typeface="Calibri"/>
              <a:ea typeface="Calibri"/>
              <a:cs typeface="Calibri"/>
              <a:sym typeface="Calibri"/>
            </a:endParaRPr>
          </a:p>
          <a:p>
            <a:pPr indent="0" lvl="0" marL="0" marR="0" rtl="0" algn="l">
              <a:spcBef>
                <a:spcPts val="0"/>
              </a:spcBef>
              <a:spcAft>
                <a:spcPts val="0"/>
              </a:spcAft>
              <a:buNone/>
            </a:pPr>
            <a:r>
              <a:rPr b="1" lang="en-US" sz="2800">
                <a:solidFill>
                  <a:srgbClr val="FF6600"/>
                </a:solidFill>
                <a:latin typeface="Calibri"/>
                <a:ea typeface="Calibri"/>
                <a:cs typeface="Calibri"/>
                <a:sym typeface="Calibri"/>
              </a:rPr>
              <a:t>07/21/2024</a:t>
            </a:r>
            <a:endParaRPr>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Problem Statement</a:t>
            </a:r>
            <a:endParaRPr/>
          </a:p>
        </p:txBody>
      </p:sp>
      <p:sp>
        <p:nvSpPr>
          <p:cNvPr id="168" name="Google Shape;168;p22"/>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69" name="Google Shape;169;p22"/>
          <p:cNvSpPr txBox="1"/>
          <p:nvPr/>
        </p:nvSpPr>
        <p:spPr>
          <a:xfrm>
            <a:off x="632775" y="1983850"/>
            <a:ext cx="10928400" cy="441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950">
                <a:solidFill>
                  <a:schemeClr val="dk1"/>
                </a:solidFill>
                <a:highlight>
                  <a:srgbClr val="FFFFFF"/>
                </a:highlight>
              </a:rPr>
              <a:t>Before doing the EDA, I need to clarify the problems I want to solve and the conclusion I want to draw:</a:t>
            </a:r>
            <a:endParaRPr sz="1950">
              <a:solidFill>
                <a:schemeClr val="dk1"/>
              </a:solidFill>
              <a:highlight>
                <a:srgbClr val="FFFFFF"/>
              </a:highlight>
            </a:endParaRPr>
          </a:p>
          <a:p>
            <a:pPr indent="-352425" lvl="0" marL="457200" rtl="0" algn="l">
              <a:lnSpc>
                <a:spcPct val="115000"/>
              </a:lnSpc>
              <a:spcBef>
                <a:spcPts val="1100"/>
              </a:spcBef>
              <a:spcAft>
                <a:spcPts val="0"/>
              </a:spcAft>
              <a:buClr>
                <a:schemeClr val="dk1"/>
              </a:buClr>
              <a:buSzPts val="1950"/>
              <a:buAutoNum type="arabicPeriod"/>
            </a:pPr>
            <a:r>
              <a:rPr lang="en-US" sz="1950">
                <a:solidFill>
                  <a:schemeClr val="dk1"/>
                </a:solidFill>
                <a:highlight>
                  <a:srgbClr val="FFFFFF"/>
                </a:highlight>
              </a:rPr>
              <a:t>The changes in customer traffic and total revenue of these two companies over time</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AutoNum type="arabicPeriod"/>
            </a:pPr>
            <a:r>
              <a:rPr lang="en-US" sz="1950">
                <a:solidFill>
                  <a:schemeClr val="dk1"/>
                </a:solidFill>
                <a:highlight>
                  <a:srgbClr val="FFFFFF"/>
                </a:highlight>
              </a:rPr>
              <a:t>Which city has the highest number of customers and the average price of fees charged to each customer</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AutoNum type="arabicPeriod"/>
            </a:pPr>
            <a:r>
              <a:rPr lang="en-US" sz="1950">
                <a:solidFill>
                  <a:schemeClr val="dk1"/>
                </a:solidFill>
                <a:highlight>
                  <a:srgbClr val="FFFFFF"/>
                </a:highlight>
              </a:rPr>
              <a:t>Which city do these two cab companies primarily operate in</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AutoNum type="arabicPeriod"/>
            </a:pPr>
            <a:r>
              <a:rPr lang="en-US" sz="1950">
                <a:solidFill>
                  <a:schemeClr val="dk1"/>
                </a:solidFill>
                <a:highlight>
                  <a:srgbClr val="FFFFFF"/>
                </a:highlight>
              </a:rPr>
              <a:t>Which city do wealthy people live in, and which company's car do they take</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AutoNum type="arabicPeriod"/>
            </a:pPr>
            <a:r>
              <a:rPr lang="en-US" sz="1950">
                <a:solidFill>
                  <a:schemeClr val="dk1"/>
                </a:solidFill>
                <a:highlight>
                  <a:srgbClr val="FFFFFF"/>
                </a:highlight>
              </a:rPr>
              <a:t>Which company has a higher total taxi mileage</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AutoNum type="arabicPeriod"/>
            </a:pPr>
            <a:r>
              <a:rPr lang="en-US" sz="1950">
                <a:solidFill>
                  <a:schemeClr val="dk1"/>
                </a:solidFill>
                <a:highlight>
                  <a:srgbClr val="FFFFFF"/>
                </a:highlight>
              </a:rPr>
              <a:t>Is the proportion of tipping higher for long-distance trips and wealthy people</a:t>
            </a:r>
            <a:endParaRPr sz="19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sz="1950">
                <a:solidFill>
                  <a:schemeClr val="dk1"/>
                </a:solidFill>
                <a:highlight>
                  <a:srgbClr val="FFFFFF"/>
                </a:highlight>
              </a:rPr>
              <a:t>After answering these six questions, I think I can comprehensively analyze these two companies and give reasonable and wise advice to XYZ’s Executive team.</a:t>
            </a:r>
            <a:endParaRPr sz="1950">
              <a:solidFill>
                <a:schemeClr val="dk1"/>
              </a:solidFill>
              <a:highlight>
                <a:srgbClr val="FFFFFF"/>
              </a:highlight>
            </a:endParaRPr>
          </a:p>
          <a:p>
            <a:pPr indent="0" lvl="0" marL="0" rtl="0" algn="l">
              <a:spcBef>
                <a:spcPts val="500"/>
              </a:spcBef>
              <a:spcAft>
                <a:spcPts val="0"/>
              </a:spcAft>
              <a:buNone/>
            </a:pPr>
            <a:r>
              <a:t/>
            </a:r>
            <a:endParaRPr sz="37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3"/>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176" name="Google Shape;176;p23"/>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77" name="Google Shape;177;p23"/>
          <p:cNvSpPr txBox="1"/>
          <p:nvPr/>
        </p:nvSpPr>
        <p:spPr>
          <a:xfrm>
            <a:off x="307850" y="1607600"/>
            <a:ext cx="4668900" cy="424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US" sz="2100">
                <a:solidFill>
                  <a:schemeClr val="dk1"/>
                </a:solidFill>
                <a:highlight>
                  <a:srgbClr val="FFFFFF"/>
                </a:highlight>
              </a:rPr>
              <a:t>The changes in customer traffic and total revenue of these two companies over time</a:t>
            </a:r>
            <a:endParaRPr b="1" sz="2100">
              <a:solidFill>
                <a:schemeClr val="dk1"/>
              </a:solidFill>
              <a:highlight>
                <a:srgbClr val="FFFFFF"/>
              </a:highlight>
            </a:endParaRPr>
          </a:p>
          <a:p>
            <a:pPr indent="0" lvl="0" marL="0" rtl="0" algn="l">
              <a:lnSpc>
                <a:spcPct val="115000"/>
              </a:lnSpc>
              <a:spcBef>
                <a:spcPts val="1800"/>
              </a:spcBef>
              <a:spcAft>
                <a:spcPts val="0"/>
              </a:spcAft>
              <a:buNone/>
            </a:pPr>
            <a:r>
              <a:t/>
            </a:r>
            <a:endParaRPr b="1" sz="2100">
              <a:solidFill>
                <a:schemeClr val="dk1"/>
              </a:solidFill>
              <a:highlight>
                <a:srgbClr val="FFFFFF"/>
              </a:highlight>
            </a:endParaRPr>
          </a:p>
          <a:p>
            <a:pPr indent="0" lvl="0" marL="0" rtl="0" algn="l">
              <a:lnSpc>
                <a:spcPct val="115000"/>
              </a:lnSpc>
              <a:spcBef>
                <a:spcPts val="1800"/>
              </a:spcBef>
              <a:spcAft>
                <a:spcPts val="0"/>
              </a:spcAft>
              <a:buNone/>
            </a:pPr>
            <a:r>
              <a:rPr b="1" lang="en-US" sz="2100">
                <a:solidFill>
                  <a:schemeClr val="dk1"/>
                </a:solidFill>
                <a:highlight>
                  <a:srgbClr val="FFFFFF"/>
                </a:highlight>
              </a:rPr>
              <a:t>Analysis: </a:t>
            </a:r>
            <a:endParaRPr b="1" sz="2100">
              <a:solidFill>
                <a:schemeClr val="dk1"/>
              </a:solidFill>
              <a:highlight>
                <a:srgbClr val="FFFFFF"/>
              </a:highlight>
            </a:endParaRPr>
          </a:p>
          <a:p>
            <a:pPr indent="0" lvl="0" marL="0" rtl="0" algn="l">
              <a:lnSpc>
                <a:spcPct val="115000"/>
              </a:lnSpc>
              <a:spcBef>
                <a:spcPts val="1800"/>
              </a:spcBef>
              <a:spcAft>
                <a:spcPts val="400"/>
              </a:spcAft>
              <a:buNone/>
            </a:pPr>
            <a:r>
              <a:rPr b="1" lang="en-US" sz="2100">
                <a:solidFill>
                  <a:schemeClr val="dk1"/>
                </a:solidFill>
                <a:highlight>
                  <a:srgbClr val="FFFFFF"/>
                </a:highlight>
              </a:rPr>
              <a:t>Conclusion:</a:t>
            </a:r>
            <a:endParaRPr b="1" sz="2100">
              <a:solidFill>
                <a:schemeClr val="dk1"/>
              </a:solidFill>
              <a:highlight>
                <a:srgbClr val="FFFFFF"/>
              </a:highlight>
            </a:endParaRPr>
          </a:p>
        </p:txBody>
      </p:sp>
      <p:pic>
        <p:nvPicPr>
          <p:cNvPr id="178" name="Google Shape;178;p23"/>
          <p:cNvPicPr preferRelativeResize="0"/>
          <p:nvPr/>
        </p:nvPicPr>
        <p:blipFill>
          <a:blip r:embed="rId3">
            <a:alphaModFix/>
          </a:blip>
          <a:stretch>
            <a:fillRect/>
          </a:stretch>
        </p:blipFill>
        <p:spPr>
          <a:xfrm>
            <a:off x="5164875" y="0"/>
            <a:ext cx="7052424"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4"/>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185" name="Google Shape;185;p24"/>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6" name="Google Shape;186;p24"/>
          <p:cNvSpPr txBox="1"/>
          <p:nvPr/>
        </p:nvSpPr>
        <p:spPr>
          <a:xfrm>
            <a:off x="324000" y="1470800"/>
            <a:ext cx="11544000" cy="51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US" sz="2100">
                <a:solidFill>
                  <a:schemeClr val="dk1"/>
                </a:solidFill>
                <a:highlight>
                  <a:srgbClr val="FFFFFF"/>
                </a:highlight>
              </a:rPr>
              <a:t>Analysis:</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The figures indicate the superiority of Yellow Cab over Pink Cab in terms of total revenue and customer traffic. Both metrics increase monotonically within a year, with the second half of each year being the peak period, especially in December. This surge is likely due to holidays like Christmas and Thanksgiving.</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Conclusion:</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Based on this comparison, I recommend XYZ invest in Yellow Cab. To maximize profits, consider the following strategies:</a:t>
            </a:r>
            <a:endParaRPr b="1" sz="2100">
              <a:solidFill>
                <a:schemeClr val="dk1"/>
              </a:solidFill>
              <a:highlight>
                <a:srgbClr val="FFFFFF"/>
              </a:highlight>
            </a:endParaRPr>
          </a:p>
          <a:p>
            <a:pPr indent="457200" lvl="0" marL="0" rtl="0" algn="l">
              <a:lnSpc>
                <a:spcPct val="100000"/>
              </a:lnSpc>
              <a:spcBef>
                <a:spcPts val="1800"/>
              </a:spcBef>
              <a:spcAft>
                <a:spcPts val="0"/>
              </a:spcAft>
              <a:buNone/>
            </a:pPr>
            <a:r>
              <a:rPr b="1" lang="en-US" sz="2100">
                <a:solidFill>
                  <a:schemeClr val="dk1"/>
                </a:solidFill>
                <a:highlight>
                  <a:srgbClr val="FFFFFF"/>
                </a:highlight>
              </a:rPr>
              <a:t>Increase year-end traffic by providing better subsidies to drivers.</a:t>
            </a:r>
            <a:endParaRPr b="1" sz="2100">
              <a:solidFill>
                <a:schemeClr val="dk1"/>
              </a:solidFill>
              <a:highlight>
                <a:srgbClr val="FFFFFF"/>
              </a:highlight>
            </a:endParaRPr>
          </a:p>
          <a:p>
            <a:pPr indent="457200" lvl="0" marL="0" rtl="0" algn="l">
              <a:lnSpc>
                <a:spcPct val="100000"/>
              </a:lnSpc>
              <a:spcBef>
                <a:spcPts val="1800"/>
              </a:spcBef>
              <a:spcAft>
                <a:spcPts val="0"/>
              </a:spcAft>
              <a:buNone/>
            </a:pPr>
            <a:r>
              <a:rPr b="1" lang="en-US" sz="2100">
                <a:solidFill>
                  <a:schemeClr val="dk1"/>
                </a:solidFill>
                <a:highlight>
                  <a:srgbClr val="FFFFFF"/>
                </a:highlight>
              </a:rPr>
              <a:t>Offer attractive discounts to passengers.</a:t>
            </a:r>
            <a:endParaRPr b="1" sz="2100">
              <a:solidFill>
                <a:schemeClr val="dk1"/>
              </a:solidFill>
              <a:highlight>
                <a:srgbClr val="FFFFFF"/>
              </a:highlight>
            </a:endParaRPr>
          </a:p>
          <a:p>
            <a:pPr indent="0" lvl="0" marL="0" rtl="0" algn="l">
              <a:lnSpc>
                <a:spcPct val="100000"/>
              </a:lnSpc>
              <a:spcBef>
                <a:spcPts val="1800"/>
              </a:spcBef>
              <a:spcAft>
                <a:spcPts val="400"/>
              </a:spcAft>
              <a:buNone/>
            </a:pPr>
            <a:r>
              <a:rPr b="1" lang="en-US" sz="2100">
                <a:solidFill>
                  <a:schemeClr val="dk1"/>
                </a:solidFill>
                <a:highlight>
                  <a:srgbClr val="FFFFFF"/>
                </a:highlight>
              </a:rPr>
              <a:t>These actions can boost revenue and strengthen customer loyalty.</a:t>
            </a:r>
            <a:endParaRPr b="1" sz="21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25"/>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193" name="Google Shape;193;p25"/>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94" name="Google Shape;194;p25"/>
          <p:cNvSpPr txBox="1"/>
          <p:nvPr/>
        </p:nvSpPr>
        <p:spPr>
          <a:xfrm>
            <a:off x="495975" y="1590500"/>
            <a:ext cx="11236200" cy="8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n-US" sz="2100">
                <a:solidFill>
                  <a:schemeClr val="dk1"/>
                </a:solidFill>
                <a:highlight>
                  <a:srgbClr val="FFFFFF"/>
                </a:highlight>
              </a:rPr>
              <a:t>Which city has the highest number of customers and the average price of fees charged to each customer</a:t>
            </a:r>
            <a:endParaRPr sz="2200">
              <a:solidFill>
                <a:schemeClr val="dk1"/>
              </a:solidFill>
              <a:latin typeface="Calibri"/>
              <a:ea typeface="Calibri"/>
              <a:cs typeface="Calibri"/>
              <a:sym typeface="Calibri"/>
            </a:endParaRPr>
          </a:p>
        </p:txBody>
      </p:sp>
      <p:pic>
        <p:nvPicPr>
          <p:cNvPr id="195" name="Google Shape;195;p25"/>
          <p:cNvPicPr preferRelativeResize="0"/>
          <p:nvPr/>
        </p:nvPicPr>
        <p:blipFill>
          <a:blip r:embed="rId3">
            <a:alphaModFix/>
          </a:blip>
          <a:stretch>
            <a:fillRect/>
          </a:stretch>
        </p:blipFill>
        <p:spPr>
          <a:xfrm>
            <a:off x="566150" y="2459075"/>
            <a:ext cx="4872379" cy="4159000"/>
          </a:xfrm>
          <a:prstGeom prst="rect">
            <a:avLst/>
          </a:prstGeom>
          <a:noFill/>
          <a:ln>
            <a:noFill/>
          </a:ln>
        </p:spPr>
      </p:pic>
      <p:pic>
        <p:nvPicPr>
          <p:cNvPr id="196" name="Google Shape;196;p25"/>
          <p:cNvPicPr preferRelativeResize="0"/>
          <p:nvPr/>
        </p:nvPicPr>
        <p:blipFill>
          <a:blip r:embed="rId4">
            <a:alphaModFix/>
          </a:blip>
          <a:stretch>
            <a:fillRect/>
          </a:stretch>
        </p:blipFill>
        <p:spPr>
          <a:xfrm>
            <a:off x="5625154" y="2459075"/>
            <a:ext cx="4601295" cy="415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203" name="Google Shape;203;p26"/>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04" name="Google Shape;204;p26"/>
          <p:cNvSpPr txBox="1"/>
          <p:nvPr/>
        </p:nvSpPr>
        <p:spPr>
          <a:xfrm>
            <a:off x="324000" y="1470800"/>
            <a:ext cx="11544000" cy="51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US" sz="2100">
                <a:solidFill>
                  <a:schemeClr val="dk1"/>
                </a:solidFill>
                <a:highlight>
                  <a:srgbClr val="FFFFFF"/>
                </a:highlight>
              </a:rPr>
              <a:t>Analysis:</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The cities with the highest customer numbers are New York, NY; Los Angeles, CA; Chicago, IL; Washington, DC; and Boston, MA, all having 3000 customers. New York has the highest average fee per customer at $571.7, significantly higher than Dallas, the second highest, at $467.6.</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Conclusion:</a:t>
            </a:r>
            <a:endParaRPr b="1" sz="2100">
              <a:solidFill>
                <a:schemeClr val="dk1"/>
              </a:solidFill>
              <a:highlight>
                <a:srgbClr val="FFFFFF"/>
              </a:highlight>
            </a:endParaRPr>
          </a:p>
          <a:p>
            <a:pPr indent="0" lvl="0" marL="0" rtl="0" algn="l">
              <a:lnSpc>
                <a:spcPct val="100000"/>
              </a:lnSpc>
              <a:spcBef>
                <a:spcPts val="1800"/>
              </a:spcBef>
              <a:spcAft>
                <a:spcPts val="400"/>
              </a:spcAft>
              <a:buNone/>
            </a:pPr>
            <a:r>
              <a:rPr b="1" lang="en-US" sz="2100">
                <a:solidFill>
                  <a:schemeClr val="dk1"/>
                </a:solidFill>
                <a:highlight>
                  <a:srgbClr val="FFFFFF"/>
                </a:highlight>
              </a:rPr>
              <a:t>We classify New York, Los Angeles, Chicago, Washington, DC, Boston, and San Diego as first-class cities due to their high customer numbers. New York stands out with the highest revenue per customer, indicating its potential for maximum profit, despite higher driver salaries. If XYZ wants to maximize earnings, investing in New York and these first-class cities is essential.</a:t>
            </a:r>
            <a:endParaRPr b="1" sz="21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211" name="Google Shape;211;p27"/>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12" name="Google Shape;212;p27"/>
          <p:cNvSpPr txBox="1"/>
          <p:nvPr/>
        </p:nvSpPr>
        <p:spPr>
          <a:xfrm>
            <a:off x="239450" y="1557250"/>
            <a:ext cx="6420000" cy="8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n-US" sz="2100">
                <a:solidFill>
                  <a:schemeClr val="dk1"/>
                </a:solidFill>
                <a:highlight>
                  <a:srgbClr val="FFFFFF"/>
                </a:highlight>
              </a:rPr>
              <a:t>Which city do these two cab companies primarily operate in</a:t>
            </a:r>
            <a:endParaRPr sz="2200">
              <a:solidFill>
                <a:schemeClr val="dk1"/>
              </a:solidFill>
              <a:latin typeface="Calibri"/>
              <a:ea typeface="Calibri"/>
              <a:cs typeface="Calibri"/>
              <a:sym typeface="Calibri"/>
            </a:endParaRPr>
          </a:p>
        </p:txBody>
      </p:sp>
      <p:pic>
        <p:nvPicPr>
          <p:cNvPr id="213" name="Google Shape;213;p27"/>
          <p:cNvPicPr preferRelativeResize="0"/>
          <p:nvPr/>
        </p:nvPicPr>
        <p:blipFill>
          <a:blip r:embed="rId3">
            <a:alphaModFix/>
          </a:blip>
          <a:stretch>
            <a:fillRect/>
          </a:stretch>
        </p:blipFill>
        <p:spPr>
          <a:xfrm>
            <a:off x="152400" y="2546600"/>
            <a:ext cx="6419850" cy="1181100"/>
          </a:xfrm>
          <a:prstGeom prst="rect">
            <a:avLst/>
          </a:prstGeom>
          <a:noFill/>
          <a:ln>
            <a:noFill/>
          </a:ln>
        </p:spPr>
      </p:pic>
      <p:pic>
        <p:nvPicPr>
          <p:cNvPr id="214" name="Google Shape;214;p27"/>
          <p:cNvPicPr preferRelativeResize="0"/>
          <p:nvPr/>
        </p:nvPicPr>
        <p:blipFill>
          <a:blip r:embed="rId4">
            <a:alphaModFix/>
          </a:blip>
          <a:stretch>
            <a:fillRect/>
          </a:stretch>
        </p:blipFill>
        <p:spPr>
          <a:xfrm>
            <a:off x="7015400" y="237800"/>
            <a:ext cx="4952305" cy="6857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8"/>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221" name="Google Shape;221;p28"/>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22" name="Google Shape;222;p28"/>
          <p:cNvSpPr txBox="1"/>
          <p:nvPr/>
        </p:nvSpPr>
        <p:spPr>
          <a:xfrm>
            <a:off x="324000" y="1470800"/>
            <a:ext cx="11544000" cy="51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US" sz="2100">
                <a:solidFill>
                  <a:schemeClr val="dk1"/>
                </a:solidFill>
                <a:highlight>
                  <a:srgbClr val="FFFFFF"/>
                </a:highlight>
              </a:rPr>
              <a:t>Analysis:</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Yellow Cab primarily operates in New York, while Pink Cab is more active in Los Angeles.</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Conclusion:</a:t>
            </a:r>
            <a:endParaRPr b="1" sz="2100">
              <a:solidFill>
                <a:schemeClr val="dk1"/>
              </a:solidFill>
              <a:highlight>
                <a:srgbClr val="FFFFFF"/>
              </a:highlight>
            </a:endParaRPr>
          </a:p>
          <a:p>
            <a:pPr indent="0" lvl="0" marL="0" rtl="0" algn="l">
              <a:lnSpc>
                <a:spcPct val="100000"/>
              </a:lnSpc>
              <a:spcBef>
                <a:spcPts val="1800"/>
              </a:spcBef>
              <a:spcAft>
                <a:spcPts val="400"/>
              </a:spcAft>
              <a:buNone/>
            </a:pPr>
            <a:r>
              <a:rPr b="1" lang="en-US" sz="2100">
                <a:solidFill>
                  <a:schemeClr val="dk1"/>
                </a:solidFill>
                <a:highlight>
                  <a:srgbClr val="FFFFFF"/>
                </a:highlight>
              </a:rPr>
              <a:t>Yellow Cab's strategic focus on New York allows it to capitalize on higher revenue opportunities. Both companies have significant passenger flow in first-class cities, which is promising for potential investments. To maximize earnings, investing in Yellow Cab in New York and expanding operations in other first-class cities is essential.</a:t>
            </a:r>
            <a:endParaRPr b="1" sz="21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229" name="Google Shape;229;p29"/>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30" name="Google Shape;230;p29"/>
          <p:cNvSpPr txBox="1"/>
          <p:nvPr/>
        </p:nvSpPr>
        <p:spPr>
          <a:xfrm>
            <a:off x="495975" y="1590500"/>
            <a:ext cx="6548400" cy="8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n-US" sz="2100">
                <a:solidFill>
                  <a:schemeClr val="dk1"/>
                </a:solidFill>
                <a:highlight>
                  <a:srgbClr val="FFFFFF"/>
                </a:highlight>
              </a:rPr>
              <a:t>Which city do wealthy people live in, and which company's car do they take</a:t>
            </a:r>
            <a:endParaRPr sz="2200">
              <a:solidFill>
                <a:schemeClr val="dk1"/>
              </a:solidFill>
              <a:latin typeface="Calibri"/>
              <a:ea typeface="Calibri"/>
              <a:cs typeface="Calibri"/>
              <a:sym typeface="Calibri"/>
            </a:endParaRPr>
          </a:p>
        </p:txBody>
      </p:sp>
      <p:pic>
        <p:nvPicPr>
          <p:cNvPr id="231" name="Google Shape;231;p29"/>
          <p:cNvPicPr preferRelativeResize="0"/>
          <p:nvPr/>
        </p:nvPicPr>
        <p:blipFill>
          <a:blip r:embed="rId3">
            <a:alphaModFix/>
          </a:blip>
          <a:stretch>
            <a:fillRect/>
          </a:stretch>
        </p:blipFill>
        <p:spPr>
          <a:xfrm>
            <a:off x="7144425" y="307750"/>
            <a:ext cx="4636225" cy="1735800"/>
          </a:xfrm>
          <a:prstGeom prst="rect">
            <a:avLst/>
          </a:prstGeom>
          <a:noFill/>
          <a:ln>
            <a:noFill/>
          </a:ln>
        </p:spPr>
      </p:pic>
      <p:pic>
        <p:nvPicPr>
          <p:cNvPr id="232" name="Google Shape;232;p29"/>
          <p:cNvPicPr preferRelativeResize="0"/>
          <p:nvPr/>
        </p:nvPicPr>
        <p:blipFill>
          <a:blip r:embed="rId4">
            <a:alphaModFix/>
          </a:blip>
          <a:stretch>
            <a:fillRect/>
          </a:stretch>
        </p:blipFill>
        <p:spPr>
          <a:xfrm>
            <a:off x="7357850" y="2459075"/>
            <a:ext cx="4209369" cy="4159000"/>
          </a:xfrm>
          <a:prstGeom prst="rect">
            <a:avLst/>
          </a:prstGeom>
          <a:noFill/>
          <a:ln>
            <a:noFill/>
          </a:ln>
        </p:spPr>
      </p:pic>
      <p:pic>
        <p:nvPicPr>
          <p:cNvPr id="233" name="Google Shape;233;p29"/>
          <p:cNvPicPr preferRelativeResize="0"/>
          <p:nvPr/>
        </p:nvPicPr>
        <p:blipFill>
          <a:blip r:embed="rId5">
            <a:alphaModFix/>
          </a:blip>
          <a:stretch>
            <a:fillRect/>
          </a:stretch>
        </p:blipFill>
        <p:spPr>
          <a:xfrm>
            <a:off x="151675" y="2459075"/>
            <a:ext cx="6548250" cy="401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3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240" name="Google Shape;240;p30"/>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41" name="Google Shape;241;p30"/>
          <p:cNvSpPr txBox="1"/>
          <p:nvPr/>
        </p:nvSpPr>
        <p:spPr>
          <a:xfrm>
            <a:off x="324000" y="1470800"/>
            <a:ext cx="11544000" cy="51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US" sz="2100">
                <a:solidFill>
                  <a:schemeClr val="dk1"/>
                </a:solidFill>
                <a:highlight>
                  <a:srgbClr val="FFFFFF"/>
                </a:highlight>
              </a:rPr>
              <a:t>Analysis:</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In Sacramento, CA, taxi passengers have the highest average income. Pink Cab has 1,026 transactions, surpassing Yellow Cab's 824.</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Conclusion:</a:t>
            </a:r>
            <a:endParaRPr b="1" sz="2100">
              <a:solidFill>
                <a:schemeClr val="dk1"/>
              </a:solidFill>
              <a:highlight>
                <a:srgbClr val="FFFFFF"/>
              </a:highlight>
            </a:endParaRPr>
          </a:p>
          <a:p>
            <a:pPr indent="0" lvl="0" marL="0" rtl="0" algn="l">
              <a:lnSpc>
                <a:spcPct val="100000"/>
              </a:lnSpc>
              <a:spcBef>
                <a:spcPts val="1800"/>
              </a:spcBef>
              <a:spcAft>
                <a:spcPts val="400"/>
              </a:spcAft>
              <a:buNone/>
            </a:pPr>
            <a:r>
              <a:rPr b="1" lang="en-US" sz="2100">
                <a:solidFill>
                  <a:schemeClr val="dk1"/>
                </a:solidFill>
                <a:highlight>
                  <a:srgbClr val="FFFFFF"/>
                </a:highlight>
              </a:rPr>
              <a:t>While Pink Cab has an edge in Sacramento, Yellow Cab outperforms in other wealthy cities. These stats might not fully represent the wealthiest individuals, who likely own cars. Therefore, cab companies should also focus on cities that may not be the wealthiest but have a high demand for taxi services, as they might house the richest taxi users.</a:t>
            </a:r>
            <a:endParaRPr b="1" sz="21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3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248" name="Google Shape;248;p31"/>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49" name="Google Shape;249;p31"/>
          <p:cNvSpPr txBox="1"/>
          <p:nvPr/>
        </p:nvSpPr>
        <p:spPr>
          <a:xfrm>
            <a:off x="477900" y="1371725"/>
            <a:ext cx="11236200" cy="448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US" sz="2100">
                <a:solidFill>
                  <a:schemeClr val="dk1"/>
                </a:solidFill>
                <a:highlight>
                  <a:srgbClr val="FFFFFF"/>
                </a:highlight>
              </a:rPr>
              <a:t>Which company has a higher total taxi mileage</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Analysis:</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Yellow Cab has a significantly higher total taxi mileage (5,889,810 miles) compared to Pink Cab (1,663,016 miles), nearly 3.5 times more.</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Conclusion:</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This data indicates that Yellow Cab operates on a larger scale with more taxis and greater mileage, making it a more attractive investment. However, the high mileage also suggests potential wear and tear, highlighting the need for regular safety checks to mitigate any safety hazards. This ensures vehicle reliability and passenger safety, which are critical for sustained business success.</a:t>
            </a:r>
            <a:endParaRPr b="1" sz="2100">
              <a:solidFill>
                <a:schemeClr val="dk1"/>
              </a:solidFill>
              <a:highlight>
                <a:srgbClr val="FFFFFF"/>
              </a:highlight>
            </a:endParaRPr>
          </a:p>
          <a:p>
            <a:pPr indent="0" lvl="0" marL="0" rtl="0" algn="l">
              <a:lnSpc>
                <a:spcPct val="100000"/>
              </a:lnSpc>
              <a:spcBef>
                <a:spcPts val="1800"/>
              </a:spcBef>
              <a:spcAft>
                <a:spcPts val="400"/>
              </a:spcAft>
              <a:buNone/>
            </a:pPr>
            <a:r>
              <a:t/>
            </a:r>
            <a:endParaRPr b="1" sz="2100">
              <a:solidFill>
                <a:schemeClr val="dk1"/>
              </a:solidFill>
              <a:highlight>
                <a:srgbClr val="FFFFFF"/>
              </a:highlight>
            </a:endParaRPr>
          </a:p>
        </p:txBody>
      </p:sp>
      <p:pic>
        <p:nvPicPr>
          <p:cNvPr id="250" name="Google Shape;250;p31"/>
          <p:cNvPicPr preferRelativeResize="0"/>
          <p:nvPr/>
        </p:nvPicPr>
        <p:blipFill>
          <a:blip r:embed="rId3">
            <a:alphaModFix/>
          </a:blip>
          <a:stretch>
            <a:fillRect/>
          </a:stretch>
        </p:blipFill>
        <p:spPr>
          <a:xfrm>
            <a:off x="648375" y="1881150"/>
            <a:ext cx="3714750" cy="97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Contents</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Background</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Data Preprocessing</a:t>
            </a:r>
            <a:endParaRPr sz="2800">
              <a:solidFill>
                <a:srgbClr val="FF6600"/>
              </a:solidFill>
            </a:endParaRPr>
          </a:p>
          <a:p>
            <a:pPr indent="0" lvl="0" marL="0" rtl="0" algn="just">
              <a:spcBef>
                <a:spcPts val="1000"/>
              </a:spcBef>
              <a:spcAft>
                <a:spcPts val="0"/>
              </a:spcAft>
              <a:buClr>
                <a:srgbClr val="FF6600"/>
              </a:buClr>
              <a:buSzPts val="2800"/>
              <a:buNone/>
            </a:pPr>
            <a:r>
              <a:rPr lang="en-US" sz="2800">
                <a:solidFill>
                  <a:srgbClr val="FF6600"/>
                </a:solidFill>
              </a:rPr>
              <a:t>         Problem Statement</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3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257" name="Google Shape;257;p32"/>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58" name="Google Shape;258;p32"/>
          <p:cNvSpPr txBox="1"/>
          <p:nvPr/>
        </p:nvSpPr>
        <p:spPr>
          <a:xfrm>
            <a:off x="495975" y="1590500"/>
            <a:ext cx="11236200" cy="8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n-US" sz="2100">
                <a:solidFill>
                  <a:schemeClr val="dk1"/>
                </a:solidFill>
                <a:highlight>
                  <a:srgbClr val="FFFFFF"/>
                </a:highlight>
              </a:rPr>
              <a:t>I</a:t>
            </a:r>
            <a:r>
              <a:rPr b="1" lang="en-US" sz="2100">
                <a:solidFill>
                  <a:schemeClr val="dk1"/>
                </a:solidFill>
                <a:highlight>
                  <a:srgbClr val="FFFFFF"/>
                </a:highlight>
              </a:rPr>
              <a:t>s the proportion of tipping higher for long-distance trips and wealthy people¶</a:t>
            </a:r>
            <a:endParaRPr sz="2200">
              <a:solidFill>
                <a:schemeClr val="dk1"/>
              </a:solidFill>
              <a:latin typeface="Calibri"/>
              <a:ea typeface="Calibri"/>
              <a:cs typeface="Calibri"/>
              <a:sym typeface="Calibri"/>
            </a:endParaRPr>
          </a:p>
        </p:txBody>
      </p:sp>
      <p:pic>
        <p:nvPicPr>
          <p:cNvPr id="259" name="Google Shape;259;p32"/>
          <p:cNvPicPr preferRelativeResize="0"/>
          <p:nvPr/>
        </p:nvPicPr>
        <p:blipFill>
          <a:blip r:embed="rId3">
            <a:alphaModFix/>
          </a:blip>
          <a:stretch>
            <a:fillRect/>
          </a:stretch>
        </p:blipFill>
        <p:spPr>
          <a:xfrm>
            <a:off x="495975" y="2223200"/>
            <a:ext cx="10406771" cy="415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33"/>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EDA</a:t>
            </a:r>
            <a:endParaRPr/>
          </a:p>
        </p:txBody>
      </p:sp>
      <p:sp>
        <p:nvSpPr>
          <p:cNvPr id="266" name="Google Shape;266;p33"/>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67" name="Google Shape;267;p33"/>
          <p:cNvSpPr txBox="1"/>
          <p:nvPr/>
        </p:nvSpPr>
        <p:spPr>
          <a:xfrm>
            <a:off x="324000" y="1470800"/>
            <a:ext cx="11544000" cy="51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US" sz="2100">
                <a:solidFill>
                  <a:schemeClr val="dk1"/>
                </a:solidFill>
                <a:highlight>
                  <a:srgbClr val="FFFFFF"/>
                </a:highlight>
              </a:rPr>
              <a:t>Analysis:</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The tips rate appears unrelated to the distance traveled (KMs) or the customers' incomes.</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Conclusion:</a:t>
            </a:r>
            <a:endParaRPr b="1" sz="2100">
              <a:solidFill>
                <a:schemeClr val="dk1"/>
              </a:solidFill>
              <a:highlight>
                <a:srgbClr val="FFFFFF"/>
              </a:highlight>
            </a:endParaRPr>
          </a:p>
          <a:p>
            <a:pPr indent="0" lvl="0" marL="0" rtl="0" algn="l">
              <a:lnSpc>
                <a:spcPct val="100000"/>
              </a:lnSpc>
              <a:spcBef>
                <a:spcPts val="1800"/>
              </a:spcBef>
              <a:spcAft>
                <a:spcPts val="0"/>
              </a:spcAft>
              <a:buNone/>
            </a:pPr>
            <a:r>
              <a:rPr b="1" lang="en-US" sz="2100">
                <a:solidFill>
                  <a:schemeClr val="dk1"/>
                </a:solidFill>
                <a:highlight>
                  <a:srgbClr val="FFFFFF"/>
                </a:highlight>
              </a:rPr>
              <a:t>It seems there was a misconception regarding the "tips." Tips are not influenced by other factors like income or distance traveled; instead, they tend to be a stable value when considering a large number of samples.</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0"/>
              </a:spcAft>
              <a:buNone/>
            </a:pPr>
            <a:r>
              <a:t/>
            </a:r>
            <a:endParaRPr b="1" sz="2100">
              <a:solidFill>
                <a:schemeClr val="dk1"/>
              </a:solidFill>
              <a:highlight>
                <a:srgbClr val="FFFFFF"/>
              </a:highlight>
            </a:endParaRPr>
          </a:p>
          <a:p>
            <a:pPr indent="0" lvl="0" marL="0" rtl="0" algn="l">
              <a:lnSpc>
                <a:spcPct val="100000"/>
              </a:lnSpc>
              <a:spcBef>
                <a:spcPts val="1800"/>
              </a:spcBef>
              <a:spcAft>
                <a:spcPts val="400"/>
              </a:spcAft>
              <a:buNone/>
            </a:pPr>
            <a:r>
              <a:t/>
            </a:r>
            <a:endParaRPr b="1" sz="2100">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34"/>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Recommendations</a:t>
            </a:r>
            <a:endParaRPr/>
          </a:p>
        </p:txBody>
      </p:sp>
      <p:sp>
        <p:nvSpPr>
          <p:cNvPr id="274" name="Google Shape;274;p34"/>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75" name="Google Shape;275;p34"/>
          <p:cNvSpPr txBox="1"/>
          <p:nvPr/>
        </p:nvSpPr>
        <p:spPr>
          <a:xfrm>
            <a:off x="324000" y="1470800"/>
            <a:ext cx="11544000" cy="514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2200">
                <a:solidFill>
                  <a:schemeClr val="dk1"/>
                </a:solidFill>
              </a:rPr>
              <a:t>Invest in Yellow Cab Company for the following reasons:</a:t>
            </a:r>
            <a:endParaRPr b="1" sz="2200">
              <a:solidFill>
                <a:schemeClr val="dk1"/>
              </a:solidFill>
            </a:endParaRPr>
          </a:p>
          <a:p>
            <a:pPr indent="-368300" lvl="0" marL="457200" rtl="0" algn="l">
              <a:lnSpc>
                <a:spcPct val="115000"/>
              </a:lnSpc>
              <a:spcBef>
                <a:spcPts val="1200"/>
              </a:spcBef>
              <a:spcAft>
                <a:spcPts val="0"/>
              </a:spcAft>
              <a:buClr>
                <a:schemeClr val="dk1"/>
              </a:buClr>
              <a:buSzPts val="2200"/>
              <a:buAutoNum type="arabicPeriod"/>
            </a:pPr>
            <a:r>
              <a:rPr b="1" lang="en-US" sz="2200">
                <a:solidFill>
                  <a:schemeClr val="dk1"/>
                </a:solidFill>
              </a:rPr>
              <a:t>Higher Profit Potential:</a:t>
            </a:r>
            <a:r>
              <a:rPr lang="en-US" sz="2200">
                <a:solidFill>
                  <a:schemeClr val="dk1"/>
                </a:solidFill>
              </a:rPr>
              <a:t> Consistently higher revenue in key cities like New York, Los Angeles, and Chicago.</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US" sz="2200">
                <a:solidFill>
                  <a:schemeClr val="dk1"/>
                </a:solidFill>
              </a:rPr>
              <a:t>Strategic Market Presence:</a:t>
            </a:r>
            <a:r>
              <a:rPr lang="en-US" sz="2200">
                <a:solidFill>
                  <a:schemeClr val="dk1"/>
                </a:solidFill>
              </a:rPr>
              <a:t> Focus on high-demand areas ensures steady revenue.</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US" sz="2200">
                <a:solidFill>
                  <a:schemeClr val="dk1"/>
                </a:solidFill>
              </a:rPr>
              <a:t>Operational Efficiency:</a:t>
            </a:r>
            <a:r>
              <a:rPr lang="en-US" sz="2200">
                <a:solidFill>
                  <a:schemeClr val="dk1"/>
                </a:solidFill>
              </a:rPr>
              <a:t> Larger fleet and greater mileage indicate robust operations.</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US" sz="2200">
                <a:solidFill>
                  <a:schemeClr val="dk1"/>
                </a:solidFill>
              </a:rPr>
              <a:t>Customer and Driver Incentives:</a:t>
            </a:r>
            <a:r>
              <a:rPr lang="en-US" sz="2200">
                <a:solidFill>
                  <a:schemeClr val="dk1"/>
                </a:solidFill>
              </a:rPr>
              <a:t> Better subsidies and discounts can boost revenue and loyalty.</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US" sz="2200">
                <a:solidFill>
                  <a:schemeClr val="dk1"/>
                </a:solidFill>
              </a:rPr>
              <a:t>Targeting Diverse Markets:</a:t>
            </a:r>
            <a:r>
              <a:rPr lang="en-US" sz="2200">
                <a:solidFill>
                  <a:schemeClr val="dk1"/>
                </a:solidFill>
              </a:rPr>
              <a:t> Dominance in affluent cities and potential in less affluent areas.</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US" sz="2200">
                <a:solidFill>
                  <a:schemeClr val="dk1"/>
                </a:solidFill>
              </a:rPr>
              <a:t>Vehicle Safety:</a:t>
            </a:r>
            <a:r>
              <a:rPr lang="en-US" sz="2200">
                <a:solidFill>
                  <a:schemeClr val="dk1"/>
                </a:solidFill>
              </a:rPr>
              <a:t> Regular safety checks maintain reliability and operational standards.</a:t>
            </a:r>
            <a:endParaRPr sz="2200">
              <a:solidFill>
                <a:schemeClr val="dk1"/>
              </a:solidFill>
            </a:endParaRPr>
          </a:p>
          <a:p>
            <a:pPr indent="0" lvl="0" marL="0" rtl="0" algn="l">
              <a:lnSpc>
                <a:spcPct val="115000"/>
              </a:lnSpc>
              <a:spcBef>
                <a:spcPts val="1200"/>
              </a:spcBef>
              <a:spcAft>
                <a:spcPts val="0"/>
              </a:spcAft>
              <a:buNone/>
            </a:pPr>
            <a:r>
              <a:rPr b="1" lang="en-US" sz="2200">
                <a:solidFill>
                  <a:schemeClr val="dk1"/>
                </a:solidFill>
              </a:rPr>
              <a:t>Conclusion:</a:t>
            </a:r>
            <a:r>
              <a:rPr lang="en-US" sz="2200">
                <a:solidFill>
                  <a:schemeClr val="dk1"/>
                </a:solidFill>
              </a:rPr>
              <a:t> Yellow Cab's strategic presence, operational efficiency, and high return potential make it a wise investment.</a:t>
            </a:r>
            <a:endParaRPr sz="2200">
              <a:solidFill>
                <a:schemeClr val="dk1"/>
              </a:solidFill>
            </a:endParaRPr>
          </a:p>
          <a:p>
            <a:pPr indent="0" lvl="0" marL="0" rtl="0" algn="l">
              <a:lnSpc>
                <a:spcPct val="100000"/>
              </a:lnSpc>
              <a:spcBef>
                <a:spcPts val="1800"/>
              </a:spcBef>
              <a:spcAft>
                <a:spcPts val="400"/>
              </a:spcAft>
              <a:buNone/>
            </a:pPr>
            <a:r>
              <a:t/>
            </a:r>
            <a:endParaRPr b="1" sz="320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81" name="Google Shape;281;p3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82" name="Google Shape;282;p35"/>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None/>
            </a:pPr>
            <a:r>
              <a:rPr b="1" lang="en-US" sz="1400">
                <a:latin typeface="Arial"/>
                <a:ea typeface="Arial"/>
                <a:cs typeface="Arial"/>
                <a:sym typeface="Arial"/>
              </a:rPr>
              <a:t>The Client</a:t>
            </a:r>
            <a:endParaRPr b="1" sz="1400">
              <a:latin typeface="Arial"/>
              <a:ea typeface="Arial"/>
              <a:cs typeface="Arial"/>
              <a:sym typeface="Arial"/>
            </a:endParaRPr>
          </a:p>
          <a:p>
            <a:pPr indent="0" lvl="0" marL="0" rtl="0" algn="l">
              <a:lnSpc>
                <a:spcPct val="95000"/>
              </a:lnSpc>
              <a:spcBef>
                <a:spcPts val="1200"/>
              </a:spcBef>
              <a:spcAft>
                <a:spcPts val="0"/>
              </a:spcAft>
              <a:buNone/>
            </a:pPr>
            <a:r>
              <a:rPr lang="en-US" sz="1400">
                <a:latin typeface="Arial"/>
                <a:ea typeface="Arial"/>
                <a:cs typeface="Arial"/>
                <a:sym typeface="Arial"/>
              </a:rPr>
              <a:t>XYZ, a private firm in the US, is planning to invest in the cab industry and seeks to understand the market dynamics before making a decision.</a:t>
            </a:r>
            <a:endParaRPr sz="1400">
              <a:latin typeface="Arial"/>
              <a:ea typeface="Arial"/>
              <a:cs typeface="Arial"/>
              <a:sym typeface="Arial"/>
            </a:endParaRPr>
          </a:p>
          <a:p>
            <a:pPr indent="0" lvl="0" marL="0" rtl="0" algn="l">
              <a:lnSpc>
                <a:spcPct val="95000"/>
              </a:lnSpc>
              <a:spcBef>
                <a:spcPts val="1200"/>
              </a:spcBef>
              <a:spcAft>
                <a:spcPts val="0"/>
              </a:spcAft>
              <a:buNone/>
            </a:pPr>
            <a:r>
              <a:rPr b="1" lang="en-US" sz="1400">
                <a:latin typeface="Arial"/>
                <a:ea typeface="Arial"/>
                <a:cs typeface="Arial"/>
                <a:sym typeface="Arial"/>
              </a:rPr>
              <a:t>Project Delivery</a:t>
            </a:r>
            <a:endParaRPr b="1" sz="1400">
              <a:latin typeface="Arial"/>
              <a:ea typeface="Arial"/>
              <a:cs typeface="Arial"/>
              <a:sym typeface="Arial"/>
            </a:endParaRPr>
          </a:p>
          <a:p>
            <a:pPr indent="0" lvl="0" marL="0" rtl="0" algn="l">
              <a:lnSpc>
                <a:spcPct val="95000"/>
              </a:lnSpc>
              <a:spcBef>
                <a:spcPts val="1200"/>
              </a:spcBef>
              <a:spcAft>
                <a:spcPts val="0"/>
              </a:spcAft>
              <a:buNone/>
            </a:pPr>
            <a:r>
              <a:rPr lang="en-US" sz="1400">
                <a:latin typeface="Arial"/>
                <a:ea typeface="Arial"/>
                <a:cs typeface="Arial"/>
                <a:sym typeface="Arial"/>
              </a:rPr>
              <a:t>You are provided with four datasets containing information on two cab companies. Your task is to analyze these datasets and generate insights to help XYZ identify the best investment option.</a:t>
            </a:r>
            <a:endParaRPr sz="1400">
              <a:latin typeface="Arial"/>
              <a:ea typeface="Arial"/>
              <a:cs typeface="Arial"/>
              <a:sym typeface="Arial"/>
            </a:endParaRPr>
          </a:p>
          <a:p>
            <a:pPr indent="0" lvl="0" marL="0" rtl="0" algn="l">
              <a:lnSpc>
                <a:spcPct val="95000"/>
              </a:lnSpc>
              <a:spcBef>
                <a:spcPts val="1200"/>
              </a:spcBef>
              <a:spcAft>
                <a:spcPts val="0"/>
              </a:spcAft>
              <a:buNone/>
            </a:pPr>
            <a:r>
              <a:rPr b="1" lang="en-US" sz="1400">
                <a:latin typeface="Arial"/>
                <a:ea typeface="Arial"/>
                <a:cs typeface="Arial"/>
                <a:sym typeface="Arial"/>
              </a:rPr>
              <a:t>Data Sets</a:t>
            </a:r>
            <a:endParaRPr b="1" sz="1400">
              <a:latin typeface="Arial"/>
              <a:ea typeface="Arial"/>
              <a:cs typeface="Arial"/>
              <a:sym typeface="Arial"/>
            </a:endParaRPr>
          </a:p>
          <a:p>
            <a:pPr indent="-317500" lvl="0" marL="457200" rtl="0" algn="l">
              <a:lnSpc>
                <a:spcPct val="95000"/>
              </a:lnSpc>
              <a:spcBef>
                <a:spcPts val="1200"/>
              </a:spcBef>
              <a:spcAft>
                <a:spcPts val="0"/>
              </a:spcAft>
              <a:buSzPts val="1400"/>
              <a:buAutoNum type="arabicPeriod"/>
            </a:pPr>
            <a:r>
              <a:rPr b="1" lang="en-US" sz="1400">
                <a:latin typeface="Arial"/>
                <a:ea typeface="Arial"/>
                <a:cs typeface="Arial"/>
                <a:sym typeface="Arial"/>
              </a:rPr>
              <a:t>Cab_Data.csv</a:t>
            </a:r>
            <a:r>
              <a:rPr lang="en-US" sz="1400">
                <a:latin typeface="Arial"/>
                <a:ea typeface="Arial"/>
                <a:cs typeface="Arial"/>
                <a:sym typeface="Arial"/>
              </a:rPr>
              <a:t>: Transaction details for two cab companies.</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b="1" lang="en-US" sz="1400">
                <a:latin typeface="Arial"/>
                <a:ea typeface="Arial"/>
                <a:cs typeface="Arial"/>
                <a:sym typeface="Arial"/>
              </a:rPr>
              <a:t>Customer_ID.csv</a:t>
            </a:r>
            <a:r>
              <a:rPr lang="en-US" sz="1400">
                <a:latin typeface="Arial"/>
                <a:ea typeface="Arial"/>
                <a:cs typeface="Arial"/>
                <a:sym typeface="Arial"/>
              </a:rPr>
              <a:t>: Mapping of unique customer identifiers to demographic details.</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b="1" lang="en-US" sz="1400">
                <a:latin typeface="Arial"/>
                <a:ea typeface="Arial"/>
                <a:cs typeface="Arial"/>
                <a:sym typeface="Arial"/>
              </a:rPr>
              <a:t>Transaction_ID.csv</a:t>
            </a:r>
            <a:r>
              <a:rPr lang="en-US" sz="1400">
                <a:latin typeface="Arial"/>
                <a:ea typeface="Arial"/>
                <a:cs typeface="Arial"/>
                <a:sym typeface="Arial"/>
              </a:rPr>
              <a:t>: Mapping of transactions to customers and payment modes.</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b="1" lang="en-US" sz="1400">
                <a:latin typeface="Arial"/>
                <a:ea typeface="Arial"/>
                <a:cs typeface="Arial"/>
                <a:sym typeface="Arial"/>
              </a:rPr>
              <a:t>City.csv</a:t>
            </a:r>
            <a:r>
              <a:rPr lang="en-US" sz="1400">
                <a:latin typeface="Arial"/>
                <a:ea typeface="Arial"/>
                <a:cs typeface="Arial"/>
                <a:sym typeface="Arial"/>
              </a:rPr>
              <a:t>: List of US cities, their population, and number of cab users.</a:t>
            </a:r>
            <a:endParaRPr sz="1400">
              <a:latin typeface="Arial"/>
              <a:ea typeface="Arial"/>
              <a:cs typeface="Arial"/>
              <a:sym typeface="Arial"/>
            </a:endParaRPr>
          </a:p>
          <a:p>
            <a:pPr indent="0" lvl="0" marL="0" rtl="0" algn="l">
              <a:lnSpc>
                <a:spcPct val="95000"/>
              </a:lnSpc>
              <a:spcBef>
                <a:spcPts val="1200"/>
              </a:spcBef>
              <a:spcAft>
                <a:spcPts val="0"/>
              </a:spcAft>
              <a:buNone/>
            </a:pPr>
            <a:r>
              <a:rPr b="1" lang="en-US" sz="1400">
                <a:latin typeface="Arial"/>
                <a:ea typeface="Arial"/>
                <a:cs typeface="Arial"/>
                <a:sym typeface="Arial"/>
              </a:rPr>
              <a:t>Goal</a:t>
            </a:r>
            <a:endParaRPr b="1" sz="1400">
              <a:latin typeface="Arial"/>
              <a:ea typeface="Arial"/>
              <a:cs typeface="Arial"/>
              <a:sym typeface="Arial"/>
            </a:endParaRPr>
          </a:p>
          <a:p>
            <a:pPr indent="0" lvl="0" marL="0" rtl="0" algn="l">
              <a:lnSpc>
                <a:spcPct val="95000"/>
              </a:lnSpc>
              <a:spcBef>
                <a:spcPts val="1200"/>
              </a:spcBef>
              <a:spcAft>
                <a:spcPts val="0"/>
              </a:spcAft>
              <a:buNone/>
            </a:pPr>
            <a:r>
              <a:rPr lang="en-US" sz="1400">
                <a:latin typeface="Arial"/>
                <a:ea typeface="Arial"/>
                <a:cs typeface="Arial"/>
                <a:sym typeface="Arial"/>
              </a:rPr>
              <a:t>To deliver a presentation with visuals, analysis, and recommendations to XYZ's Executive team, highlighting which cab company is a better investment opportunity.</a:t>
            </a:r>
            <a:endParaRPr sz="1400">
              <a:latin typeface="Arial"/>
              <a:ea typeface="Arial"/>
              <a:cs typeface="Arial"/>
              <a:sym typeface="Arial"/>
            </a:endParaRPr>
          </a:p>
          <a:p>
            <a:pPr indent="0" lvl="0" marL="228600" rtl="0" algn="l">
              <a:lnSpc>
                <a:spcPct val="70000"/>
              </a:lnSpc>
              <a:spcBef>
                <a:spcPts val="1200"/>
              </a:spcBef>
              <a:spcAft>
                <a:spcPts val="0"/>
              </a:spcAft>
              <a:buNone/>
            </a:pPr>
            <a:r>
              <a:t/>
            </a:r>
            <a:endParaRPr sz="2100"/>
          </a:p>
        </p:txBody>
      </p:sp>
      <p:sp>
        <p:nvSpPr>
          <p:cNvPr id="98" name="Google Shape;98;p1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5"/>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62000" y="1812608"/>
            <a:ext cx="10515600" cy="4351200"/>
          </a:xfrm>
          <a:prstGeom prst="rect">
            <a:avLst/>
          </a:prstGeom>
          <a:noFill/>
          <a:ln>
            <a:noFill/>
          </a:ln>
        </p:spPr>
        <p:txBody>
          <a:bodyPr anchorCtr="0" anchor="t" bIns="411475" lIns="91425" spcFirstLastPara="1" rIns="91425" wrap="square" tIns="45700">
            <a:noAutofit/>
          </a:bodyPr>
          <a:lstStyle/>
          <a:p>
            <a:pPr indent="-342900" lvl="0" marL="457200" rtl="0" algn="l">
              <a:lnSpc>
                <a:spcPct val="200000"/>
              </a:lnSpc>
              <a:spcBef>
                <a:spcPts val="1000"/>
              </a:spcBef>
              <a:spcAft>
                <a:spcPts val="0"/>
              </a:spcAft>
              <a:buSzPts val="1800"/>
              <a:buFont typeface="Arial"/>
              <a:buChar char="•"/>
            </a:pPr>
            <a:r>
              <a:rPr lang="en-US" sz="2050">
                <a:highlight>
                  <a:srgbClr val="FFFFFF"/>
                </a:highlight>
                <a:latin typeface="Arial"/>
                <a:ea typeface="Arial"/>
                <a:cs typeface="Arial"/>
                <a:sym typeface="Arial"/>
              </a:rPr>
              <a:t>Check the field names and data types.</a:t>
            </a:r>
            <a:endParaRPr sz="2050">
              <a:highlight>
                <a:srgbClr val="FFFFFF"/>
              </a:highlight>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US" sz="2050">
                <a:highlight>
                  <a:srgbClr val="FFFFFF"/>
                </a:highlight>
                <a:latin typeface="Arial"/>
                <a:ea typeface="Arial"/>
                <a:cs typeface="Arial"/>
                <a:sym typeface="Arial"/>
              </a:rPr>
              <a:t>Identify missing values.</a:t>
            </a:r>
            <a:endParaRPr sz="2050">
              <a:highlight>
                <a:srgbClr val="FFFFFF"/>
              </a:highlight>
              <a:latin typeface="Arial"/>
              <a:ea typeface="Arial"/>
              <a:cs typeface="Arial"/>
              <a:sym typeface="Arial"/>
            </a:endParaRPr>
          </a:p>
          <a:p>
            <a:pPr indent="-358775" lvl="0" marL="457200" rtl="0" algn="l">
              <a:lnSpc>
                <a:spcPct val="200000"/>
              </a:lnSpc>
              <a:spcBef>
                <a:spcPts val="0"/>
              </a:spcBef>
              <a:spcAft>
                <a:spcPts val="0"/>
              </a:spcAft>
              <a:buSzPts val="2050"/>
              <a:buFont typeface="Arial"/>
              <a:buChar char="•"/>
            </a:pPr>
            <a:r>
              <a:rPr lang="en-US" sz="2050">
                <a:highlight>
                  <a:srgbClr val="FFFFFF"/>
                </a:highlight>
                <a:latin typeface="Arial"/>
                <a:ea typeface="Arial"/>
                <a:cs typeface="Arial"/>
                <a:sym typeface="Arial"/>
              </a:rPr>
              <a:t>Handle the duplicates and outliers</a:t>
            </a:r>
            <a:endParaRPr sz="2050">
              <a:highlight>
                <a:srgbClr val="FFFFFF"/>
              </a:highlight>
              <a:latin typeface="Arial"/>
              <a:ea typeface="Arial"/>
              <a:cs typeface="Arial"/>
              <a:sym typeface="Arial"/>
            </a:endParaRPr>
          </a:p>
          <a:p>
            <a:pPr indent="-358775" lvl="0" marL="457200" rtl="0" algn="l">
              <a:lnSpc>
                <a:spcPct val="200000"/>
              </a:lnSpc>
              <a:spcBef>
                <a:spcPts val="0"/>
              </a:spcBef>
              <a:spcAft>
                <a:spcPts val="0"/>
              </a:spcAft>
              <a:buSzPts val="2050"/>
              <a:buFont typeface="Arial"/>
              <a:buChar char="•"/>
            </a:pPr>
            <a:r>
              <a:rPr lang="en-US" sz="2050">
                <a:highlight>
                  <a:srgbClr val="FFFFFF"/>
                </a:highlight>
                <a:latin typeface="Arial"/>
                <a:ea typeface="Arial"/>
                <a:cs typeface="Arial"/>
                <a:sym typeface="Arial"/>
              </a:rPr>
              <a:t>Transform the time stamp</a:t>
            </a:r>
            <a:endParaRPr sz="2050">
              <a:highlight>
                <a:srgbClr val="FFFFFF"/>
              </a:highlight>
              <a:latin typeface="Arial"/>
              <a:ea typeface="Arial"/>
              <a:cs typeface="Arial"/>
              <a:sym typeface="Arial"/>
            </a:endParaRPr>
          </a:p>
          <a:p>
            <a:pPr indent="-358775" lvl="0" marL="457200" rtl="0" algn="l">
              <a:lnSpc>
                <a:spcPct val="200000"/>
              </a:lnSpc>
              <a:spcBef>
                <a:spcPts val="0"/>
              </a:spcBef>
              <a:spcAft>
                <a:spcPts val="0"/>
              </a:spcAft>
              <a:buSzPts val="2050"/>
              <a:buFont typeface="Arial"/>
              <a:buChar char="•"/>
            </a:pPr>
            <a:r>
              <a:rPr lang="en-US" sz="2050">
                <a:highlight>
                  <a:srgbClr val="FFFFFF"/>
                </a:highlight>
                <a:latin typeface="Arial"/>
                <a:ea typeface="Arial"/>
                <a:cs typeface="Arial"/>
                <a:sym typeface="Arial"/>
              </a:rPr>
              <a:t>Add additional features</a:t>
            </a:r>
            <a:endParaRPr sz="2050">
              <a:highlight>
                <a:srgbClr val="FFFFFF"/>
              </a:highlight>
              <a:latin typeface="Arial"/>
              <a:ea typeface="Arial"/>
              <a:cs typeface="Arial"/>
              <a:sym typeface="Arial"/>
            </a:endParaRPr>
          </a:p>
          <a:p>
            <a:pPr indent="-358775" lvl="0" marL="457200" rtl="0" algn="l">
              <a:lnSpc>
                <a:spcPct val="200000"/>
              </a:lnSpc>
              <a:spcBef>
                <a:spcPts val="0"/>
              </a:spcBef>
              <a:spcAft>
                <a:spcPts val="0"/>
              </a:spcAft>
              <a:buSzPts val="2050"/>
              <a:buFont typeface="Arial"/>
              <a:buChar char="•"/>
            </a:pPr>
            <a:r>
              <a:rPr lang="en-US" sz="2050">
                <a:highlight>
                  <a:srgbClr val="FFFFFF"/>
                </a:highlight>
                <a:latin typeface="Arial"/>
                <a:ea typeface="Arial"/>
                <a:cs typeface="Arial"/>
                <a:sym typeface="Arial"/>
              </a:rPr>
              <a:t>Tables merge</a:t>
            </a:r>
            <a:endParaRPr sz="2050">
              <a:highlight>
                <a:srgbClr val="FFFFFF"/>
              </a:highlight>
              <a:latin typeface="Arial"/>
              <a:ea typeface="Arial"/>
              <a:cs typeface="Arial"/>
              <a:sym typeface="Arial"/>
            </a:endParaRPr>
          </a:p>
        </p:txBody>
      </p:sp>
      <p:sp>
        <p:nvSpPr>
          <p:cNvPr id="105" name="Google Shape;105;p1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Preprocessing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Preprocessing</a:t>
            </a:r>
            <a:endParaRPr/>
          </a:p>
        </p:txBody>
      </p:sp>
      <p:pic>
        <p:nvPicPr>
          <p:cNvPr id="113" name="Google Shape;113;p17"/>
          <p:cNvPicPr preferRelativeResize="0"/>
          <p:nvPr/>
        </p:nvPicPr>
        <p:blipFill>
          <a:blip r:embed="rId3">
            <a:alphaModFix/>
          </a:blip>
          <a:stretch>
            <a:fillRect/>
          </a:stretch>
        </p:blipFill>
        <p:spPr>
          <a:xfrm>
            <a:off x="684300" y="1546775"/>
            <a:ext cx="4531875" cy="2821600"/>
          </a:xfrm>
          <a:prstGeom prst="rect">
            <a:avLst/>
          </a:prstGeom>
          <a:noFill/>
          <a:ln>
            <a:noFill/>
          </a:ln>
        </p:spPr>
      </p:pic>
      <p:pic>
        <p:nvPicPr>
          <p:cNvPr id="114" name="Google Shape;114;p17"/>
          <p:cNvPicPr preferRelativeResize="0"/>
          <p:nvPr/>
        </p:nvPicPr>
        <p:blipFill>
          <a:blip r:embed="rId4">
            <a:alphaModFix/>
          </a:blip>
          <a:stretch>
            <a:fillRect/>
          </a:stretch>
        </p:blipFill>
        <p:spPr>
          <a:xfrm>
            <a:off x="6426663" y="1675875"/>
            <a:ext cx="5486400" cy="2676525"/>
          </a:xfrm>
          <a:prstGeom prst="rect">
            <a:avLst/>
          </a:prstGeom>
          <a:noFill/>
          <a:ln>
            <a:noFill/>
          </a:ln>
        </p:spPr>
      </p:pic>
      <p:pic>
        <p:nvPicPr>
          <p:cNvPr id="115" name="Google Shape;115;p17"/>
          <p:cNvPicPr preferRelativeResize="0"/>
          <p:nvPr/>
        </p:nvPicPr>
        <p:blipFill>
          <a:blip r:embed="rId5">
            <a:alphaModFix/>
          </a:blip>
          <a:stretch>
            <a:fillRect/>
          </a:stretch>
        </p:blipFill>
        <p:spPr>
          <a:xfrm>
            <a:off x="684288" y="4543413"/>
            <a:ext cx="5153025" cy="2314575"/>
          </a:xfrm>
          <a:prstGeom prst="rect">
            <a:avLst/>
          </a:prstGeom>
          <a:noFill/>
          <a:ln>
            <a:noFill/>
          </a:ln>
        </p:spPr>
      </p:pic>
      <p:pic>
        <p:nvPicPr>
          <p:cNvPr id="116" name="Google Shape;116;p17"/>
          <p:cNvPicPr preferRelativeResize="0"/>
          <p:nvPr/>
        </p:nvPicPr>
        <p:blipFill>
          <a:blip r:embed="rId6">
            <a:alphaModFix/>
          </a:blip>
          <a:stretch>
            <a:fillRect/>
          </a:stretch>
        </p:blipFill>
        <p:spPr>
          <a:xfrm>
            <a:off x="7141038" y="4486263"/>
            <a:ext cx="4772025" cy="2428875"/>
          </a:xfrm>
          <a:prstGeom prst="rect">
            <a:avLst/>
          </a:prstGeom>
          <a:noFill/>
          <a:ln>
            <a:noFill/>
          </a:ln>
        </p:spPr>
      </p:pic>
      <p:sp>
        <p:nvSpPr>
          <p:cNvPr id="117" name="Google Shape;117;p17"/>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8"/>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Preprocessing</a:t>
            </a:r>
            <a:endParaRPr/>
          </a:p>
        </p:txBody>
      </p:sp>
      <p:sp>
        <p:nvSpPr>
          <p:cNvPr id="124" name="Google Shape;124;p18"/>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25" name="Google Shape;125;p18"/>
          <p:cNvPicPr preferRelativeResize="0"/>
          <p:nvPr/>
        </p:nvPicPr>
        <p:blipFill>
          <a:blip r:embed="rId3">
            <a:alphaModFix/>
          </a:blip>
          <a:stretch>
            <a:fillRect/>
          </a:stretch>
        </p:blipFill>
        <p:spPr>
          <a:xfrm>
            <a:off x="119700" y="1607594"/>
            <a:ext cx="5438526" cy="4753005"/>
          </a:xfrm>
          <a:prstGeom prst="rect">
            <a:avLst/>
          </a:prstGeom>
          <a:noFill/>
          <a:ln>
            <a:noFill/>
          </a:ln>
        </p:spPr>
      </p:pic>
      <p:pic>
        <p:nvPicPr>
          <p:cNvPr id="126" name="Google Shape;126;p18"/>
          <p:cNvPicPr preferRelativeResize="0"/>
          <p:nvPr/>
        </p:nvPicPr>
        <p:blipFill>
          <a:blip r:embed="rId4">
            <a:alphaModFix/>
          </a:blip>
          <a:stretch>
            <a:fillRect/>
          </a:stretch>
        </p:blipFill>
        <p:spPr>
          <a:xfrm>
            <a:off x="6220075" y="1851775"/>
            <a:ext cx="5133724" cy="4848153"/>
          </a:xfrm>
          <a:prstGeom prst="rect">
            <a:avLst/>
          </a:prstGeom>
          <a:noFill/>
          <a:ln>
            <a:noFill/>
          </a:ln>
        </p:spPr>
      </p:pic>
      <p:pic>
        <p:nvPicPr>
          <p:cNvPr id="127" name="Google Shape;127;p18"/>
          <p:cNvPicPr preferRelativeResize="0"/>
          <p:nvPr/>
        </p:nvPicPr>
        <p:blipFill>
          <a:blip r:embed="rId5">
            <a:alphaModFix/>
          </a:blip>
          <a:stretch>
            <a:fillRect/>
          </a:stretch>
        </p:blipFill>
        <p:spPr>
          <a:xfrm>
            <a:off x="6220073" y="167773"/>
            <a:ext cx="5005480" cy="156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Preprocessing</a:t>
            </a:r>
            <a:endParaRPr/>
          </a:p>
        </p:txBody>
      </p:sp>
      <p:sp>
        <p:nvSpPr>
          <p:cNvPr id="134" name="Google Shape;134;p19"/>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35" name="Google Shape;135;p19"/>
          <p:cNvPicPr preferRelativeResize="0"/>
          <p:nvPr/>
        </p:nvPicPr>
        <p:blipFill>
          <a:blip r:embed="rId3">
            <a:alphaModFix/>
          </a:blip>
          <a:stretch>
            <a:fillRect/>
          </a:stretch>
        </p:blipFill>
        <p:spPr>
          <a:xfrm>
            <a:off x="118200" y="1930950"/>
            <a:ext cx="7244107" cy="4330000"/>
          </a:xfrm>
          <a:prstGeom prst="rect">
            <a:avLst/>
          </a:prstGeom>
          <a:noFill/>
          <a:ln>
            <a:noFill/>
          </a:ln>
        </p:spPr>
      </p:pic>
      <p:sp>
        <p:nvSpPr>
          <p:cNvPr id="136" name="Google Shape;136;p19"/>
          <p:cNvSpPr txBox="1"/>
          <p:nvPr/>
        </p:nvSpPr>
        <p:spPr>
          <a:xfrm>
            <a:off x="7696000" y="2035175"/>
            <a:ext cx="4036200" cy="44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Add two columns: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Tips = Price Charged - Cost of Trip</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Tips_percent = Tips / Cost of Trip</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2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Preprocessing</a:t>
            </a:r>
            <a:endParaRPr/>
          </a:p>
        </p:txBody>
      </p:sp>
      <p:sp>
        <p:nvSpPr>
          <p:cNvPr id="143" name="Google Shape;143;p20"/>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44" name="Google Shape;144;p20"/>
          <p:cNvPicPr preferRelativeResize="0"/>
          <p:nvPr/>
        </p:nvPicPr>
        <p:blipFill>
          <a:blip r:embed="rId3">
            <a:alphaModFix/>
          </a:blip>
          <a:stretch>
            <a:fillRect/>
          </a:stretch>
        </p:blipFill>
        <p:spPr>
          <a:xfrm>
            <a:off x="1400850" y="1930950"/>
            <a:ext cx="7962900" cy="1790700"/>
          </a:xfrm>
          <a:prstGeom prst="rect">
            <a:avLst/>
          </a:prstGeom>
          <a:noFill/>
          <a:ln>
            <a:noFill/>
          </a:ln>
        </p:spPr>
      </p:pic>
      <p:sp>
        <p:nvSpPr>
          <p:cNvPr id="145" name="Google Shape;145;p20"/>
          <p:cNvSpPr txBox="1"/>
          <p:nvPr/>
        </p:nvSpPr>
        <p:spPr>
          <a:xfrm>
            <a:off x="786700" y="4617600"/>
            <a:ext cx="9970500" cy="1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Transformation of the time stamp:</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46" name="Google Shape;146;p20"/>
          <p:cNvPicPr preferRelativeResize="0"/>
          <p:nvPr/>
        </p:nvPicPr>
        <p:blipFill>
          <a:blip r:embed="rId4">
            <a:alphaModFix/>
          </a:blip>
          <a:stretch>
            <a:fillRect/>
          </a:stretch>
        </p:blipFill>
        <p:spPr>
          <a:xfrm>
            <a:off x="922000" y="5283225"/>
            <a:ext cx="10431801" cy="465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Data Preprocessing</a:t>
            </a:r>
            <a:endParaRPr/>
          </a:p>
        </p:txBody>
      </p:sp>
      <p:sp>
        <p:nvSpPr>
          <p:cNvPr id="153" name="Google Shape;153;p21"/>
          <p:cNvSpPr txBox="1"/>
          <p:nvPr/>
        </p:nvSpPr>
        <p:spPr>
          <a:xfrm>
            <a:off x="5438525" y="1607600"/>
            <a:ext cx="67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54" name="Google Shape;154;p21"/>
          <p:cNvPicPr preferRelativeResize="0"/>
          <p:nvPr/>
        </p:nvPicPr>
        <p:blipFill>
          <a:blip r:embed="rId3">
            <a:alphaModFix/>
          </a:blip>
          <a:stretch>
            <a:fillRect/>
          </a:stretch>
        </p:blipFill>
        <p:spPr>
          <a:xfrm>
            <a:off x="1794200" y="1999350"/>
            <a:ext cx="8420100" cy="2438400"/>
          </a:xfrm>
          <a:prstGeom prst="rect">
            <a:avLst/>
          </a:prstGeom>
          <a:noFill/>
          <a:ln>
            <a:noFill/>
          </a:ln>
        </p:spPr>
      </p:pic>
      <p:pic>
        <p:nvPicPr>
          <p:cNvPr id="155" name="Google Shape;155;p21"/>
          <p:cNvPicPr preferRelativeResize="0"/>
          <p:nvPr/>
        </p:nvPicPr>
        <p:blipFill>
          <a:blip r:embed="rId4">
            <a:alphaModFix/>
          </a:blip>
          <a:stretch>
            <a:fillRect/>
          </a:stretch>
        </p:blipFill>
        <p:spPr>
          <a:xfrm>
            <a:off x="152400" y="4642975"/>
            <a:ext cx="2115450" cy="2115450"/>
          </a:xfrm>
          <a:prstGeom prst="rect">
            <a:avLst/>
          </a:prstGeom>
          <a:noFill/>
          <a:ln>
            <a:noFill/>
          </a:ln>
        </p:spPr>
      </p:pic>
      <p:pic>
        <p:nvPicPr>
          <p:cNvPr id="156" name="Google Shape;156;p21"/>
          <p:cNvPicPr preferRelativeResize="0"/>
          <p:nvPr/>
        </p:nvPicPr>
        <p:blipFill>
          <a:blip r:embed="rId4">
            <a:alphaModFix/>
          </a:blip>
          <a:stretch>
            <a:fillRect/>
          </a:stretch>
        </p:blipFill>
        <p:spPr>
          <a:xfrm>
            <a:off x="2882000" y="4642975"/>
            <a:ext cx="2115450" cy="2115450"/>
          </a:xfrm>
          <a:prstGeom prst="rect">
            <a:avLst/>
          </a:prstGeom>
          <a:noFill/>
          <a:ln>
            <a:noFill/>
          </a:ln>
        </p:spPr>
      </p:pic>
      <p:pic>
        <p:nvPicPr>
          <p:cNvPr id="157" name="Google Shape;157;p21"/>
          <p:cNvPicPr preferRelativeResize="0"/>
          <p:nvPr/>
        </p:nvPicPr>
        <p:blipFill>
          <a:blip r:embed="rId4">
            <a:alphaModFix/>
          </a:blip>
          <a:stretch>
            <a:fillRect/>
          </a:stretch>
        </p:blipFill>
        <p:spPr>
          <a:xfrm>
            <a:off x="5782650" y="4642975"/>
            <a:ext cx="2115450" cy="2115450"/>
          </a:xfrm>
          <a:prstGeom prst="rect">
            <a:avLst/>
          </a:prstGeom>
          <a:noFill/>
          <a:ln>
            <a:noFill/>
          </a:ln>
        </p:spPr>
      </p:pic>
      <p:pic>
        <p:nvPicPr>
          <p:cNvPr id="158" name="Google Shape;158;p21"/>
          <p:cNvPicPr preferRelativeResize="0"/>
          <p:nvPr/>
        </p:nvPicPr>
        <p:blipFill>
          <a:blip r:embed="rId4">
            <a:alphaModFix/>
          </a:blip>
          <a:stretch>
            <a:fillRect/>
          </a:stretch>
        </p:blipFill>
        <p:spPr>
          <a:xfrm>
            <a:off x="8546450" y="4642975"/>
            <a:ext cx="2115450" cy="2115450"/>
          </a:xfrm>
          <a:prstGeom prst="rect">
            <a:avLst/>
          </a:prstGeom>
          <a:noFill/>
          <a:ln>
            <a:noFill/>
          </a:ln>
        </p:spPr>
      </p:pic>
      <p:sp>
        <p:nvSpPr>
          <p:cNvPr id="159" name="Google Shape;159;p21"/>
          <p:cNvSpPr/>
          <p:nvPr/>
        </p:nvSpPr>
        <p:spPr>
          <a:xfrm>
            <a:off x="2267850" y="5301700"/>
            <a:ext cx="649800" cy="615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0" name="Google Shape;160;p21"/>
          <p:cNvSpPr/>
          <p:nvPr/>
        </p:nvSpPr>
        <p:spPr>
          <a:xfrm>
            <a:off x="5065150" y="5301700"/>
            <a:ext cx="649800" cy="615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1" name="Google Shape;161;p21"/>
          <p:cNvSpPr/>
          <p:nvPr/>
        </p:nvSpPr>
        <p:spPr>
          <a:xfrm>
            <a:off x="7862450" y="5301700"/>
            <a:ext cx="649800" cy="615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