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1557A52-4B26-4B36-BDFA-E22B7A8BB2A6}">
  <a:tblStyle styleId="{B1557A52-4B26-4B36-BDFA-E22B7A8BB2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1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1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Proof of Concept.</a:t>
            </a:r>
            <a:endParaRPr/>
          </a:p>
        </p:txBody>
      </p:sp>
      <p:sp>
        <p:nvSpPr>
          <p:cNvPr id="489" name="Google Shape;4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7cdd7708d4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cdd7708d4_0_9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g7cdd7708d4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7cdd7708d4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cdd7708d4_0_10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g7cdd7708d4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7cdd7708d4_0_11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g7cdd7708d4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7cdd7708d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cdd7708d4_0_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7cdd7708d4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7cdd7708d4_0_2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Deep Factorization Machine.</a:t>
            </a:r>
            <a:endParaRPr/>
          </a:p>
        </p:txBody>
      </p:sp>
      <p:sp>
        <p:nvSpPr>
          <p:cNvPr id="442" name="Google Shape;442;g7cdd7708d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7cdd7708d4_0_4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MAPE = Mean Absolute Percentage Error.</a:t>
            </a:r>
            <a:endParaRPr/>
          </a:p>
        </p:txBody>
      </p:sp>
      <p:sp>
        <p:nvSpPr>
          <p:cNvPr id="451" name="Google Shape;451;g7cdd7708d4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1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67" name="Shape 67"/>
        <p:cNvGrpSpPr/>
        <p:nvPr/>
      </p:nvGrpSpPr>
      <p:grpSpPr>
        <a:xfrm>
          <a:off x="0" y="0"/>
          <a:ext cx="0" cy="0"/>
          <a:chOff x="0" y="0"/>
          <a:chExt cx="0" cy="0"/>
        </a:xfrm>
      </p:grpSpPr>
      <p:grpSp>
        <p:nvGrpSpPr>
          <p:cNvPr id="68" name="Google Shape;68;p2"/>
          <p:cNvGrpSpPr/>
          <p:nvPr/>
        </p:nvGrpSpPr>
        <p:grpSpPr>
          <a:xfrm>
            <a:off x="-1" y="0"/>
            <a:ext cx="12192002" cy="6858000"/>
            <a:chOff x="-1" y="0"/>
            <a:chExt cx="12192002" cy="6858000"/>
          </a:xfrm>
        </p:grpSpPr>
        <p:cxnSp>
          <p:nvCxnSpPr>
            <p:cNvPr id="69" name="Google Shape;69;p2"/>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2"/>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2"/>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2"/>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2"/>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2"/>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2"/>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2"/>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2"/>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2"/>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2"/>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2"/>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2"/>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2"/>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2"/>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2"/>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2"/>
            <p:cNvGrpSpPr/>
            <p:nvPr/>
          </p:nvGrpSpPr>
          <p:grpSpPr>
            <a:xfrm>
              <a:off x="-1" y="0"/>
              <a:ext cx="12192001" cy="6858000"/>
              <a:chOff x="-1" y="0"/>
              <a:chExt cx="12192001" cy="6858000"/>
            </a:xfrm>
          </p:grpSpPr>
          <p:cxnSp>
            <p:nvCxnSpPr>
              <p:cNvPr id="86" name="Google Shape;86;p2"/>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2"/>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2"/>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2"/>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2"/>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2"/>
              <p:cNvGrpSpPr/>
              <p:nvPr/>
            </p:nvGrpSpPr>
            <p:grpSpPr>
              <a:xfrm>
                <a:off x="6327885" y="0"/>
                <a:ext cx="5864115" cy="5898673"/>
                <a:chOff x="6327885" y="0"/>
                <a:chExt cx="5864115" cy="5898673"/>
              </a:xfrm>
            </p:grpSpPr>
            <p:cxnSp>
              <p:nvCxnSpPr>
                <p:cNvPr id="92" name="Google Shape;92;p2"/>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2"/>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2"/>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2"/>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2"/>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2"/>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2"/>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2"/>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2"/>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2"/>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2"/>
            <p:cNvGrpSpPr/>
            <p:nvPr/>
          </p:nvGrpSpPr>
          <p:grpSpPr>
            <a:xfrm flipH="1">
              <a:off x="0" y="0"/>
              <a:ext cx="12192001" cy="6858000"/>
              <a:chOff x="-1" y="0"/>
              <a:chExt cx="12192001" cy="6858000"/>
            </a:xfrm>
          </p:grpSpPr>
          <p:cxnSp>
            <p:nvCxnSpPr>
              <p:cNvPr id="103" name="Google Shape;103;p2"/>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2"/>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2"/>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2"/>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2"/>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2"/>
              <p:cNvGrpSpPr/>
              <p:nvPr/>
            </p:nvGrpSpPr>
            <p:grpSpPr>
              <a:xfrm>
                <a:off x="6327885" y="0"/>
                <a:ext cx="5864115" cy="5898673"/>
                <a:chOff x="6327885" y="0"/>
                <a:chExt cx="5864115" cy="5898673"/>
              </a:xfrm>
            </p:grpSpPr>
            <p:cxnSp>
              <p:nvCxnSpPr>
                <p:cNvPr id="109" name="Google Shape;109;p2"/>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2"/>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2"/>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2"/>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2"/>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2"/>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2"/>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2"/>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2"/>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2"/>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2"/>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2000"/>
              <a:buNone/>
              <a:defRPr b="0" sz="2000">
                <a:solidFill>
                  <a:srgbClr val="A43E27"/>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2"/>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76" name="Shape 376"/>
        <p:cNvGrpSpPr/>
        <p:nvPr/>
      </p:nvGrpSpPr>
      <p:grpSpPr>
        <a:xfrm>
          <a:off x="0" y="0"/>
          <a:ext cx="0" cy="0"/>
          <a:chOff x="0" y="0"/>
          <a:chExt cx="0" cy="0"/>
        </a:xfrm>
      </p:grpSpPr>
      <p:sp>
        <p:nvSpPr>
          <p:cNvPr id="377" name="Google Shape;377;p1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11"/>
          <p:cNvSpPr txBox="1"/>
          <p:nvPr>
            <p:ph idx="1" type="body"/>
          </p:nvPr>
        </p:nvSpPr>
        <p:spPr>
          <a:xfrm rot="5400000">
            <a:off x="4191000" y="-914400"/>
            <a:ext cx="3809999" cy="960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79" name="Google Shape;379;p1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12"/>
          <p:cNvSpPr txBox="1"/>
          <p:nvPr>
            <p:ph type="title"/>
          </p:nvPr>
        </p:nvSpPr>
        <p:spPr>
          <a:xfrm rot="5400000">
            <a:off x="7402286" y="2296884"/>
            <a:ext cx="5301343" cy="16872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12"/>
          <p:cNvSpPr txBox="1"/>
          <p:nvPr>
            <p:ph idx="1" type="body"/>
          </p:nvPr>
        </p:nvSpPr>
        <p:spPr>
          <a:xfrm rot="5400000">
            <a:off x="2438399" y="-653145"/>
            <a:ext cx="5301343" cy="758734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85" name="Google Shape;385;p1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2" name="Shape 122"/>
        <p:cNvGrpSpPr/>
        <p:nvPr/>
      </p:nvGrpSpPr>
      <p:grpSpPr>
        <a:xfrm>
          <a:off x="0" y="0"/>
          <a:ext cx="0" cy="0"/>
          <a:chOff x="0" y="0"/>
          <a:chExt cx="0" cy="0"/>
        </a:xfrm>
      </p:grpSpPr>
      <p:sp>
        <p:nvSpPr>
          <p:cNvPr id="123" name="Google Shape;123;p3"/>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125" name="Google Shape;125;p3"/>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8" name="Shape 128"/>
        <p:cNvGrpSpPr/>
        <p:nvPr/>
      </p:nvGrpSpPr>
      <p:grpSpPr>
        <a:xfrm>
          <a:off x="0" y="0"/>
          <a:ext cx="0" cy="0"/>
          <a:chOff x="0" y="0"/>
          <a:chExt cx="0" cy="0"/>
        </a:xfrm>
      </p:grpSpPr>
      <p:sp>
        <p:nvSpPr>
          <p:cNvPr id="129" name="Google Shape;129;p4"/>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4"/>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31" name="Google Shape;131;p4"/>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32" name="Google Shape;132;p4"/>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gradFill>
          <a:gsLst>
            <a:gs pos="0">
              <a:schemeClr val="accent1"/>
            </a:gs>
            <a:gs pos="97000">
              <a:srgbClr val="AF4329"/>
            </a:gs>
            <a:gs pos="100000">
              <a:srgbClr val="AF4329"/>
            </a:gs>
          </a:gsLst>
          <a:path path="circle">
            <a:fillToRect b="50%" l="50%" r="50%" t="50%"/>
          </a:path>
          <a:tileRect/>
        </a:gradFill>
      </p:bgPr>
    </p:bg>
    <p:spTree>
      <p:nvGrpSpPr>
        <p:cNvPr id="135" name="Shape 135"/>
        <p:cNvGrpSpPr/>
        <p:nvPr/>
      </p:nvGrpSpPr>
      <p:grpSpPr>
        <a:xfrm>
          <a:off x="0" y="0"/>
          <a:ext cx="0" cy="0"/>
          <a:chOff x="0" y="0"/>
          <a:chExt cx="0" cy="0"/>
        </a:xfrm>
      </p:grpSpPr>
      <p:grpSp>
        <p:nvGrpSpPr>
          <p:cNvPr id="136" name="Google Shape;136;p5"/>
          <p:cNvGrpSpPr/>
          <p:nvPr/>
        </p:nvGrpSpPr>
        <p:grpSpPr>
          <a:xfrm>
            <a:off x="-1" y="0"/>
            <a:ext cx="12192002" cy="6858000"/>
            <a:chOff x="-1" y="0"/>
            <a:chExt cx="12192002" cy="6858000"/>
          </a:xfrm>
        </p:grpSpPr>
        <p:cxnSp>
          <p:nvCxnSpPr>
            <p:cNvPr id="137" name="Google Shape;137;p5"/>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38" name="Google Shape;138;p5"/>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39" name="Google Shape;139;p5"/>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40" name="Google Shape;140;p5"/>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41" name="Google Shape;141;p5"/>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42" name="Google Shape;142;p5"/>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43" name="Google Shape;143;p5"/>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44" name="Google Shape;144;p5"/>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45" name="Google Shape;145;p5"/>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46" name="Google Shape;146;p5"/>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47" name="Google Shape;147;p5"/>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48" name="Google Shape;148;p5"/>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49" name="Google Shape;149;p5"/>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0" name="Google Shape;150;p5"/>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1" name="Google Shape;151;p5"/>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2" name="Google Shape;152;p5"/>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153" name="Google Shape;153;p5"/>
            <p:cNvGrpSpPr/>
            <p:nvPr/>
          </p:nvGrpSpPr>
          <p:grpSpPr>
            <a:xfrm>
              <a:off x="-1" y="0"/>
              <a:ext cx="12192001" cy="6858000"/>
              <a:chOff x="-1" y="0"/>
              <a:chExt cx="12192001" cy="6858000"/>
            </a:xfrm>
          </p:grpSpPr>
          <p:cxnSp>
            <p:nvCxnSpPr>
              <p:cNvPr id="154" name="Google Shape;154;p5"/>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5" name="Google Shape;155;p5"/>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6" name="Google Shape;156;p5"/>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7" name="Google Shape;157;p5"/>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8" name="Google Shape;158;p5"/>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159" name="Google Shape;159;p5"/>
              <p:cNvGrpSpPr/>
              <p:nvPr/>
            </p:nvGrpSpPr>
            <p:grpSpPr>
              <a:xfrm>
                <a:off x="6327885" y="0"/>
                <a:ext cx="5864115" cy="5898673"/>
                <a:chOff x="6327885" y="0"/>
                <a:chExt cx="5864115" cy="5898673"/>
              </a:xfrm>
            </p:grpSpPr>
            <p:cxnSp>
              <p:nvCxnSpPr>
                <p:cNvPr id="160" name="Google Shape;160;p5"/>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1" name="Google Shape;161;p5"/>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2" name="Google Shape;162;p5"/>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3" name="Google Shape;163;p5"/>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4" name="Google Shape;164;p5"/>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165" name="Google Shape;165;p5"/>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6" name="Google Shape;166;p5"/>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7" name="Google Shape;167;p5"/>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8" name="Google Shape;168;p5"/>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9" name="Google Shape;169;p5"/>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nvGrpSpPr>
            <p:cNvPr id="170" name="Google Shape;170;p5"/>
            <p:cNvGrpSpPr/>
            <p:nvPr/>
          </p:nvGrpSpPr>
          <p:grpSpPr>
            <a:xfrm flipH="1">
              <a:off x="0" y="0"/>
              <a:ext cx="12192001" cy="6858000"/>
              <a:chOff x="-1" y="0"/>
              <a:chExt cx="12192001" cy="6858000"/>
            </a:xfrm>
          </p:grpSpPr>
          <p:cxnSp>
            <p:nvCxnSpPr>
              <p:cNvPr id="171" name="Google Shape;171;p5"/>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2" name="Google Shape;172;p5"/>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3" name="Google Shape;173;p5"/>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4" name="Google Shape;174;p5"/>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5" name="Google Shape;175;p5"/>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176" name="Google Shape;176;p5"/>
              <p:cNvGrpSpPr/>
              <p:nvPr/>
            </p:nvGrpSpPr>
            <p:grpSpPr>
              <a:xfrm>
                <a:off x="6327885" y="0"/>
                <a:ext cx="5864115" cy="5898673"/>
                <a:chOff x="6327885" y="0"/>
                <a:chExt cx="5864115" cy="5898673"/>
              </a:xfrm>
            </p:grpSpPr>
            <p:cxnSp>
              <p:nvCxnSpPr>
                <p:cNvPr id="177" name="Google Shape;177;p5"/>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8" name="Google Shape;178;p5"/>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9" name="Google Shape;179;p5"/>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0" name="Google Shape;180;p5"/>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1" name="Google Shape;181;p5"/>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182" name="Google Shape;182;p5"/>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3" name="Google Shape;183;p5"/>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4" name="Google Shape;184;p5"/>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5" name="Google Shape;185;p5"/>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6" name="Google Shape;186;p5"/>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sp>
        <p:nvSpPr>
          <p:cNvPr id="187" name="Google Shape;187;p5"/>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5"/>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189" name="Google Shape;189;p5"/>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90" name="Shape 190"/>
        <p:cNvGrpSpPr/>
        <p:nvPr/>
      </p:nvGrpSpPr>
      <p:grpSpPr>
        <a:xfrm>
          <a:off x="0" y="0"/>
          <a:ext cx="0" cy="0"/>
          <a:chOff x="0" y="0"/>
          <a:chExt cx="0" cy="0"/>
        </a:xfrm>
      </p:grpSpPr>
      <p:sp>
        <p:nvSpPr>
          <p:cNvPr id="191" name="Google Shape;191;p6"/>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6"/>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3" name="Google Shape;193;p6"/>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4" name="Google Shape;194;p6"/>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5" name="Google Shape;195;p6"/>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6" name="Google Shape;196;p6"/>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6"/>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9" name="Shape 199"/>
        <p:cNvGrpSpPr/>
        <p:nvPr/>
      </p:nvGrpSpPr>
      <p:grpSpPr>
        <a:xfrm>
          <a:off x="0" y="0"/>
          <a:ext cx="0" cy="0"/>
          <a:chOff x="0" y="0"/>
          <a:chExt cx="0" cy="0"/>
        </a:xfrm>
      </p:grpSpPr>
      <p:sp>
        <p:nvSpPr>
          <p:cNvPr id="200" name="Google Shape;200;p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204" name="Shape 204"/>
        <p:cNvGrpSpPr/>
        <p:nvPr/>
      </p:nvGrpSpPr>
      <p:grpSpPr>
        <a:xfrm>
          <a:off x="0" y="0"/>
          <a:ext cx="0" cy="0"/>
          <a:chOff x="0" y="0"/>
          <a:chExt cx="0" cy="0"/>
        </a:xfrm>
      </p:grpSpPr>
      <p:grpSp>
        <p:nvGrpSpPr>
          <p:cNvPr id="205" name="Google Shape;205;p8"/>
          <p:cNvGrpSpPr/>
          <p:nvPr/>
        </p:nvGrpSpPr>
        <p:grpSpPr>
          <a:xfrm>
            <a:off x="-1" y="0"/>
            <a:ext cx="12192002" cy="6858000"/>
            <a:chOff x="-1" y="0"/>
            <a:chExt cx="12192002" cy="6858000"/>
          </a:xfrm>
        </p:grpSpPr>
        <p:cxnSp>
          <p:nvCxnSpPr>
            <p:cNvPr id="206" name="Google Shape;206;p8"/>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7" name="Google Shape;207;p8"/>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8" name="Google Shape;208;p8"/>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9" name="Google Shape;209;p8"/>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0" name="Google Shape;210;p8"/>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1" name="Google Shape;211;p8"/>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2" name="Google Shape;212;p8"/>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3" name="Google Shape;213;p8"/>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4" name="Google Shape;214;p8"/>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5" name="Google Shape;215;p8"/>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6" name="Google Shape;216;p8"/>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7" name="Google Shape;217;p8"/>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8" name="Google Shape;218;p8"/>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9" name="Google Shape;219;p8"/>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0" name="Google Shape;220;p8"/>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1" name="Google Shape;221;p8"/>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2" name="Google Shape;222;p8"/>
            <p:cNvGrpSpPr/>
            <p:nvPr/>
          </p:nvGrpSpPr>
          <p:grpSpPr>
            <a:xfrm>
              <a:off x="-1" y="0"/>
              <a:ext cx="12192001" cy="6858000"/>
              <a:chOff x="-1" y="0"/>
              <a:chExt cx="12192001" cy="6858000"/>
            </a:xfrm>
          </p:grpSpPr>
          <p:cxnSp>
            <p:nvCxnSpPr>
              <p:cNvPr id="223" name="Google Shape;223;p8"/>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4" name="Google Shape;224;p8"/>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5" name="Google Shape;225;p8"/>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6" name="Google Shape;226;p8"/>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7" name="Google Shape;227;p8"/>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8" name="Google Shape;228;p8"/>
              <p:cNvGrpSpPr/>
              <p:nvPr/>
            </p:nvGrpSpPr>
            <p:grpSpPr>
              <a:xfrm>
                <a:off x="6327885" y="0"/>
                <a:ext cx="5864115" cy="5898673"/>
                <a:chOff x="6327885" y="0"/>
                <a:chExt cx="5864115" cy="5898673"/>
              </a:xfrm>
            </p:grpSpPr>
            <p:cxnSp>
              <p:nvCxnSpPr>
                <p:cNvPr id="229" name="Google Shape;229;p8"/>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0" name="Google Shape;230;p8"/>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1" name="Google Shape;231;p8"/>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2" name="Google Shape;232;p8"/>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3" name="Google Shape;233;p8"/>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34" name="Google Shape;234;p8"/>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5" name="Google Shape;235;p8"/>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6" name="Google Shape;236;p8"/>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7" name="Google Shape;237;p8"/>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8" name="Google Shape;238;p8"/>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39" name="Google Shape;239;p8"/>
            <p:cNvGrpSpPr/>
            <p:nvPr/>
          </p:nvGrpSpPr>
          <p:grpSpPr>
            <a:xfrm flipH="1">
              <a:off x="0" y="0"/>
              <a:ext cx="12192001" cy="6858000"/>
              <a:chOff x="-1" y="0"/>
              <a:chExt cx="12192001" cy="6858000"/>
            </a:xfrm>
          </p:grpSpPr>
          <p:cxnSp>
            <p:nvCxnSpPr>
              <p:cNvPr id="240" name="Google Shape;240;p8"/>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1" name="Google Shape;241;p8"/>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2" name="Google Shape;242;p8"/>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3" name="Google Shape;243;p8"/>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4" name="Google Shape;244;p8"/>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45" name="Google Shape;245;p8"/>
              <p:cNvGrpSpPr/>
              <p:nvPr/>
            </p:nvGrpSpPr>
            <p:grpSpPr>
              <a:xfrm>
                <a:off x="6327885" y="0"/>
                <a:ext cx="5864115" cy="5898673"/>
                <a:chOff x="6327885" y="0"/>
                <a:chExt cx="5864115" cy="5898673"/>
              </a:xfrm>
            </p:grpSpPr>
            <p:cxnSp>
              <p:nvCxnSpPr>
                <p:cNvPr id="246" name="Google Shape;246;p8"/>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7" name="Google Shape;247;p8"/>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8"/>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8"/>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8"/>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51" name="Google Shape;251;p8"/>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8"/>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8"/>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8"/>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8"/>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56" name="Google Shape;256;p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gradFill>
          <a:gsLst>
            <a:gs pos="0">
              <a:schemeClr val="accent1"/>
            </a:gs>
            <a:gs pos="100000">
              <a:srgbClr val="AF4329"/>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9"/>
          <p:cNvGrpSpPr/>
          <p:nvPr/>
        </p:nvGrpSpPr>
        <p:grpSpPr>
          <a:xfrm>
            <a:off x="-1" y="0"/>
            <a:ext cx="12192002" cy="6858000"/>
            <a:chOff x="-1" y="0"/>
            <a:chExt cx="12192002" cy="6858000"/>
          </a:xfrm>
        </p:grpSpPr>
        <p:cxnSp>
          <p:nvCxnSpPr>
            <p:cNvPr id="261" name="Google Shape;261;p9"/>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2" name="Google Shape;262;p9"/>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3" name="Google Shape;263;p9"/>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4" name="Google Shape;264;p9"/>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5" name="Google Shape;265;p9"/>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6" name="Google Shape;266;p9"/>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7" name="Google Shape;267;p9"/>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8" name="Google Shape;268;p9"/>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9" name="Google Shape;269;p9"/>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0" name="Google Shape;270;p9"/>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1" name="Google Shape;271;p9"/>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2" name="Google Shape;272;p9"/>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3" name="Google Shape;273;p9"/>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4" name="Google Shape;274;p9"/>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5" name="Google Shape;275;p9"/>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6" name="Google Shape;276;p9"/>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277" name="Google Shape;277;p9"/>
            <p:cNvGrpSpPr/>
            <p:nvPr/>
          </p:nvGrpSpPr>
          <p:grpSpPr>
            <a:xfrm>
              <a:off x="-1" y="0"/>
              <a:ext cx="12192001" cy="6858000"/>
              <a:chOff x="-1" y="0"/>
              <a:chExt cx="12192001" cy="6858000"/>
            </a:xfrm>
          </p:grpSpPr>
          <p:cxnSp>
            <p:nvCxnSpPr>
              <p:cNvPr id="278" name="Google Shape;278;p9"/>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9" name="Google Shape;279;p9"/>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0" name="Google Shape;280;p9"/>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1" name="Google Shape;281;p9"/>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2" name="Google Shape;282;p9"/>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283" name="Google Shape;283;p9"/>
              <p:cNvGrpSpPr/>
              <p:nvPr/>
            </p:nvGrpSpPr>
            <p:grpSpPr>
              <a:xfrm>
                <a:off x="6327885" y="0"/>
                <a:ext cx="5864115" cy="5898673"/>
                <a:chOff x="6327885" y="0"/>
                <a:chExt cx="5864115" cy="5898673"/>
              </a:xfrm>
            </p:grpSpPr>
            <p:cxnSp>
              <p:nvCxnSpPr>
                <p:cNvPr id="284" name="Google Shape;284;p9"/>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5" name="Google Shape;285;p9"/>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6" name="Google Shape;286;p9"/>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7" name="Google Shape;287;p9"/>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8" name="Google Shape;288;p9"/>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289" name="Google Shape;289;p9"/>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0" name="Google Shape;290;p9"/>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1" name="Google Shape;291;p9"/>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2" name="Google Shape;292;p9"/>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3" name="Google Shape;293;p9"/>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nvGrpSpPr>
            <p:cNvPr id="294" name="Google Shape;294;p9"/>
            <p:cNvGrpSpPr/>
            <p:nvPr/>
          </p:nvGrpSpPr>
          <p:grpSpPr>
            <a:xfrm flipH="1">
              <a:off x="0" y="0"/>
              <a:ext cx="12192001" cy="6858000"/>
              <a:chOff x="-1" y="0"/>
              <a:chExt cx="12192001" cy="6858000"/>
            </a:xfrm>
          </p:grpSpPr>
          <p:cxnSp>
            <p:nvCxnSpPr>
              <p:cNvPr id="295" name="Google Shape;295;p9"/>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6" name="Google Shape;296;p9"/>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7" name="Google Shape;297;p9"/>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8" name="Google Shape;298;p9"/>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9" name="Google Shape;299;p9"/>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00" name="Google Shape;300;p9"/>
              <p:cNvGrpSpPr/>
              <p:nvPr/>
            </p:nvGrpSpPr>
            <p:grpSpPr>
              <a:xfrm>
                <a:off x="6327885" y="0"/>
                <a:ext cx="5864115" cy="5898673"/>
                <a:chOff x="6327885" y="0"/>
                <a:chExt cx="5864115" cy="5898673"/>
              </a:xfrm>
            </p:grpSpPr>
            <p:cxnSp>
              <p:nvCxnSpPr>
                <p:cNvPr id="301" name="Google Shape;301;p9"/>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2" name="Google Shape;302;p9"/>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3" name="Google Shape;303;p9"/>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4" name="Google Shape;304;p9"/>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5" name="Google Shape;305;p9"/>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306" name="Google Shape;306;p9"/>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7" name="Google Shape;307;p9"/>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8" name="Google Shape;308;p9"/>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9" name="Google Shape;309;p9"/>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10" name="Google Shape;310;p9"/>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sp>
        <p:nvSpPr>
          <p:cNvPr id="311" name="Google Shape;311;p9"/>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2" name="Google Shape;312;p9"/>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9"/>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228600" lvl="8" marL="4114800" algn="l">
              <a:lnSpc>
                <a:spcPct val="90000"/>
              </a:lnSpc>
              <a:spcBef>
                <a:spcPts val="600"/>
              </a:spcBef>
              <a:spcAft>
                <a:spcPts val="0"/>
              </a:spcAft>
              <a:buSzPts val="2000"/>
              <a:buNone/>
              <a:defRPr sz="2000"/>
            </a:lvl9pPr>
          </a:lstStyle>
          <a:p/>
        </p:txBody>
      </p:sp>
      <p:sp>
        <p:nvSpPr>
          <p:cNvPr id="314" name="Google Shape;314;p9"/>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9"/>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9"/>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9"/>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Arial"/>
                <a:ea typeface="Arial"/>
                <a:cs typeface="Arial"/>
                <a:sym typeface="Arial"/>
              </a:defRPr>
            </a:lvl1pPr>
            <a:lvl2pPr indent="0" lvl="1" marL="0" algn="r">
              <a:spcBef>
                <a:spcPts val="0"/>
              </a:spcBef>
              <a:buNone/>
              <a:defRPr b="0" i="0" sz="1100" u="none" cap="none" strike="noStrike">
                <a:solidFill>
                  <a:schemeClr val="lt1"/>
                </a:solidFill>
                <a:latin typeface="Arial"/>
                <a:ea typeface="Arial"/>
                <a:cs typeface="Arial"/>
                <a:sym typeface="Arial"/>
              </a:defRPr>
            </a:lvl2pPr>
            <a:lvl3pPr indent="0" lvl="2" marL="0" algn="r">
              <a:spcBef>
                <a:spcPts val="0"/>
              </a:spcBef>
              <a:buNone/>
              <a:defRPr b="0" i="0" sz="1100" u="none" cap="none" strike="noStrike">
                <a:solidFill>
                  <a:schemeClr val="lt1"/>
                </a:solidFill>
                <a:latin typeface="Arial"/>
                <a:ea typeface="Arial"/>
                <a:cs typeface="Arial"/>
                <a:sym typeface="Arial"/>
              </a:defRPr>
            </a:lvl3pPr>
            <a:lvl4pPr indent="0" lvl="3" marL="0" algn="r">
              <a:spcBef>
                <a:spcPts val="0"/>
              </a:spcBef>
              <a:buNone/>
              <a:defRPr b="0" i="0" sz="1100" u="none" cap="none" strike="noStrike">
                <a:solidFill>
                  <a:schemeClr val="lt1"/>
                </a:solidFill>
                <a:latin typeface="Arial"/>
                <a:ea typeface="Arial"/>
                <a:cs typeface="Arial"/>
                <a:sym typeface="Arial"/>
              </a:defRPr>
            </a:lvl4pPr>
            <a:lvl5pPr indent="0" lvl="4" marL="0" algn="r">
              <a:spcBef>
                <a:spcPts val="0"/>
              </a:spcBef>
              <a:buNone/>
              <a:defRPr b="0" i="0" sz="1100" u="none" cap="none" strike="noStrike">
                <a:solidFill>
                  <a:schemeClr val="lt1"/>
                </a:solidFill>
                <a:latin typeface="Arial"/>
                <a:ea typeface="Arial"/>
                <a:cs typeface="Arial"/>
                <a:sym typeface="Arial"/>
              </a:defRPr>
            </a:lvl5pPr>
            <a:lvl6pPr indent="0" lvl="5" marL="0" algn="r">
              <a:spcBef>
                <a:spcPts val="0"/>
              </a:spcBef>
              <a:buNone/>
              <a:defRPr b="0" i="0" sz="1100" u="none" cap="none" strike="noStrike">
                <a:solidFill>
                  <a:schemeClr val="lt1"/>
                </a:solidFill>
                <a:latin typeface="Arial"/>
                <a:ea typeface="Arial"/>
                <a:cs typeface="Arial"/>
                <a:sym typeface="Arial"/>
              </a:defRPr>
            </a:lvl6pPr>
            <a:lvl7pPr indent="0" lvl="6" marL="0" algn="r">
              <a:spcBef>
                <a:spcPts val="0"/>
              </a:spcBef>
              <a:buNone/>
              <a:defRPr b="0" i="0" sz="1100" u="none" cap="none" strike="noStrike">
                <a:solidFill>
                  <a:schemeClr val="lt1"/>
                </a:solidFill>
                <a:latin typeface="Arial"/>
                <a:ea typeface="Arial"/>
                <a:cs typeface="Arial"/>
                <a:sym typeface="Arial"/>
              </a:defRPr>
            </a:lvl7pPr>
            <a:lvl8pPr indent="0" lvl="7" marL="0" algn="r">
              <a:spcBef>
                <a:spcPts val="0"/>
              </a:spcBef>
              <a:buNone/>
              <a:defRPr b="0" i="0" sz="1100" u="none" cap="none" strike="noStrike">
                <a:solidFill>
                  <a:schemeClr val="lt1"/>
                </a:solidFill>
                <a:latin typeface="Arial"/>
                <a:ea typeface="Arial"/>
                <a:cs typeface="Arial"/>
                <a:sym typeface="Arial"/>
              </a:defRPr>
            </a:lvl8pPr>
            <a:lvl9pPr indent="0" lvl="8" marL="0" algn="r">
              <a:spcBef>
                <a:spcPts val="0"/>
              </a:spcBef>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gradFill>
          <a:gsLst>
            <a:gs pos="0">
              <a:schemeClr val="accent1"/>
            </a:gs>
            <a:gs pos="100000">
              <a:srgbClr val="AF4329"/>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10"/>
          <p:cNvGrpSpPr/>
          <p:nvPr/>
        </p:nvGrpSpPr>
        <p:grpSpPr>
          <a:xfrm>
            <a:off x="-1" y="0"/>
            <a:ext cx="12192002" cy="6858000"/>
            <a:chOff x="-1" y="0"/>
            <a:chExt cx="12192002" cy="6858000"/>
          </a:xfrm>
        </p:grpSpPr>
        <p:cxnSp>
          <p:nvCxnSpPr>
            <p:cNvPr id="321" name="Google Shape;321;p10"/>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2" name="Google Shape;322;p10"/>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3" name="Google Shape;323;p10"/>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4" name="Google Shape;324;p10"/>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5" name="Google Shape;325;p10"/>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6" name="Google Shape;326;p10"/>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7" name="Google Shape;327;p10"/>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8" name="Google Shape;328;p10"/>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9" name="Google Shape;329;p10"/>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0" name="Google Shape;330;p10"/>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1" name="Google Shape;331;p10"/>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2" name="Google Shape;332;p10"/>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3" name="Google Shape;333;p10"/>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4" name="Google Shape;334;p10"/>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5" name="Google Shape;335;p10"/>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6" name="Google Shape;336;p10"/>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37" name="Google Shape;337;p10"/>
            <p:cNvGrpSpPr/>
            <p:nvPr/>
          </p:nvGrpSpPr>
          <p:grpSpPr>
            <a:xfrm>
              <a:off x="-1" y="0"/>
              <a:ext cx="12192001" cy="6858000"/>
              <a:chOff x="-1" y="0"/>
              <a:chExt cx="12192001" cy="6858000"/>
            </a:xfrm>
          </p:grpSpPr>
          <p:cxnSp>
            <p:nvCxnSpPr>
              <p:cNvPr id="338" name="Google Shape;338;p10"/>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9" name="Google Shape;339;p10"/>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0" name="Google Shape;340;p10"/>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1" name="Google Shape;341;p10"/>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2" name="Google Shape;342;p10"/>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43" name="Google Shape;343;p10"/>
              <p:cNvGrpSpPr/>
              <p:nvPr/>
            </p:nvGrpSpPr>
            <p:grpSpPr>
              <a:xfrm>
                <a:off x="6327885" y="0"/>
                <a:ext cx="5864115" cy="5898673"/>
                <a:chOff x="6327885" y="0"/>
                <a:chExt cx="5864115" cy="5898673"/>
              </a:xfrm>
            </p:grpSpPr>
            <p:cxnSp>
              <p:nvCxnSpPr>
                <p:cNvPr id="344" name="Google Shape;344;p10"/>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5" name="Google Shape;345;p10"/>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6" name="Google Shape;346;p10"/>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7" name="Google Shape;347;p10"/>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8" name="Google Shape;348;p10"/>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349" name="Google Shape;349;p10"/>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0" name="Google Shape;350;p10"/>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1" name="Google Shape;351;p10"/>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2" name="Google Shape;352;p10"/>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3" name="Google Shape;353;p10"/>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nvGrpSpPr>
            <p:cNvPr id="354" name="Google Shape;354;p10"/>
            <p:cNvGrpSpPr/>
            <p:nvPr/>
          </p:nvGrpSpPr>
          <p:grpSpPr>
            <a:xfrm flipH="1">
              <a:off x="0" y="0"/>
              <a:ext cx="12192001" cy="6858000"/>
              <a:chOff x="-1" y="0"/>
              <a:chExt cx="12192001" cy="6858000"/>
            </a:xfrm>
          </p:grpSpPr>
          <p:cxnSp>
            <p:nvCxnSpPr>
              <p:cNvPr id="355" name="Google Shape;355;p10"/>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6" name="Google Shape;356;p10"/>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7" name="Google Shape;357;p10"/>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8" name="Google Shape;358;p10"/>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9" name="Google Shape;359;p10"/>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60" name="Google Shape;360;p10"/>
              <p:cNvGrpSpPr/>
              <p:nvPr/>
            </p:nvGrpSpPr>
            <p:grpSpPr>
              <a:xfrm>
                <a:off x="6327885" y="0"/>
                <a:ext cx="5864115" cy="5898673"/>
                <a:chOff x="6327885" y="0"/>
                <a:chExt cx="5864115" cy="5898673"/>
              </a:xfrm>
            </p:grpSpPr>
            <p:cxnSp>
              <p:nvCxnSpPr>
                <p:cNvPr id="361" name="Google Shape;361;p10"/>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2" name="Google Shape;362;p10"/>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3" name="Google Shape;363;p10"/>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4" name="Google Shape;364;p10"/>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5" name="Google Shape;365;p10"/>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366" name="Google Shape;366;p10"/>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7" name="Google Shape;367;p10"/>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8" name="Google Shape;368;p10"/>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9" name="Google Shape;369;p10"/>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70" name="Google Shape;370;p10"/>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sp>
        <p:nvSpPr>
          <p:cNvPr id="371" name="Google Shape;371;p10"/>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372" name="Google Shape;372;p10"/>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3" name="Google Shape;373;p10"/>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374" name="Google Shape;374;p10"/>
          <p:cNvSpPr/>
          <p:nvPr>
            <p:ph idx="2" type="pic"/>
          </p:nvPr>
        </p:nvSpPr>
        <p:spPr>
          <a:xfrm>
            <a:off x="4412" y="-159"/>
            <a:ext cx="7315200" cy="6858000"/>
          </a:xfrm>
          <a:prstGeom prst="rect">
            <a:avLst/>
          </a:prstGeom>
          <a:noFill/>
          <a:ln>
            <a:noFill/>
          </a:ln>
        </p:spPr>
        <p:txBody>
          <a:bodyPr anchorCtr="0" anchor="t" bIns="45700" lIns="91425" spcFirstLastPara="1" rIns="91425" wrap="square" tIns="457200">
            <a:noAutofit/>
          </a:bodyPr>
          <a:lstStyle>
            <a:lvl1pPr lvl="0" marR="0" rtl="0" algn="ctr">
              <a:lnSpc>
                <a:spcPct val="90000"/>
              </a:lnSpc>
              <a:spcBef>
                <a:spcPts val="18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1200"/>
              </a:spcBef>
              <a:spcAft>
                <a:spcPts val="0"/>
              </a:spcAft>
              <a:buClr>
                <a:srgbClr val="A43E27"/>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800"/>
              </a:spcBef>
              <a:spcAft>
                <a:spcPts val="0"/>
              </a:spcAft>
              <a:buClr>
                <a:srgbClr val="A43E27"/>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8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6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6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600"/>
              </a:spcBef>
              <a:spcAft>
                <a:spcPts val="0"/>
              </a:spcAft>
              <a:buClr>
                <a:srgbClr val="A43E27"/>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75" name="Google Shape;375;p10"/>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 y="-195943"/>
            <a:ext cx="12192002" cy="6858000"/>
            <a:chOff x="-1" y="0"/>
            <a:chExt cx="12192002" cy="6858000"/>
          </a:xfrm>
        </p:grpSpPr>
        <p:cxnSp>
          <p:nvCxnSpPr>
            <p:cNvPr id="11" name="Google Shape;11;p1"/>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1"/>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1"/>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1"/>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1"/>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1"/>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1"/>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1"/>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1"/>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1"/>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1"/>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1"/>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1"/>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1"/>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1"/>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1"/>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1"/>
            <p:cNvGrpSpPr/>
            <p:nvPr/>
          </p:nvGrpSpPr>
          <p:grpSpPr>
            <a:xfrm>
              <a:off x="-1" y="0"/>
              <a:ext cx="12192001" cy="6858000"/>
              <a:chOff x="-1" y="0"/>
              <a:chExt cx="12192001" cy="6858000"/>
            </a:xfrm>
          </p:grpSpPr>
          <p:cxnSp>
            <p:nvCxnSpPr>
              <p:cNvPr id="28" name="Google Shape;28;p1"/>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1"/>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1"/>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1"/>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1"/>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1"/>
              <p:cNvGrpSpPr/>
              <p:nvPr/>
            </p:nvGrpSpPr>
            <p:grpSpPr>
              <a:xfrm>
                <a:off x="6327885" y="0"/>
                <a:ext cx="5864115" cy="5898673"/>
                <a:chOff x="6327885" y="0"/>
                <a:chExt cx="5864115" cy="5898673"/>
              </a:xfrm>
            </p:grpSpPr>
            <p:cxnSp>
              <p:nvCxnSpPr>
                <p:cNvPr id="34" name="Google Shape;34;p1"/>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1"/>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1"/>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1"/>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1"/>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1"/>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1"/>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1"/>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1"/>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1"/>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1"/>
            <p:cNvGrpSpPr/>
            <p:nvPr/>
          </p:nvGrpSpPr>
          <p:grpSpPr>
            <a:xfrm flipH="1">
              <a:off x="0" y="0"/>
              <a:ext cx="12192001" cy="6858000"/>
              <a:chOff x="-1" y="0"/>
              <a:chExt cx="12192001" cy="6858000"/>
            </a:xfrm>
          </p:grpSpPr>
          <p:cxnSp>
            <p:nvCxnSpPr>
              <p:cNvPr id="45" name="Google Shape;45;p1"/>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1"/>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1"/>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1"/>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1"/>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1"/>
              <p:cNvGrpSpPr/>
              <p:nvPr/>
            </p:nvGrpSpPr>
            <p:grpSpPr>
              <a:xfrm>
                <a:off x="6327885" y="0"/>
                <a:ext cx="5864115" cy="5898673"/>
                <a:chOff x="6327885" y="0"/>
                <a:chExt cx="5864115" cy="5898673"/>
              </a:xfrm>
            </p:grpSpPr>
            <p:cxnSp>
              <p:nvCxnSpPr>
                <p:cNvPr id="51" name="Google Shape;51;p1"/>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1"/>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1"/>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1"/>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1"/>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1"/>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1"/>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1"/>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1"/>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1"/>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A43E27"/>
              </a:buClr>
              <a:buSzPts val="3200"/>
              <a:buFont typeface="Arial"/>
              <a:buNone/>
              <a:defRPr b="1" i="0" sz="3200" u="none" cap="none" strike="noStrike">
                <a:solidFill>
                  <a:srgbClr val="A43E2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1"/>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Google Shape;63;p1"/>
          <p:cNvCxnSpPr/>
          <p:nvPr/>
        </p:nvCxnSpPr>
        <p:spPr>
          <a:xfrm>
            <a:off x="609600" y="6172200"/>
            <a:ext cx="10972800" cy="0"/>
          </a:xfrm>
          <a:prstGeom prst="straightConnector1">
            <a:avLst/>
          </a:prstGeom>
          <a:noFill/>
          <a:ln cap="flat" cmpd="sng" w="12700">
            <a:solidFill>
              <a:srgbClr val="A43E27"/>
            </a:solidFill>
            <a:prstDash val="solid"/>
            <a:miter lim="800000"/>
            <a:headEnd len="sm" w="sm" type="none"/>
            <a:tailEnd len="sm" w="sm" type="none"/>
          </a:ln>
        </p:spPr>
      </p:cxnSp>
      <p:sp>
        <p:nvSpPr>
          <p:cNvPr id="64" name="Google Shape;64;p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414241"/>
                </a:solidFill>
                <a:latin typeface="Arial"/>
                <a:ea typeface="Arial"/>
                <a:cs typeface="Arial"/>
                <a:sym typeface="Arial"/>
              </a:defRPr>
            </a:lvl1pPr>
            <a:lvl2pPr indent="0" lvl="1" marL="0" marR="0" rtl="0" algn="r">
              <a:spcBef>
                <a:spcPts val="0"/>
              </a:spcBef>
              <a:buNone/>
              <a:defRPr b="0" i="0" sz="1100" u="none" cap="none" strike="noStrike">
                <a:solidFill>
                  <a:srgbClr val="414241"/>
                </a:solidFill>
                <a:latin typeface="Arial"/>
                <a:ea typeface="Arial"/>
                <a:cs typeface="Arial"/>
                <a:sym typeface="Arial"/>
              </a:defRPr>
            </a:lvl2pPr>
            <a:lvl3pPr indent="0" lvl="2" marL="0" marR="0" rtl="0" algn="r">
              <a:spcBef>
                <a:spcPts val="0"/>
              </a:spcBef>
              <a:buNone/>
              <a:defRPr b="0" i="0" sz="1100" u="none" cap="none" strike="noStrike">
                <a:solidFill>
                  <a:srgbClr val="414241"/>
                </a:solidFill>
                <a:latin typeface="Arial"/>
                <a:ea typeface="Arial"/>
                <a:cs typeface="Arial"/>
                <a:sym typeface="Arial"/>
              </a:defRPr>
            </a:lvl3pPr>
            <a:lvl4pPr indent="0" lvl="3" marL="0" marR="0" rtl="0" algn="r">
              <a:spcBef>
                <a:spcPts val="0"/>
              </a:spcBef>
              <a:buNone/>
              <a:defRPr b="0" i="0" sz="1100" u="none" cap="none" strike="noStrike">
                <a:solidFill>
                  <a:srgbClr val="414241"/>
                </a:solidFill>
                <a:latin typeface="Arial"/>
                <a:ea typeface="Arial"/>
                <a:cs typeface="Arial"/>
                <a:sym typeface="Arial"/>
              </a:defRPr>
            </a:lvl4pPr>
            <a:lvl5pPr indent="0" lvl="4" marL="0" marR="0" rtl="0" algn="r">
              <a:spcBef>
                <a:spcPts val="0"/>
              </a:spcBef>
              <a:buNone/>
              <a:defRPr b="0" i="0" sz="1100" u="none" cap="none" strike="noStrike">
                <a:solidFill>
                  <a:srgbClr val="414241"/>
                </a:solidFill>
                <a:latin typeface="Arial"/>
                <a:ea typeface="Arial"/>
                <a:cs typeface="Arial"/>
                <a:sym typeface="Arial"/>
              </a:defRPr>
            </a:lvl5pPr>
            <a:lvl6pPr indent="0" lvl="5" marL="0" marR="0" rtl="0" algn="r">
              <a:spcBef>
                <a:spcPts val="0"/>
              </a:spcBef>
              <a:buNone/>
              <a:defRPr b="0" i="0" sz="1100" u="none" cap="none" strike="noStrike">
                <a:solidFill>
                  <a:srgbClr val="414241"/>
                </a:solidFill>
                <a:latin typeface="Arial"/>
                <a:ea typeface="Arial"/>
                <a:cs typeface="Arial"/>
                <a:sym typeface="Arial"/>
              </a:defRPr>
            </a:lvl6pPr>
            <a:lvl7pPr indent="0" lvl="6" marL="0" marR="0" rtl="0" algn="r">
              <a:spcBef>
                <a:spcPts val="0"/>
              </a:spcBef>
              <a:buNone/>
              <a:defRPr b="0" i="0" sz="1100" u="none" cap="none" strike="noStrike">
                <a:solidFill>
                  <a:srgbClr val="414241"/>
                </a:solidFill>
                <a:latin typeface="Arial"/>
                <a:ea typeface="Arial"/>
                <a:cs typeface="Arial"/>
                <a:sym typeface="Arial"/>
              </a:defRPr>
            </a:lvl7pPr>
            <a:lvl8pPr indent="0" lvl="7" marL="0" marR="0" rtl="0" algn="r">
              <a:spcBef>
                <a:spcPts val="0"/>
              </a:spcBef>
              <a:buNone/>
              <a:defRPr b="0" i="0" sz="1100" u="none" cap="none" strike="noStrike">
                <a:solidFill>
                  <a:srgbClr val="414241"/>
                </a:solidFill>
                <a:latin typeface="Arial"/>
                <a:ea typeface="Arial"/>
                <a:cs typeface="Arial"/>
                <a:sym typeface="Arial"/>
              </a:defRPr>
            </a:lvl8pPr>
            <a:lvl9pPr indent="0" lvl="8" marL="0" marR="0" rtl="0" algn="r">
              <a:spcBef>
                <a:spcPts val="0"/>
              </a:spcBef>
              <a:buNone/>
              <a:defRPr b="0" i="0" sz="1100" u="none" cap="none" strike="noStrike">
                <a:solidFill>
                  <a:srgbClr val="4142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hyperlink" Target="mailto:paras.varshney97@gmail.com" TargetMode="External"/><Relationship Id="rId11" Type="http://schemas.openxmlformats.org/officeDocument/2006/relationships/hyperlink" Target="https://github.com/dsp09" TargetMode="External"/><Relationship Id="rId10" Type="http://schemas.openxmlformats.org/officeDocument/2006/relationships/hyperlink" Target="https://www.kaggle.com/prashu919" TargetMode="External"/><Relationship Id="rId12" Type="http://schemas.openxmlformats.org/officeDocument/2006/relationships/image" Target="../media/image2.jpg"/><Relationship Id="rId9" Type="http://schemas.openxmlformats.org/officeDocument/2006/relationships/hyperlink" Target="https://www.linkedin.com/in/dsp09/" TargetMode="External"/><Relationship Id="rId5" Type="http://schemas.openxmlformats.org/officeDocument/2006/relationships/hyperlink" Target="https://www.linkedin.com/in/pv009" TargetMode="External"/><Relationship Id="rId6" Type="http://schemas.openxmlformats.org/officeDocument/2006/relationships/hyperlink" Target="https://www.kaggle.com/paras007" TargetMode="External"/><Relationship Id="rId7" Type="http://schemas.openxmlformats.org/officeDocument/2006/relationships/hyperlink" Target="https://github.com/paras009" TargetMode="External"/><Relationship Id="rId8" Type="http://schemas.openxmlformats.org/officeDocument/2006/relationships/hyperlink" Target="mailto:devisai2000@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python.org/" TargetMode="External"/><Relationship Id="rId4" Type="http://schemas.openxmlformats.org/officeDocument/2006/relationships/hyperlink" Target="https://jupyter.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13"/>
          <p:cNvSpPr txBox="1"/>
          <p:nvPr>
            <p:ph type="ctrTitle"/>
          </p:nvPr>
        </p:nvSpPr>
        <p:spPr>
          <a:xfrm>
            <a:off x="1293850" y="629550"/>
            <a:ext cx="10305900" cy="1754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000"/>
              <a:buFont typeface="Arial"/>
              <a:buNone/>
            </a:pPr>
            <a:r>
              <a:rPr lang="en-US" sz="4000"/>
              <a:t>Dynamic Pricing Strategies for Revenue Management &amp; Price Optimization.</a:t>
            </a:r>
            <a:endParaRPr sz="4000"/>
          </a:p>
          <a:p>
            <a:pPr indent="0" lvl="0" marL="0" rtl="0" algn="l">
              <a:lnSpc>
                <a:spcPct val="76000"/>
              </a:lnSpc>
              <a:spcBef>
                <a:spcPts val="0"/>
              </a:spcBef>
              <a:spcAft>
                <a:spcPts val="0"/>
              </a:spcAft>
              <a:buClr>
                <a:schemeClr val="dk1"/>
              </a:buClr>
              <a:buSzPts val="5000"/>
              <a:buFont typeface="Arial"/>
              <a:buNone/>
            </a:pPr>
            <a:r>
              <a:t/>
            </a:r>
            <a:endParaRPr sz="4000"/>
          </a:p>
        </p:txBody>
      </p:sp>
      <p:sp>
        <p:nvSpPr>
          <p:cNvPr id="393" name="Google Shape;393;p13"/>
          <p:cNvSpPr txBox="1"/>
          <p:nvPr>
            <p:ph idx="1" type="subTitle"/>
          </p:nvPr>
        </p:nvSpPr>
        <p:spPr>
          <a:xfrm>
            <a:off x="1442700" y="2860124"/>
            <a:ext cx="9604200" cy="1628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b="1" lang="en-US"/>
              <a:t>HackBout Hackathon</a:t>
            </a:r>
            <a:endParaRPr b="1"/>
          </a:p>
          <a:p>
            <a:pPr indent="0" lvl="0" marL="0" rtl="0" algn="l">
              <a:lnSpc>
                <a:spcPct val="90000"/>
              </a:lnSpc>
              <a:spcBef>
                <a:spcPts val="0"/>
              </a:spcBef>
              <a:spcAft>
                <a:spcPts val="0"/>
              </a:spcAft>
              <a:buSzPts val="2000"/>
              <a:buNone/>
            </a:pPr>
            <a:r>
              <a:t/>
            </a:r>
            <a:endParaRPr/>
          </a:p>
          <a:p>
            <a:pPr indent="0" lvl="0" marL="0" rtl="0" algn="l">
              <a:lnSpc>
                <a:spcPct val="90000"/>
              </a:lnSpc>
              <a:spcBef>
                <a:spcPts val="0"/>
              </a:spcBef>
              <a:spcAft>
                <a:spcPts val="0"/>
              </a:spcAft>
              <a:buSzPts val="2000"/>
              <a:buNone/>
            </a:pPr>
            <a:r>
              <a:rPr b="1" lang="en-US"/>
              <a:t>Team ALBATROSS (Team-id : 04)</a:t>
            </a:r>
            <a:endParaRPr b="1"/>
          </a:p>
        </p:txBody>
      </p:sp>
      <p:sp>
        <p:nvSpPr>
          <p:cNvPr id="394" name="Google Shape;394;p13"/>
          <p:cNvSpPr txBox="1"/>
          <p:nvPr/>
        </p:nvSpPr>
        <p:spPr>
          <a:xfrm>
            <a:off x="1293845" y="5348177"/>
            <a:ext cx="9604200" cy="1148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A43E27"/>
              </a:buClr>
              <a:buSzPts val="2000"/>
              <a:buFont typeface="Arial"/>
              <a:buNone/>
            </a:pPr>
            <a:r>
              <a:rPr b="1" lang="en-US" sz="2000">
                <a:solidFill>
                  <a:srgbClr val="A43E27"/>
                </a:solidFill>
              </a:rPr>
              <a:t>Paras Varshney (paras.varshney97@gmail.com)</a:t>
            </a:r>
            <a:endParaRPr b="1"/>
          </a:p>
          <a:p>
            <a:pPr indent="0" lvl="0" marL="0" marR="0" rtl="0" algn="l">
              <a:lnSpc>
                <a:spcPct val="90000"/>
              </a:lnSpc>
              <a:spcBef>
                <a:spcPts val="0"/>
              </a:spcBef>
              <a:spcAft>
                <a:spcPts val="0"/>
              </a:spcAft>
              <a:buClr>
                <a:srgbClr val="A43E27"/>
              </a:buClr>
              <a:buSzPts val="2000"/>
              <a:buFont typeface="Arial"/>
              <a:buNone/>
            </a:pPr>
            <a:r>
              <a:rPr b="1" lang="en-US" sz="2000">
                <a:solidFill>
                  <a:srgbClr val="A43E27"/>
                </a:solidFill>
              </a:rPr>
              <a:t>Devi Sai Prashanthi </a:t>
            </a:r>
            <a:r>
              <a:rPr b="1" i="0" lang="en-US" sz="2000" u="none" cap="none" strike="noStrike">
                <a:solidFill>
                  <a:srgbClr val="A43E27"/>
                </a:solidFill>
              </a:rPr>
              <a:t>(</a:t>
            </a:r>
            <a:r>
              <a:rPr b="1" lang="en-US" sz="2000">
                <a:solidFill>
                  <a:srgbClr val="A43E27"/>
                </a:solidFill>
              </a:rPr>
              <a:t>devisai2000@gmail.com</a:t>
            </a:r>
            <a:r>
              <a:rPr b="1" i="0" lang="en-US" sz="2000" u="none" cap="none" strike="noStrike">
                <a:solidFill>
                  <a:srgbClr val="A43E27"/>
                </a:solidFill>
              </a:rPr>
              <a:t>) </a:t>
            </a:r>
            <a:endParaRPr b="1"/>
          </a:p>
          <a:p>
            <a:pPr indent="0" lvl="0" marL="0" marR="0" rtl="0" algn="l">
              <a:lnSpc>
                <a:spcPct val="90000"/>
              </a:lnSpc>
              <a:spcBef>
                <a:spcPts val="0"/>
              </a:spcBef>
              <a:spcAft>
                <a:spcPts val="0"/>
              </a:spcAft>
              <a:buClr>
                <a:srgbClr val="A43E27"/>
              </a:buClr>
              <a:buSzPts val="2000"/>
              <a:buFont typeface="Arial"/>
              <a:buNone/>
            </a:pPr>
            <a:r>
              <a:rPr b="1" i="0" lang="en-US" sz="2000" u="none" cap="none" strike="noStrike">
                <a:solidFill>
                  <a:srgbClr val="A43E27"/>
                </a:solidFill>
              </a:rPr>
              <a:t>							</a:t>
            </a:r>
            <a:endParaRPr b="1"/>
          </a:p>
        </p:txBody>
      </p:sp>
      <p:pic>
        <p:nvPicPr>
          <p:cNvPr id="395" name="Google Shape;395;p13"/>
          <p:cNvPicPr preferRelativeResize="0"/>
          <p:nvPr/>
        </p:nvPicPr>
        <p:blipFill>
          <a:blip r:embed="rId3">
            <a:alphaModFix/>
          </a:blip>
          <a:stretch>
            <a:fillRect/>
          </a:stretch>
        </p:blipFill>
        <p:spPr>
          <a:xfrm>
            <a:off x="7102375" y="2507475"/>
            <a:ext cx="3944523" cy="20643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22"/>
          <p:cNvSpPr txBox="1"/>
          <p:nvPr>
            <p:ph type="title"/>
          </p:nvPr>
        </p:nvSpPr>
        <p:spPr>
          <a:xfrm>
            <a:off x="723000" y="305703"/>
            <a:ext cx="9601200" cy="114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A43E27"/>
              </a:buClr>
              <a:buSzPts val="3200"/>
              <a:buFont typeface="Arial"/>
              <a:buNone/>
            </a:pPr>
            <a:r>
              <a:rPr lang="en-US"/>
              <a:t>Implementation Details</a:t>
            </a:r>
            <a:endParaRPr/>
          </a:p>
        </p:txBody>
      </p:sp>
      <p:grpSp>
        <p:nvGrpSpPr>
          <p:cNvPr id="473" name="Google Shape;473;p22"/>
          <p:cNvGrpSpPr/>
          <p:nvPr/>
        </p:nvGrpSpPr>
        <p:grpSpPr>
          <a:xfrm>
            <a:off x="560398" y="2418421"/>
            <a:ext cx="11213443" cy="2962500"/>
            <a:chOff x="4688" y="423804"/>
            <a:chExt cx="10232177" cy="2962500"/>
          </a:xfrm>
        </p:grpSpPr>
        <p:sp>
          <p:nvSpPr>
            <p:cNvPr id="474" name="Google Shape;474;p22"/>
            <p:cNvSpPr/>
            <p:nvPr/>
          </p:nvSpPr>
          <p:spPr>
            <a:xfrm>
              <a:off x="623515" y="823134"/>
              <a:ext cx="2475309" cy="2163731"/>
            </a:xfrm>
            <a:prstGeom prst="rightArrow">
              <a:avLst>
                <a:gd fmla="val 70000" name="adj1"/>
                <a:gd fmla="val 50000" name="adj2"/>
              </a:avLst>
            </a:prstGeom>
            <a:solidFill>
              <a:schemeClr val="lt1">
                <a:alpha val="89803"/>
              </a:schemeClr>
            </a:solidFill>
            <a:ln cap="flat" cmpd="sng" w="12700">
              <a:solidFill>
                <a:srgbClr val="D05A3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txBox="1"/>
            <p:nvPr/>
          </p:nvSpPr>
          <p:spPr>
            <a:xfrm>
              <a:off x="1242351" y="1147700"/>
              <a:ext cx="1320000" cy="1514700"/>
            </a:xfrm>
            <a:prstGeom prst="rect">
              <a:avLst/>
            </a:prstGeom>
            <a:noFill/>
            <a:ln>
              <a:noFill/>
            </a:ln>
          </p:spPr>
          <p:txBody>
            <a:bodyPr anchorCtr="0" anchor="ctr" bIns="9525" lIns="38100" spcFirstLastPara="1" rIns="19050" wrap="square" tIns="9525">
              <a:noAutofit/>
            </a:bodyPr>
            <a:lstStyle/>
            <a:p>
              <a:pPr indent="0" lvl="0" marL="0" marR="0" rtl="0" algn="ctr">
                <a:lnSpc>
                  <a:spcPct val="90000"/>
                </a:lnSpc>
                <a:spcBef>
                  <a:spcPts val="0"/>
                </a:spcBef>
                <a:spcAft>
                  <a:spcPts val="0"/>
                </a:spcAft>
                <a:buClr>
                  <a:schemeClr val="dk1"/>
                </a:buClr>
                <a:buSzPts val="1500"/>
                <a:buFont typeface="Arial"/>
                <a:buNone/>
              </a:pPr>
              <a:r>
                <a:rPr lang="en-US" sz="1500">
                  <a:solidFill>
                    <a:schemeClr val="dk1"/>
                  </a:solidFill>
                </a:rPr>
                <a:t>Deeper understanding about dynamic pricing concepts and their applications.</a:t>
              </a:r>
              <a:endParaRPr sz="1500">
                <a:solidFill>
                  <a:schemeClr val="dk1"/>
                </a:solidFill>
              </a:endParaRPr>
            </a:p>
          </p:txBody>
        </p:sp>
        <p:sp>
          <p:nvSpPr>
            <p:cNvPr id="476" name="Google Shape;476;p22"/>
            <p:cNvSpPr/>
            <p:nvPr/>
          </p:nvSpPr>
          <p:spPr>
            <a:xfrm>
              <a:off x="4688" y="1286172"/>
              <a:ext cx="1237654" cy="1237654"/>
            </a:xfrm>
            <a:prstGeom prst="ellipse">
              <a:avLst/>
            </a:prstGeom>
            <a:solidFill>
              <a:schemeClr val="lt1"/>
            </a:solidFill>
            <a:ln cap="flat" cmpd="sng" w="12700">
              <a:solidFill>
                <a:srgbClr val="BC4F3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txBox="1"/>
            <p:nvPr/>
          </p:nvSpPr>
          <p:spPr>
            <a:xfrm>
              <a:off x="185938" y="1467422"/>
              <a:ext cx="875100" cy="875100"/>
            </a:xfrm>
            <a:prstGeom prst="rect">
              <a:avLst/>
            </a:prstGeom>
            <a:noFill/>
            <a:ln>
              <a:noFill/>
            </a:ln>
          </p:spPr>
          <p:txBody>
            <a:bodyPr anchorCtr="0" anchor="ctr" bIns="14600" lIns="14600" spcFirstLastPara="1" rIns="14600" wrap="square" tIns="14600">
              <a:noAutofit/>
            </a:bodyPr>
            <a:lstStyle/>
            <a:p>
              <a:pPr indent="0" lvl="0" marL="0" marR="0" rtl="0" algn="ctr">
                <a:lnSpc>
                  <a:spcPct val="90000"/>
                </a:lnSpc>
                <a:spcBef>
                  <a:spcPts val="0"/>
                </a:spcBef>
                <a:spcAft>
                  <a:spcPts val="0"/>
                </a:spcAft>
                <a:buClr>
                  <a:schemeClr val="lt1"/>
                </a:buClr>
                <a:buSzPts val="2300"/>
                <a:buFont typeface="Arial"/>
                <a:buNone/>
              </a:pPr>
              <a:r>
                <a:rPr b="1" lang="en-US"/>
                <a:t>Phase 1</a:t>
              </a:r>
              <a:endParaRPr b="1"/>
            </a:p>
          </p:txBody>
        </p:sp>
        <p:sp>
          <p:nvSpPr>
            <p:cNvPr id="478" name="Google Shape;478;p22"/>
            <p:cNvSpPr/>
            <p:nvPr/>
          </p:nvSpPr>
          <p:spPr>
            <a:xfrm>
              <a:off x="3790689" y="423804"/>
              <a:ext cx="3053400" cy="2962500"/>
            </a:xfrm>
            <a:prstGeom prst="rightArrow">
              <a:avLst>
                <a:gd fmla="val 54382" name="adj1"/>
                <a:gd fmla="val 50000" name="adj2"/>
              </a:avLst>
            </a:prstGeom>
            <a:solidFill>
              <a:schemeClr val="lt1">
                <a:alpha val="89803"/>
              </a:schemeClr>
            </a:solidFill>
            <a:ln cap="flat" cmpd="sng" w="12700">
              <a:solidFill>
                <a:srgbClr val="D05A3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txBox="1"/>
            <p:nvPr/>
          </p:nvSpPr>
          <p:spPr>
            <a:xfrm>
              <a:off x="4491161" y="1147707"/>
              <a:ext cx="1700100" cy="1514700"/>
            </a:xfrm>
            <a:prstGeom prst="rect">
              <a:avLst/>
            </a:prstGeom>
            <a:noFill/>
            <a:ln>
              <a:noFill/>
            </a:ln>
          </p:spPr>
          <p:txBody>
            <a:bodyPr anchorCtr="0" anchor="ctr" bIns="9525" lIns="38100" spcFirstLastPara="1" rIns="19050" wrap="square" tIns="9525">
              <a:noAutofit/>
            </a:bodyPr>
            <a:lstStyle/>
            <a:p>
              <a:pPr indent="0" lvl="0" marL="0" marR="0" rtl="0" algn="ctr">
                <a:lnSpc>
                  <a:spcPct val="90000"/>
                </a:lnSpc>
                <a:spcBef>
                  <a:spcPts val="0"/>
                </a:spcBef>
                <a:spcAft>
                  <a:spcPts val="0"/>
                </a:spcAft>
                <a:buClr>
                  <a:schemeClr val="dk1"/>
                </a:buClr>
                <a:buSzPts val="1500"/>
                <a:buFont typeface="Arial"/>
                <a:buNone/>
              </a:pPr>
              <a:r>
                <a:rPr lang="en-US" sz="1500">
                  <a:solidFill>
                    <a:schemeClr val="dk1"/>
                  </a:solidFill>
                </a:rPr>
                <a:t>Research Papers analysis to learn different approaches for price optimization and revenue </a:t>
              </a:r>
              <a:r>
                <a:rPr lang="en-US" sz="1500">
                  <a:solidFill>
                    <a:schemeClr val="dk1"/>
                  </a:solidFill>
                </a:rPr>
                <a:t>management.</a:t>
              </a:r>
              <a:endParaRPr sz="1500"/>
            </a:p>
          </p:txBody>
        </p:sp>
        <p:sp>
          <p:nvSpPr>
            <p:cNvPr id="480" name="Google Shape;480;p22"/>
            <p:cNvSpPr/>
            <p:nvPr/>
          </p:nvSpPr>
          <p:spPr>
            <a:xfrm>
              <a:off x="3253531" y="1286172"/>
              <a:ext cx="1237654" cy="1237654"/>
            </a:xfrm>
            <a:prstGeom prst="ellipse">
              <a:avLst/>
            </a:prstGeom>
            <a:solidFill>
              <a:schemeClr val="lt1"/>
            </a:solidFill>
            <a:ln cap="flat" cmpd="sng" w="12700">
              <a:solidFill>
                <a:srgbClr val="BC4F3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txBox="1"/>
            <p:nvPr/>
          </p:nvSpPr>
          <p:spPr>
            <a:xfrm>
              <a:off x="3434781" y="1467422"/>
              <a:ext cx="875154" cy="875154"/>
            </a:xfrm>
            <a:prstGeom prst="rect">
              <a:avLst/>
            </a:prstGeom>
            <a:noFill/>
            <a:ln>
              <a:noFill/>
            </a:ln>
          </p:spPr>
          <p:txBody>
            <a:bodyPr anchorCtr="0" anchor="ctr" bIns="14600" lIns="14600" spcFirstLastPara="1" rIns="14600" wrap="square" tIns="14600">
              <a:noAutofit/>
            </a:bodyPr>
            <a:lstStyle/>
            <a:p>
              <a:pPr indent="0" lvl="0" marL="0" rtl="0" algn="ctr">
                <a:lnSpc>
                  <a:spcPct val="90000"/>
                </a:lnSpc>
                <a:spcBef>
                  <a:spcPts val="0"/>
                </a:spcBef>
                <a:spcAft>
                  <a:spcPts val="0"/>
                </a:spcAft>
                <a:buClr>
                  <a:schemeClr val="dk1"/>
                </a:buClr>
                <a:buSzPts val="1500"/>
                <a:buFont typeface="Arial"/>
                <a:buNone/>
              </a:pPr>
              <a:r>
                <a:rPr b="1" lang="en-US" sz="1500">
                  <a:solidFill>
                    <a:schemeClr val="dk1"/>
                  </a:solidFill>
                </a:rPr>
                <a:t>Phase 2</a:t>
              </a:r>
              <a:endParaRPr b="1"/>
            </a:p>
          </p:txBody>
        </p:sp>
        <p:sp>
          <p:nvSpPr>
            <p:cNvPr id="482" name="Google Shape;482;p22"/>
            <p:cNvSpPr/>
            <p:nvPr/>
          </p:nvSpPr>
          <p:spPr>
            <a:xfrm>
              <a:off x="7535965" y="746983"/>
              <a:ext cx="2700900" cy="2316000"/>
            </a:xfrm>
            <a:prstGeom prst="rightArrow">
              <a:avLst>
                <a:gd fmla="val 70000" name="adj1"/>
                <a:gd fmla="val 50000" name="adj2"/>
              </a:avLst>
            </a:prstGeom>
            <a:solidFill>
              <a:schemeClr val="lt1">
                <a:alpha val="89803"/>
              </a:schemeClr>
            </a:solidFill>
            <a:ln cap="flat" cmpd="sng" w="12700">
              <a:solidFill>
                <a:srgbClr val="D05A3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txBox="1"/>
            <p:nvPr/>
          </p:nvSpPr>
          <p:spPr>
            <a:xfrm>
              <a:off x="8273395" y="1147682"/>
              <a:ext cx="1320000" cy="1514700"/>
            </a:xfrm>
            <a:prstGeom prst="rect">
              <a:avLst/>
            </a:prstGeom>
            <a:noFill/>
            <a:ln>
              <a:noFill/>
            </a:ln>
          </p:spPr>
          <p:txBody>
            <a:bodyPr anchorCtr="0" anchor="ctr" bIns="9525" lIns="38100" spcFirstLastPara="1" rIns="19050" wrap="square" tIns="9525">
              <a:noAutofit/>
            </a:bodyPr>
            <a:lstStyle/>
            <a:p>
              <a:pPr indent="0" lvl="0" marL="0" marR="0" rtl="0" algn="ctr">
                <a:lnSpc>
                  <a:spcPct val="90000"/>
                </a:lnSpc>
                <a:spcBef>
                  <a:spcPts val="0"/>
                </a:spcBef>
                <a:spcAft>
                  <a:spcPts val="0"/>
                </a:spcAft>
                <a:buClr>
                  <a:schemeClr val="dk1"/>
                </a:buClr>
                <a:buSzPts val="1500"/>
                <a:buFont typeface="Arial"/>
                <a:buNone/>
              </a:pPr>
              <a:r>
                <a:rPr lang="en-US" sz="1500">
                  <a:solidFill>
                    <a:schemeClr val="dk1"/>
                  </a:solidFill>
                </a:rPr>
                <a:t>Experimentation with new techniques for improving the results of existing models.</a:t>
              </a:r>
              <a:endParaRPr sz="1500"/>
            </a:p>
          </p:txBody>
        </p:sp>
        <p:sp>
          <p:nvSpPr>
            <p:cNvPr id="484" name="Google Shape;484;p22"/>
            <p:cNvSpPr/>
            <p:nvPr/>
          </p:nvSpPr>
          <p:spPr>
            <a:xfrm>
              <a:off x="6942379" y="1286147"/>
              <a:ext cx="1237800" cy="1237800"/>
            </a:xfrm>
            <a:prstGeom prst="ellipse">
              <a:avLst/>
            </a:prstGeom>
            <a:solidFill>
              <a:schemeClr val="lt1"/>
            </a:solidFill>
            <a:ln cap="flat" cmpd="sng" w="12700">
              <a:solidFill>
                <a:srgbClr val="BC4F3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txBox="1"/>
            <p:nvPr/>
          </p:nvSpPr>
          <p:spPr>
            <a:xfrm>
              <a:off x="7121188" y="1467472"/>
              <a:ext cx="875100" cy="875100"/>
            </a:xfrm>
            <a:prstGeom prst="rect">
              <a:avLst/>
            </a:prstGeom>
            <a:noFill/>
            <a:ln>
              <a:noFill/>
            </a:ln>
          </p:spPr>
          <p:txBody>
            <a:bodyPr anchorCtr="0" anchor="ctr" bIns="14600" lIns="14600" spcFirstLastPara="1" rIns="14600" wrap="square" tIns="14600">
              <a:noAutofit/>
            </a:bodyPr>
            <a:lstStyle/>
            <a:p>
              <a:pPr indent="0" lvl="0" marL="0" rtl="0" algn="ctr">
                <a:lnSpc>
                  <a:spcPct val="90000"/>
                </a:lnSpc>
                <a:spcBef>
                  <a:spcPts val="0"/>
                </a:spcBef>
                <a:spcAft>
                  <a:spcPts val="0"/>
                </a:spcAft>
                <a:buClr>
                  <a:schemeClr val="dk1"/>
                </a:buClr>
                <a:buSzPts val="1500"/>
                <a:buFont typeface="Arial"/>
                <a:buNone/>
              </a:pPr>
              <a:r>
                <a:rPr b="1" lang="en-US" sz="1500">
                  <a:solidFill>
                    <a:schemeClr val="dk1"/>
                  </a:solidFill>
                </a:rPr>
                <a:t>Phase 3</a:t>
              </a:r>
              <a:endParaRPr b="1">
                <a:solidFill>
                  <a:schemeClr val="dk2"/>
                </a:solidFill>
              </a:endParaRPr>
            </a:p>
          </p:txBody>
        </p:sp>
      </p:grpSp>
      <p:sp>
        <p:nvSpPr>
          <p:cNvPr id="486" name="Google Shape;486;p2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23"/>
          <p:cNvSpPr txBox="1"/>
          <p:nvPr>
            <p:ph type="title"/>
          </p:nvPr>
        </p:nvSpPr>
        <p:spPr>
          <a:xfrm>
            <a:off x="811050" y="305703"/>
            <a:ext cx="9601200" cy="114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A43E27"/>
              </a:buClr>
              <a:buSzPts val="3200"/>
              <a:buFont typeface="Arial"/>
              <a:buNone/>
            </a:pPr>
            <a:r>
              <a:rPr lang="en-US"/>
              <a:t>Implementation Details Contd…</a:t>
            </a:r>
            <a:endParaRPr/>
          </a:p>
        </p:txBody>
      </p:sp>
      <p:grpSp>
        <p:nvGrpSpPr>
          <p:cNvPr id="492" name="Google Shape;492;p23"/>
          <p:cNvGrpSpPr/>
          <p:nvPr/>
        </p:nvGrpSpPr>
        <p:grpSpPr>
          <a:xfrm>
            <a:off x="1300088" y="2734938"/>
            <a:ext cx="9777212" cy="2302500"/>
            <a:chOff x="4688" y="753738"/>
            <a:chExt cx="9777212" cy="2302500"/>
          </a:xfrm>
        </p:grpSpPr>
        <p:sp>
          <p:nvSpPr>
            <p:cNvPr id="493" name="Google Shape;493;p23"/>
            <p:cNvSpPr/>
            <p:nvPr/>
          </p:nvSpPr>
          <p:spPr>
            <a:xfrm>
              <a:off x="623515" y="823134"/>
              <a:ext cx="2475309" cy="2163731"/>
            </a:xfrm>
            <a:prstGeom prst="rightArrow">
              <a:avLst>
                <a:gd fmla="val 70000" name="adj1"/>
                <a:gd fmla="val 50000" name="adj2"/>
              </a:avLst>
            </a:prstGeom>
            <a:solidFill>
              <a:schemeClr val="lt1">
                <a:alpha val="89803"/>
              </a:schemeClr>
            </a:solidFill>
            <a:ln cap="flat" cmpd="sng" w="12700">
              <a:solidFill>
                <a:srgbClr val="D05A3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txBox="1"/>
            <p:nvPr/>
          </p:nvSpPr>
          <p:spPr>
            <a:xfrm>
              <a:off x="1242351" y="1147700"/>
              <a:ext cx="1413600" cy="1514700"/>
            </a:xfrm>
            <a:prstGeom prst="rect">
              <a:avLst/>
            </a:prstGeom>
            <a:noFill/>
            <a:ln>
              <a:noFill/>
            </a:ln>
          </p:spPr>
          <p:txBody>
            <a:bodyPr anchorCtr="0" anchor="ctr" bIns="10775" lIns="43175" spcFirstLastPara="1" rIns="21575" wrap="square" tIns="10775">
              <a:noAutofit/>
            </a:bodyPr>
            <a:lstStyle/>
            <a:p>
              <a:pPr indent="0" lvl="0" marL="0" rtl="0" algn="ctr">
                <a:lnSpc>
                  <a:spcPct val="90000"/>
                </a:lnSpc>
                <a:spcBef>
                  <a:spcPts val="0"/>
                </a:spcBef>
                <a:spcAft>
                  <a:spcPts val="0"/>
                </a:spcAft>
                <a:buClr>
                  <a:schemeClr val="dk1"/>
                </a:buClr>
                <a:buSzPts val="1500"/>
                <a:buFont typeface="Arial"/>
                <a:buNone/>
              </a:pPr>
              <a:r>
                <a:rPr lang="en-US" sz="1500">
                  <a:solidFill>
                    <a:schemeClr val="dk1"/>
                  </a:solidFill>
                </a:rPr>
                <a:t>Implement</a:t>
              </a:r>
              <a:r>
                <a:rPr lang="en-US" sz="1500">
                  <a:solidFill>
                    <a:schemeClr val="dk1"/>
                  </a:solidFill>
                </a:rPr>
                <a:t> new proposed model in real time.</a:t>
              </a:r>
              <a:endParaRPr sz="1500"/>
            </a:p>
          </p:txBody>
        </p:sp>
        <p:sp>
          <p:nvSpPr>
            <p:cNvPr id="495" name="Google Shape;495;p23"/>
            <p:cNvSpPr/>
            <p:nvPr/>
          </p:nvSpPr>
          <p:spPr>
            <a:xfrm>
              <a:off x="4688" y="1286172"/>
              <a:ext cx="1237654" cy="1237654"/>
            </a:xfrm>
            <a:prstGeom prst="ellipse">
              <a:avLst/>
            </a:prstGeom>
            <a:solidFill>
              <a:schemeClr val="lt1"/>
            </a:solidFill>
            <a:ln cap="flat" cmpd="sng" w="12700">
              <a:solidFill>
                <a:srgbClr val="BC4F3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txBox="1"/>
            <p:nvPr/>
          </p:nvSpPr>
          <p:spPr>
            <a:xfrm>
              <a:off x="185938" y="1467422"/>
              <a:ext cx="875154" cy="875154"/>
            </a:xfrm>
            <a:prstGeom prst="rect">
              <a:avLst/>
            </a:prstGeom>
            <a:noFill/>
            <a:ln>
              <a:noFill/>
            </a:ln>
          </p:spPr>
          <p:txBody>
            <a:bodyPr anchorCtr="0" anchor="ctr" bIns="8250" lIns="8250" spcFirstLastPara="1" rIns="8250" wrap="square" tIns="8250">
              <a:noAutofit/>
            </a:bodyPr>
            <a:lstStyle/>
            <a:p>
              <a:pPr indent="0" lvl="0" marL="0" rtl="0" algn="ctr">
                <a:lnSpc>
                  <a:spcPct val="90000"/>
                </a:lnSpc>
                <a:spcBef>
                  <a:spcPts val="0"/>
                </a:spcBef>
                <a:spcAft>
                  <a:spcPts val="0"/>
                </a:spcAft>
                <a:buClr>
                  <a:schemeClr val="dk1"/>
                </a:buClr>
                <a:buSzPts val="1500"/>
                <a:buFont typeface="Arial"/>
                <a:buNone/>
              </a:pPr>
              <a:r>
                <a:rPr b="1" lang="en-US" sz="1500">
                  <a:solidFill>
                    <a:schemeClr val="dk1"/>
                  </a:solidFill>
                </a:rPr>
                <a:t>Phase 4</a:t>
              </a:r>
              <a:endParaRPr b="1"/>
            </a:p>
          </p:txBody>
        </p:sp>
        <p:sp>
          <p:nvSpPr>
            <p:cNvPr id="497" name="Google Shape;497;p23"/>
            <p:cNvSpPr/>
            <p:nvPr/>
          </p:nvSpPr>
          <p:spPr>
            <a:xfrm>
              <a:off x="3872358" y="823134"/>
              <a:ext cx="2475309" cy="2163731"/>
            </a:xfrm>
            <a:prstGeom prst="rightArrow">
              <a:avLst>
                <a:gd fmla="val 70000" name="adj1"/>
                <a:gd fmla="val 50000" name="adj2"/>
              </a:avLst>
            </a:prstGeom>
            <a:solidFill>
              <a:schemeClr val="lt1">
                <a:alpha val="89803"/>
              </a:schemeClr>
            </a:solidFill>
            <a:ln cap="flat" cmpd="sng" w="12700">
              <a:solidFill>
                <a:srgbClr val="D05A3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txBox="1"/>
            <p:nvPr/>
          </p:nvSpPr>
          <p:spPr>
            <a:xfrm>
              <a:off x="4491173" y="1147700"/>
              <a:ext cx="1413600" cy="1514700"/>
            </a:xfrm>
            <a:prstGeom prst="rect">
              <a:avLst/>
            </a:prstGeom>
            <a:noFill/>
            <a:ln>
              <a:noFill/>
            </a:ln>
          </p:spPr>
          <p:txBody>
            <a:bodyPr anchorCtr="0" anchor="ctr" bIns="10775" lIns="43175" spcFirstLastPara="1" rIns="21575" wrap="square" tIns="10775">
              <a:noAutofit/>
            </a:bodyPr>
            <a:lstStyle/>
            <a:p>
              <a:pPr indent="0" lvl="0" marL="0" marR="0" rtl="0" algn="ctr">
                <a:lnSpc>
                  <a:spcPct val="90000"/>
                </a:lnSpc>
                <a:spcBef>
                  <a:spcPts val="0"/>
                </a:spcBef>
                <a:spcAft>
                  <a:spcPts val="0"/>
                </a:spcAft>
                <a:buClr>
                  <a:schemeClr val="dk1"/>
                </a:buClr>
                <a:buSzPts val="1700"/>
                <a:buFont typeface="Arial"/>
                <a:buNone/>
              </a:pPr>
              <a:r>
                <a:rPr lang="en-US" sz="1500">
                  <a:solidFill>
                    <a:schemeClr val="dk1"/>
                  </a:solidFill>
                </a:rPr>
                <a:t>Test and Evaluate the results on unknown data for POC.</a:t>
              </a:r>
              <a:endParaRPr sz="1500"/>
            </a:p>
          </p:txBody>
        </p:sp>
        <p:sp>
          <p:nvSpPr>
            <p:cNvPr id="499" name="Google Shape;499;p23"/>
            <p:cNvSpPr/>
            <p:nvPr/>
          </p:nvSpPr>
          <p:spPr>
            <a:xfrm>
              <a:off x="3253531" y="1286172"/>
              <a:ext cx="1237654" cy="1237654"/>
            </a:xfrm>
            <a:prstGeom prst="ellipse">
              <a:avLst/>
            </a:prstGeom>
            <a:solidFill>
              <a:schemeClr val="lt1"/>
            </a:solidFill>
            <a:ln cap="flat" cmpd="sng" w="12700">
              <a:solidFill>
                <a:srgbClr val="BC4F3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txBox="1"/>
            <p:nvPr/>
          </p:nvSpPr>
          <p:spPr>
            <a:xfrm>
              <a:off x="3434781" y="1467422"/>
              <a:ext cx="875154" cy="875154"/>
            </a:xfrm>
            <a:prstGeom prst="rect">
              <a:avLst/>
            </a:prstGeom>
            <a:noFill/>
            <a:ln>
              <a:noFill/>
            </a:ln>
          </p:spPr>
          <p:txBody>
            <a:bodyPr anchorCtr="0" anchor="ctr" bIns="8250" lIns="8250" spcFirstLastPara="1" rIns="8250" wrap="square" tIns="8250">
              <a:noAutofit/>
            </a:bodyPr>
            <a:lstStyle/>
            <a:p>
              <a:pPr indent="0" lvl="0" marL="0" rtl="0" algn="ctr">
                <a:lnSpc>
                  <a:spcPct val="90000"/>
                </a:lnSpc>
                <a:spcBef>
                  <a:spcPts val="0"/>
                </a:spcBef>
                <a:spcAft>
                  <a:spcPts val="0"/>
                </a:spcAft>
                <a:buClr>
                  <a:schemeClr val="dk1"/>
                </a:buClr>
                <a:buSzPts val="1500"/>
                <a:buFont typeface="Arial"/>
                <a:buNone/>
              </a:pPr>
              <a:r>
                <a:rPr b="1" lang="en-US" sz="1500">
                  <a:solidFill>
                    <a:schemeClr val="dk1"/>
                  </a:solidFill>
                </a:rPr>
                <a:t>Phase 5</a:t>
              </a:r>
              <a:endParaRPr b="1"/>
            </a:p>
          </p:txBody>
        </p:sp>
        <p:sp>
          <p:nvSpPr>
            <p:cNvPr id="501" name="Google Shape;501;p23"/>
            <p:cNvSpPr/>
            <p:nvPr/>
          </p:nvSpPr>
          <p:spPr>
            <a:xfrm>
              <a:off x="7121200" y="753738"/>
              <a:ext cx="2660700" cy="2302500"/>
            </a:xfrm>
            <a:prstGeom prst="rightArrow">
              <a:avLst>
                <a:gd fmla="val 70000" name="adj1"/>
                <a:gd fmla="val 50000" name="adj2"/>
              </a:avLst>
            </a:prstGeom>
            <a:solidFill>
              <a:schemeClr val="lt1">
                <a:alpha val="89803"/>
              </a:schemeClr>
            </a:solidFill>
            <a:ln cap="flat" cmpd="sng" w="12700">
              <a:solidFill>
                <a:srgbClr val="D05A3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txBox="1"/>
            <p:nvPr/>
          </p:nvSpPr>
          <p:spPr>
            <a:xfrm>
              <a:off x="7740000" y="1147700"/>
              <a:ext cx="1298400" cy="1514700"/>
            </a:xfrm>
            <a:prstGeom prst="rect">
              <a:avLst/>
            </a:prstGeom>
            <a:noFill/>
            <a:ln>
              <a:noFill/>
            </a:ln>
          </p:spPr>
          <p:txBody>
            <a:bodyPr anchorCtr="0" anchor="ctr" bIns="10775" lIns="43175" spcFirstLastPara="1" rIns="21575" wrap="square" tIns="10775">
              <a:noAutofit/>
            </a:bodyPr>
            <a:lstStyle/>
            <a:p>
              <a:pPr indent="0" lvl="0" marL="0" marR="0" rtl="0" algn="ctr">
                <a:lnSpc>
                  <a:spcPct val="90000"/>
                </a:lnSpc>
                <a:spcBef>
                  <a:spcPts val="0"/>
                </a:spcBef>
                <a:spcAft>
                  <a:spcPts val="0"/>
                </a:spcAft>
                <a:buClr>
                  <a:schemeClr val="dk1"/>
                </a:buClr>
                <a:buSzPts val="1700"/>
                <a:buFont typeface="Arial"/>
                <a:buNone/>
              </a:pPr>
              <a:r>
                <a:rPr lang="en-US" sz="1500">
                  <a:solidFill>
                    <a:schemeClr val="dk1"/>
                  </a:solidFill>
                </a:rPr>
                <a:t>Communicate the final results and share with the community.</a:t>
              </a:r>
              <a:endParaRPr sz="1500"/>
            </a:p>
          </p:txBody>
        </p:sp>
        <p:sp>
          <p:nvSpPr>
            <p:cNvPr id="503" name="Google Shape;503;p23"/>
            <p:cNvSpPr/>
            <p:nvPr/>
          </p:nvSpPr>
          <p:spPr>
            <a:xfrm>
              <a:off x="6502375" y="1286172"/>
              <a:ext cx="1237654" cy="1237654"/>
            </a:xfrm>
            <a:prstGeom prst="ellipse">
              <a:avLst/>
            </a:prstGeom>
            <a:solidFill>
              <a:schemeClr val="lt1"/>
            </a:solidFill>
            <a:ln cap="flat" cmpd="sng" w="12700">
              <a:solidFill>
                <a:srgbClr val="BC4F3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txBox="1"/>
            <p:nvPr/>
          </p:nvSpPr>
          <p:spPr>
            <a:xfrm>
              <a:off x="6683625" y="1467422"/>
              <a:ext cx="875154" cy="875154"/>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lt1"/>
                </a:buClr>
                <a:buSzPts val="1300"/>
                <a:buFont typeface="Arial"/>
                <a:buNone/>
              </a:pPr>
              <a:r>
                <a:rPr b="1" lang="en-US" sz="1500">
                  <a:solidFill>
                    <a:schemeClr val="dk1"/>
                  </a:solidFill>
                </a:rPr>
                <a:t>Phase 6</a:t>
              </a:r>
              <a:endParaRPr b="1"/>
            </a:p>
          </p:txBody>
        </p:sp>
      </p:grpSp>
      <p:sp>
        <p:nvSpPr>
          <p:cNvPr id="505" name="Google Shape;505;p2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24"/>
          <p:cNvSpPr txBox="1"/>
          <p:nvPr>
            <p:ph type="title"/>
          </p:nvPr>
        </p:nvSpPr>
        <p:spPr>
          <a:xfrm>
            <a:off x="1295400" y="503851"/>
            <a:ext cx="9601200" cy="594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Implementation Details Contd…</a:t>
            </a:r>
            <a:endParaRPr/>
          </a:p>
        </p:txBody>
      </p:sp>
      <p:sp>
        <p:nvSpPr>
          <p:cNvPr id="512" name="Google Shape;512;p24"/>
          <p:cNvSpPr txBox="1"/>
          <p:nvPr>
            <p:ph idx="1" type="body"/>
          </p:nvPr>
        </p:nvSpPr>
        <p:spPr>
          <a:xfrm>
            <a:off x="1295400" y="1307675"/>
            <a:ext cx="9601200" cy="4483500"/>
          </a:xfrm>
          <a:prstGeom prst="rect">
            <a:avLst/>
          </a:prstGeom>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US"/>
              <a:t>Understanding of revenue generation: </a:t>
            </a:r>
            <a:endParaRPr/>
          </a:p>
          <a:p>
            <a:pPr indent="-342900" lvl="1" marL="914400" rtl="0" algn="l">
              <a:spcBef>
                <a:spcPts val="0"/>
              </a:spcBef>
              <a:spcAft>
                <a:spcPts val="0"/>
              </a:spcAft>
              <a:buSzPts val="1800"/>
              <a:buChar char="▪"/>
            </a:pPr>
            <a:r>
              <a:rPr b="1" i="1" lang="en-US">
                <a:solidFill>
                  <a:schemeClr val="dk2"/>
                </a:solidFill>
                <a:highlight>
                  <a:srgbClr val="FFFFFF"/>
                </a:highlight>
                <a:latin typeface="Times New Roman"/>
                <a:ea typeface="Times New Roman"/>
                <a:cs typeface="Times New Roman"/>
                <a:sym typeface="Times New Roman"/>
              </a:rPr>
              <a:t>Revenue</a:t>
            </a:r>
            <a:r>
              <a:rPr i="1" lang="en-US">
                <a:solidFill>
                  <a:schemeClr val="dk2"/>
                </a:solidFill>
                <a:highlight>
                  <a:srgbClr val="FFFFFF"/>
                </a:highlight>
                <a:latin typeface="Times New Roman"/>
                <a:ea typeface="Times New Roman"/>
                <a:cs typeface="Times New Roman"/>
                <a:sym typeface="Times New Roman"/>
              </a:rPr>
              <a:t> = Active Customer Count * Order Count * Average Revenue per Order</a:t>
            </a:r>
            <a:endParaRPr i="1">
              <a:solidFill>
                <a:schemeClr val="dk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i="1">
              <a:solidFill>
                <a:schemeClr val="dk2"/>
              </a:solidFill>
              <a:highlight>
                <a:srgbClr val="FFFFFF"/>
              </a:highlight>
            </a:endParaRPr>
          </a:p>
          <a:p>
            <a:pPr indent="-355600" lvl="0" marL="457200" rtl="0" algn="l">
              <a:spcBef>
                <a:spcPts val="0"/>
              </a:spcBef>
              <a:spcAft>
                <a:spcPts val="0"/>
              </a:spcAft>
              <a:buSzPts val="2000"/>
              <a:buChar char="▪"/>
            </a:pPr>
            <a:r>
              <a:rPr b="1" lang="en-US"/>
              <a:t>Airbnb </a:t>
            </a:r>
            <a:r>
              <a:rPr lang="en-US"/>
              <a:t>dataset is used for training, validating &amp; testing.</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US"/>
              <a:t>Recency - Frequency - Monetary (RFM) Value calculation.</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i="1" sz="1600">
              <a:solidFill>
                <a:schemeClr val="dk2"/>
              </a:solidFill>
              <a:highlight>
                <a:srgbClr val="FFFFFF"/>
              </a:highlight>
              <a:latin typeface="Georgia"/>
              <a:ea typeface="Georgia"/>
              <a:cs typeface="Georgia"/>
              <a:sym typeface="Georgia"/>
            </a:endParaRPr>
          </a:p>
          <a:p>
            <a:pPr indent="0" lvl="0" marL="457200" rtl="0" algn="l">
              <a:spcBef>
                <a:spcPts val="1800"/>
              </a:spcBef>
              <a:spcAft>
                <a:spcPts val="0"/>
              </a:spcAft>
              <a:buNone/>
            </a:pPr>
            <a:r>
              <a:t/>
            </a:r>
            <a:endParaRPr/>
          </a:p>
        </p:txBody>
      </p:sp>
      <p:sp>
        <p:nvSpPr>
          <p:cNvPr id="513" name="Google Shape;513;p24"/>
          <p:cNvSpPr txBox="1"/>
          <p:nvPr>
            <p:ph idx="12" type="sldNum"/>
          </p:nvPr>
        </p:nvSpPr>
        <p:spPr>
          <a:xfrm>
            <a:off x="10665311" y="6289679"/>
            <a:ext cx="918900" cy="22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14" name="Google Shape;514;p24"/>
          <p:cNvPicPr preferRelativeResize="0"/>
          <p:nvPr/>
        </p:nvPicPr>
        <p:blipFill>
          <a:blip r:embed="rId3">
            <a:alphaModFix/>
          </a:blip>
          <a:stretch>
            <a:fillRect/>
          </a:stretch>
        </p:blipFill>
        <p:spPr>
          <a:xfrm>
            <a:off x="6096002" y="3527253"/>
            <a:ext cx="4720324" cy="2513675"/>
          </a:xfrm>
          <a:prstGeom prst="rect">
            <a:avLst/>
          </a:prstGeom>
          <a:noFill/>
          <a:ln>
            <a:noFill/>
          </a:ln>
        </p:spPr>
      </p:pic>
      <p:pic>
        <p:nvPicPr>
          <p:cNvPr id="515" name="Google Shape;515;p24"/>
          <p:cNvPicPr preferRelativeResize="0"/>
          <p:nvPr/>
        </p:nvPicPr>
        <p:blipFill>
          <a:blip r:embed="rId4">
            <a:alphaModFix/>
          </a:blip>
          <a:stretch>
            <a:fillRect/>
          </a:stretch>
        </p:blipFill>
        <p:spPr>
          <a:xfrm>
            <a:off x="1695769" y="3468744"/>
            <a:ext cx="3686617" cy="26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25"/>
          <p:cNvSpPr txBox="1"/>
          <p:nvPr>
            <p:ph type="title"/>
          </p:nvPr>
        </p:nvSpPr>
        <p:spPr>
          <a:xfrm>
            <a:off x="967100" y="527576"/>
            <a:ext cx="9601200" cy="594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Implementation Details Contd…</a:t>
            </a:r>
            <a:endParaRPr/>
          </a:p>
        </p:txBody>
      </p:sp>
      <p:sp>
        <p:nvSpPr>
          <p:cNvPr id="522" name="Google Shape;522;p25"/>
          <p:cNvSpPr txBox="1"/>
          <p:nvPr>
            <p:ph idx="12" type="sldNum"/>
          </p:nvPr>
        </p:nvSpPr>
        <p:spPr>
          <a:xfrm>
            <a:off x="10665311" y="6289679"/>
            <a:ext cx="918900" cy="22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3" name="Google Shape;523;p25"/>
          <p:cNvSpPr txBox="1"/>
          <p:nvPr/>
        </p:nvSpPr>
        <p:spPr>
          <a:xfrm>
            <a:off x="967100" y="1444875"/>
            <a:ext cx="6790800" cy="7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p:txBody>
      </p:sp>
      <p:pic>
        <p:nvPicPr>
          <p:cNvPr id="524" name="Google Shape;524;p25"/>
          <p:cNvPicPr preferRelativeResize="0"/>
          <p:nvPr/>
        </p:nvPicPr>
        <p:blipFill rotWithShape="1">
          <a:blip r:embed="rId3">
            <a:alphaModFix/>
          </a:blip>
          <a:srcRect b="14124" l="24366" r="40325" t="28225"/>
          <a:stretch/>
        </p:blipFill>
        <p:spPr>
          <a:xfrm>
            <a:off x="3401400" y="1122175"/>
            <a:ext cx="5389200" cy="494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26"/>
          <p:cNvSpPr txBox="1"/>
          <p:nvPr>
            <p:ph idx="1" type="body"/>
          </p:nvPr>
        </p:nvSpPr>
        <p:spPr>
          <a:xfrm>
            <a:off x="1295400" y="321475"/>
            <a:ext cx="9464700" cy="1165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b="1" lang="en-US" sz="3400"/>
              <a:t>Thank you</a:t>
            </a:r>
            <a:r>
              <a:rPr b="1" lang="en-US" sz="3400"/>
              <a:t>!  </a:t>
            </a:r>
            <a:endParaRPr b="1" sz="3400"/>
          </a:p>
          <a:p>
            <a:pPr indent="0" lvl="0" marL="0" rtl="0" algn="ctr">
              <a:lnSpc>
                <a:spcPct val="90000"/>
              </a:lnSpc>
              <a:spcBef>
                <a:spcPts val="0"/>
              </a:spcBef>
              <a:spcAft>
                <a:spcPts val="0"/>
              </a:spcAft>
              <a:buNone/>
            </a:pPr>
            <a:r>
              <a:rPr b="1" lang="en-US" sz="3400"/>
              <a:t>Any questions?</a:t>
            </a:r>
            <a:endParaRPr b="1" sz="3400"/>
          </a:p>
        </p:txBody>
      </p:sp>
      <p:sp>
        <p:nvSpPr>
          <p:cNvPr id="530" name="Google Shape;530;p26"/>
          <p:cNvSpPr txBox="1"/>
          <p:nvPr>
            <p:ph idx="12" type="sldNum"/>
          </p:nvPr>
        </p:nvSpPr>
        <p:spPr>
          <a:xfrm>
            <a:off x="10665311" y="6289679"/>
            <a:ext cx="918900" cy="2223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31" name="Google Shape;531;p26"/>
          <p:cNvPicPr preferRelativeResize="0"/>
          <p:nvPr/>
        </p:nvPicPr>
        <p:blipFill rotWithShape="1">
          <a:blip r:embed="rId3">
            <a:alphaModFix/>
          </a:blip>
          <a:srcRect b="35213" l="53135" r="14979" t="8892"/>
          <a:stretch/>
        </p:blipFill>
        <p:spPr>
          <a:xfrm>
            <a:off x="763475" y="1486800"/>
            <a:ext cx="1354725" cy="1583130"/>
          </a:xfrm>
          <a:prstGeom prst="rect">
            <a:avLst/>
          </a:prstGeom>
          <a:noFill/>
          <a:ln>
            <a:noFill/>
          </a:ln>
        </p:spPr>
      </p:pic>
      <p:sp>
        <p:nvSpPr>
          <p:cNvPr id="532" name="Google Shape;532;p26"/>
          <p:cNvSpPr txBox="1"/>
          <p:nvPr/>
        </p:nvSpPr>
        <p:spPr>
          <a:xfrm>
            <a:off x="2638725" y="1486800"/>
            <a:ext cx="77154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Paras Varshney </a:t>
            </a:r>
            <a:endParaRPr sz="1600"/>
          </a:p>
          <a:p>
            <a:pPr indent="0" lvl="0" marL="0" rtl="0" algn="l">
              <a:spcBef>
                <a:spcPts val="0"/>
              </a:spcBef>
              <a:spcAft>
                <a:spcPts val="0"/>
              </a:spcAft>
              <a:buNone/>
            </a:pPr>
            <a:r>
              <a:rPr lang="en-US" sz="1600"/>
              <a:t>Contact:</a:t>
            </a:r>
            <a:r>
              <a:rPr lang="en-US" sz="1600" u="sng">
                <a:solidFill>
                  <a:schemeClr val="hlink"/>
                </a:solidFill>
                <a:hlinkClick r:id="rId4"/>
              </a:rPr>
              <a:t> paras.varshney97@gmail.com</a:t>
            </a:r>
            <a:r>
              <a:rPr lang="en-US" sz="1600"/>
              <a:t>,  +91-7358337024</a:t>
            </a:r>
            <a:endParaRPr sz="1600"/>
          </a:p>
          <a:p>
            <a:pPr indent="0" lvl="0" marL="0" rtl="0" algn="l">
              <a:spcBef>
                <a:spcPts val="0"/>
              </a:spcBef>
              <a:spcAft>
                <a:spcPts val="0"/>
              </a:spcAft>
              <a:buNone/>
            </a:pPr>
            <a:r>
              <a:rPr lang="en-US" sz="1600"/>
              <a:t>Indian Institute of Information Technology Design &amp; Manufacturing, Kurnool, A.P.</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LinkedIn: </a:t>
            </a:r>
            <a:r>
              <a:rPr lang="en-US" sz="1600" u="sng">
                <a:solidFill>
                  <a:schemeClr val="hlink"/>
                </a:solidFill>
                <a:hlinkClick r:id="rId5"/>
              </a:rPr>
              <a:t>https://www.linkedin.com/in/pv009</a:t>
            </a:r>
            <a:endParaRPr sz="1600"/>
          </a:p>
          <a:p>
            <a:pPr indent="0" lvl="0" marL="0" rtl="0" algn="l">
              <a:spcBef>
                <a:spcPts val="0"/>
              </a:spcBef>
              <a:spcAft>
                <a:spcPts val="0"/>
              </a:spcAft>
              <a:buNone/>
            </a:pPr>
            <a:r>
              <a:rPr lang="en-US" sz="1600"/>
              <a:t>Kaggle: </a:t>
            </a:r>
            <a:r>
              <a:rPr lang="en-US" sz="1600" u="sng">
                <a:solidFill>
                  <a:schemeClr val="hlink"/>
                </a:solidFill>
                <a:hlinkClick r:id="rId6"/>
              </a:rPr>
              <a:t>https://www.kaggle.com/paras007</a:t>
            </a:r>
            <a:endParaRPr sz="1600"/>
          </a:p>
          <a:p>
            <a:pPr indent="0" lvl="0" marL="0" rtl="0" algn="l">
              <a:spcBef>
                <a:spcPts val="0"/>
              </a:spcBef>
              <a:spcAft>
                <a:spcPts val="0"/>
              </a:spcAft>
              <a:buClr>
                <a:schemeClr val="dk2"/>
              </a:buClr>
              <a:buSzPts val="1100"/>
              <a:buFont typeface="Arial"/>
              <a:buNone/>
            </a:pPr>
            <a:r>
              <a:rPr lang="en-US" sz="1600">
                <a:solidFill>
                  <a:schemeClr val="dk2"/>
                </a:solidFill>
              </a:rPr>
              <a:t>GitHub: </a:t>
            </a:r>
            <a:r>
              <a:rPr lang="en-US" sz="1600" u="sng">
                <a:solidFill>
                  <a:schemeClr val="accent3"/>
                </a:solidFill>
                <a:hlinkClick r:id="rId7"/>
              </a:rPr>
              <a:t>https://github.com/paras009</a:t>
            </a:r>
            <a:endParaRPr sz="1600">
              <a:solidFill>
                <a:schemeClr val="dk2"/>
              </a:solidFill>
            </a:endParaRPr>
          </a:p>
          <a:p>
            <a:pPr indent="0" lvl="0" marL="0" rtl="0" algn="l">
              <a:spcBef>
                <a:spcPts val="0"/>
              </a:spcBef>
              <a:spcAft>
                <a:spcPts val="0"/>
              </a:spcAft>
              <a:buNone/>
            </a:pPr>
            <a:r>
              <a:t/>
            </a:r>
            <a:endParaRPr sz="1600"/>
          </a:p>
        </p:txBody>
      </p:sp>
      <p:sp>
        <p:nvSpPr>
          <p:cNvPr id="533" name="Google Shape;533;p26"/>
          <p:cNvSpPr txBox="1"/>
          <p:nvPr/>
        </p:nvSpPr>
        <p:spPr>
          <a:xfrm>
            <a:off x="2764325" y="3956450"/>
            <a:ext cx="77154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Devi Sai Prashanthi</a:t>
            </a:r>
            <a:endParaRPr sz="1600"/>
          </a:p>
          <a:p>
            <a:pPr indent="0" lvl="0" marL="0" rtl="0" algn="l">
              <a:spcBef>
                <a:spcPts val="0"/>
              </a:spcBef>
              <a:spcAft>
                <a:spcPts val="0"/>
              </a:spcAft>
              <a:buNone/>
            </a:pPr>
            <a:r>
              <a:rPr lang="en-US" sz="1600"/>
              <a:t>Contact: </a:t>
            </a:r>
            <a:r>
              <a:rPr lang="en-US" sz="1600" u="sng">
                <a:solidFill>
                  <a:schemeClr val="hlink"/>
                </a:solidFill>
                <a:hlinkClick r:id="rId8"/>
              </a:rPr>
              <a:t>devisai2000@gmail.com</a:t>
            </a:r>
            <a:r>
              <a:rPr lang="en-US" sz="1600"/>
              <a:t>,  +91-7358337901</a:t>
            </a:r>
            <a:endParaRPr sz="1600"/>
          </a:p>
          <a:p>
            <a:pPr indent="0" lvl="0" marL="0" rtl="0" algn="l">
              <a:spcBef>
                <a:spcPts val="0"/>
              </a:spcBef>
              <a:spcAft>
                <a:spcPts val="0"/>
              </a:spcAft>
              <a:buNone/>
            </a:pPr>
            <a:r>
              <a:rPr lang="en-US" sz="1600"/>
              <a:t>Indian Institute of Information Technology Design &amp; Manufacturing, Kurnool, A.P.</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LinkedIn: </a:t>
            </a:r>
            <a:r>
              <a:rPr lang="en-US" sz="1600" u="sng">
                <a:solidFill>
                  <a:schemeClr val="hlink"/>
                </a:solidFill>
                <a:hlinkClick r:id="rId9"/>
              </a:rPr>
              <a:t>https://www.linkedin.com/in/dsp09/</a:t>
            </a:r>
            <a:endParaRPr sz="1600"/>
          </a:p>
          <a:p>
            <a:pPr indent="0" lvl="0" marL="0" rtl="0" algn="l">
              <a:spcBef>
                <a:spcPts val="0"/>
              </a:spcBef>
              <a:spcAft>
                <a:spcPts val="0"/>
              </a:spcAft>
              <a:buNone/>
            </a:pPr>
            <a:r>
              <a:rPr lang="en-US" sz="1600"/>
              <a:t>Kaggle: </a:t>
            </a:r>
            <a:r>
              <a:rPr lang="en-US" sz="1600" u="sng">
                <a:solidFill>
                  <a:schemeClr val="hlink"/>
                </a:solidFill>
                <a:hlinkClick r:id="rId10"/>
              </a:rPr>
              <a:t>https://www.kaggle.com/prashu919</a:t>
            </a:r>
            <a:endParaRPr sz="1600"/>
          </a:p>
          <a:p>
            <a:pPr indent="0" lvl="0" marL="0" rtl="0" algn="l">
              <a:spcBef>
                <a:spcPts val="0"/>
              </a:spcBef>
              <a:spcAft>
                <a:spcPts val="0"/>
              </a:spcAft>
              <a:buNone/>
            </a:pPr>
            <a:r>
              <a:rPr lang="en-US" sz="1600">
                <a:solidFill>
                  <a:schemeClr val="dk2"/>
                </a:solidFill>
              </a:rPr>
              <a:t>GitHub: </a:t>
            </a:r>
            <a:r>
              <a:rPr lang="en-US" sz="1600" u="sng">
                <a:solidFill>
                  <a:schemeClr val="hlink"/>
                </a:solidFill>
                <a:hlinkClick r:id="rId11"/>
              </a:rPr>
              <a:t>https://github.com/dsp09</a:t>
            </a:r>
            <a:endParaRPr sz="1600">
              <a:solidFill>
                <a:schemeClr val="dk2"/>
              </a:solidFill>
            </a:endParaRPr>
          </a:p>
          <a:p>
            <a:pPr indent="0" lvl="0" marL="0" rtl="0" algn="l">
              <a:spcBef>
                <a:spcPts val="0"/>
              </a:spcBef>
              <a:spcAft>
                <a:spcPts val="0"/>
              </a:spcAft>
              <a:buNone/>
            </a:pPr>
            <a:r>
              <a:t/>
            </a:r>
            <a:endParaRPr sz="1600"/>
          </a:p>
        </p:txBody>
      </p:sp>
      <p:pic>
        <p:nvPicPr>
          <p:cNvPr id="534" name="Google Shape;534;p26"/>
          <p:cNvPicPr preferRelativeResize="0"/>
          <p:nvPr/>
        </p:nvPicPr>
        <p:blipFill rotWithShape="1">
          <a:blip r:embed="rId12">
            <a:alphaModFix/>
          </a:blip>
          <a:srcRect b="0" l="6874" r="6866" t="0"/>
          <a:stretch/>
        </p:blipFill>
        <p:spPr>
          <a:xfrm>
            <a:off x="763475" y="3956425"/>
            <a:ext cx="1354726" cy="158313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14"/>
          <p:cNvSpPr txBox="1"/>
          <p:nvPr>
            <p:ph type="title"/>
          </p:nvPr>
        </p:nvSpPr>
        <p:spPr>
          <a:xfrm>
            <a:off x="1295400" y="503853"/>
            <a:ext cx="9601200" cy="114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A43E27"/>
              </a:buClr>
              <a:buSzPts val="3200"/>
              <a:buFont typeface="Arial"/>
              <a:buNone/>
            </a:pPr>
            <a:r>
              <a:rPr lang="en-US"/>
              <a:t>Outline</a:t>
            </a:r>
            <a:endParaRPr/>
          </a:p>
        </p:txBody>
      </p:sp>
      <p:sp>
        <p:nvSpPr>
          <p:cNvPr id="402" name="Google Shape;402;p14"/>
          <p:cNvSpPr txBox="1"/>
          <p:nvPr>
            <p:ph idx="1" type="body"/>
          </p:nvPr>
        </p:nvSpPr>
        <p:spPr>
          <a:xfrm>
            <a:off x="1295400" y="2057401"/>
            <a:ext cx="9601200" cy="38100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SzPts val="2000"/>
              <a:buChar char="▪"/>
            </a:pPr>
            <a:r>
              <a:rPr lang="en-US"/>
              <a:t>Objective</a:t>
            </a:r>
            <a:endParaRPr/>
          </a:p>
          <a:p>
            <a:pPr indent="-228600" lvl="0" marL="228600" rtl="0" algn="l">
              <a:lnSpc>
                <a:spcPct val="80000"/>
              </a:lnSpc>
              <a:spcBef>
                <a:spcPts val="1800"/>
              </a:spcBef>
              <a:spcAft>
                <a:spcPts val="0"/>
              </a:spcAft>
              <a:buSzPts val="2000"/>
              <a:buChar char="▪"/>
            </a:pPr>
            <a:r>
              <a:rPr lang="en-US"/>
              <a:t>Scope </a:t>
            </a:r>
            <a:endParaRPr/>
          </a:p>
          <a:p>
            <a:pPr indent="-228600" lvl="0" marL="228600" rtl="0" algn="l">
              <a:lnSpc>
                <a:spcPct val="80000"/>
              </a:lnSpc>
              <a:spcBef>
                <a:spcPts val="1800"/>
              </a:spcBef>
              <a:spcAft>
                <a:spcPts val="0"/>
              </a:spcAft>
              <a:buSzPts val="2000"/>
              <a:buChar char="▪"/>
            </a:pPr>
            <a:r>
              <a:rPr lang="en-US"/>
              <a:t>Introduction</a:t>
            </a:r>
            <a:endParaRPr/>
          </a:p>
          <a:p>
            <a:pPr indent="-228600" lvl="0" marL="228600" rtl="0" algn="l">
              <a:lnSpc>
                <a:spcPct val="80000"/>
              </a:lnSpc>
              <a:spcBef>
                <a:spcPts val="1800"/>
              </a:spcBef>
              <a:spcAft>
                <a:spcPts val="0"/>
              </a:spcAft>
              <a:buSzPts val="2000"/>
              <a:buChar char="▪"/>
            </a:pPr>
            <a:r>
              <a:rPr lang="en-US"/>
              <a:t>Equipment/Tools Required</a:t>
            </a:r>
            <a:endParaRPr/>
          </a:p>
          <a:p>
            <a:pPr indent="-228600" lvl="0" marL="228600" rtl="0" algn="l">
              <a:lnSpc>
                <a:spcPct val="80000"/>
              </a:lnSpc>
              <a:spcBef>
                <a:spcPts val="1800"/>
              </a:spcBef>
              <a:spcAft>
                <a:spcPts val="0"/>
              </a:spcAft>
              <a:buSzPts val="2000"/>
              <a:buChar char="▪"/>
            </a:pPr>
            <a:r>
              <a:rPr lang="en-US"/>
              <a:t>Implementation Details</a:t>
            </a:r>
            <a:endParaRPr/>
          </a:p>
          <a:p>
            <a:pPr indent="-228600" lvl="0" marL="228600" rtl="0" algn="l">
              <a:lnSpc>
                <a:spcPct val="80000"/>
              </a:lnSpc>
              <a:spcBef>
                <a:spcPts val="1800"/>
              </a:spcBef>
              <a:spcAft>
                <a:spcPts val="0"/>
              </a:spcAft>
              <a:buSzPts val="2000"/>
              <a:buChar char="▪"/>
            </a:pPr>
            <a:r>
              <a:rPr lang="en-US"/>
              <a:t>Summary</a:t>
            </a:r>
            <a:endParaRPr/>
          </a:p>
          <a:p>
            <a:pPr indent="-101600" lvl="0" marL="228600" rtl="0" algn="l">
              <a:lnSpc>
                <a:spcPct val="80000"/>
              </a:lnSpc>
              <a:spcBef>
                <a:spcPts val="1800"/>
              </a:spcBef>
              <a:spcAft>
                <a:spcPts val="0"/>
              </a:spcAft>
              <a:buSzPts val="2000"/>
              <a:buNone/>
            </a:pPr>
            <a:r>
              <a:t/>
            </a:r>
            <a:endParaRPr/>
          </a:p>
        </p:txBody>
      </p:sp>
      <p:sp>
        <p:nvSpPr>
          <p:cNvPr id="403" name="Google Shape;403;p14"/>
          <p:cNvSpPr txBox="1"/>
          <p:nvPr>
            <p:ph idx="12" type="sldNum"/>
          </p:nvPr>
        </p:nvSpPr>
        <p:spPr>
          <a:xfrm>
            <a:off x="10665311" y="6289679"/>
            <a:ext cx="918900" cy="2223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15"/>
          <p:cNvSpPr txBox="1"/>
          <p:nvPr>
            <p:ph type="title"/>
          </p:nvPr>
        </p:nvSpPr>
        <p:spPr>
          <a:xfrm>
            <a:off x="1295400" y="646228"/>
            <a:ext cx="9601200" cy="114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A43E27"/>
              </a:buClr>
              <a:buSzPts val="3200"/>
              <a:buFont typeface="Arial"/>
              <a:buNone/>
            </a:pPr>
            <a:r>
              <a:rPr lang="en-US"/>
              <a:t>Objective</a:t>
            </a:r>
            <a:endParaRPr/>
          </a:p>
        </p:txBody>
      </p:sp>
      <p:sp>
        <p:nvSpPr>
          <p:cNvPr id="409" name="Google Shape;409;p15"/>
          <p:cNvSpPr txBox="1"/>
          <p:nvPr>
            <p:ph idx="1" type="body"/>
          </p:nvPr>
        </p:nvSpPr>
        <p:spPr>
          <a:xfrm>
            <a:off x="1295399" y="1981199"/>
            <a:ext cx="9464700" cy="3810000"/>
          </a:xfrm>
          <a:prstGeom prst="rect">
            <a:avLst/>
          </a:prstGeom>
          <a:noFill/>
          <a:ln>
            <a:noFill/>
          </a:ln>
        </p:spPr>
        <p:txBody>
          <a:bodyPr anchorCtr="0" anchor="t" bIns="45700" lIns="91425" spcFirstLastPara="1" rIns="91425" wrap="square" tIns="45700">
            <a:noAutofit/>
          </a:bodyPr>
          <a:lstStyle/>
          <a:p>
            <a:pPr indent="-228600" lvl="0" marL="228600" rtl="0" algn="l">
              <a:spcBef>
                <a:spcPts val="1800"/>
              </a:spcBef>
              <a:spcAft>
                <a:spcPts val="0"/>
              </a:spcAft>
              <a:buSzPts val="2000"/>
              <a:buChar char="▪"/>
            </a:pPr>
            <a:r>
              <a:rPr lang="en-US"/>
              <a:t>Our objective for this project is to understand and identify various trends in market revenue management and optimize price using dynamic pricing strategies to enhance user experience and parallely generating positive revenue from the product.</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p:txBody>
      </p:sp>
      <p:sp>
        <p:nvSpPr>
          <p:cNvPr id="410" name="Google Shape;410;p15"/>
          <p:cNvSpPr txBox="1"/>
          <p:nvPr>
            <p:ph idx="12" type="sldNum"/>
          </p:nvPr>
        </p:nvSpPr>
        <p:spPr>
          <a:xfrm>
            <a:off x="10665311" y="6289679"/>
            <a:ext cx="918900" cy="2223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16"/>
          <p:cNvSpPr txBox="1"/>
          <p:nvPr>
            <p:ph type="title"/>
          </p:nvPr>
        </p:nvSpPr>
        <p:spPr>
          <a:xfrm>
            <a:off x="1295400" y="1322552"/>
            <a:ext cx="9601200" cy="55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A43E27"/>
              </a:buClr>
              <a:buSzPts val="3200"/>
              <a:buFont typeface="Arial"/>
              <a:buNone/>
            </a:pPr>
            <a:r>
              <a:rPr lang="en-US"/>
              <a:t>Scope</a:t>
            </a:r>
            <a:endParaRPr/>
          </a:p>
        </p:txBody>
      </p:sp>
      <p:sp>
        <p:nvSpPr>
          <p:cNvPr id="416" name="Google Shape;416;p16"/>
          <p:cNvSpPr txBox="1"/>
          <p:nvPr>
            <p:ph idx="1" type="body"/>
          </p:nvPr>
        </p:nvSpPr>
        <p:spPr>
          <a:xfrm>
            <a:off x="1295400" y="1805750"/>
            <a:ext cx="9464700" cy="4018500"/>
          </a:xfrm>
          <a:prstGeom prst="rect">
            <a:avLst/>
          </a:prstGeom>
          <a:noFill/>
          <a:ln>
            <a:noFill/>
          </a:ln>
        </p:spPr>
        <p:txBody>
          <a:bodyPr anchorCtr="0" anchor="t" bIns="45700" lIns="91425" spcFirstLastPara="1" rIns="91425" wrap="square" tIns="457200">
            <a:noAutofit/>
          </a:bodyPr>
          <a:lstStyle/>
          <a:p>
            <a:pPr indent="-228600" lvl="0" marL="228600" rtl="0" algn="l">
              <a:lnSpc>
                <a:spcPct val="90000"/>
              </a:lnSpc>
              <a:spcBef>
                <a:spcPts val="0"/>
              </a:spcBef>
              <a:spcAft>
                <a:spcPts val="0"/>
              </a:spcAft>
              <a:buSzPts val="2000"/>
              <a:buChar char="▪"/>
            </a:pPr>
            <a:r>
              <a:rPr lang="en-US"/>
              <a:t>The major scope for this research project is to improve the current Pricing System based on </a:t>
            </a:r>
            <a:r>
              <a:rPr b="1" lang="en-US"/>
              <a:t>traditional Revenue Management System (RMS)</a:t>
            </a:r>
            <a:r>
              <a:rPr lang="en-US"/>
              <a:t> to a better and optimized pricing system through </a:t>
            </a:r>
            <a:r>
              <a:rPr b="1" lang="en-US"/>
              <a:t>Machine Learning Techniques</a:t>
            </a:r>
            <a:r>
              <a:rPr lang="en-US"/>
              <a:t> which mainly focuses on dynamic pricing on time series predictions.</a:t>
            </a:r>
            <a:endParaRPr/>
          </a:p>
          <a:p>
            <a:pPr indent="-228600" lvl="0" marL="228600" rtl="0" algn="l">
              <a:lnSpc>
                <a:spcPct val="90000"/>
              </a:lnSpc>
              <a:spcBef>
                <a:spcPts val="1800"/>
              </a:spcBef>
              <a:spcAft>
                <a:spcPts val="0"/>
              </a:spcAft>
              <a:buSzPts val="2000"/>
              <a:buChar char="▪"/>
            </a:pPr>
            <a:r>
              <a:rPr lang="en-US"/>
              <a:t>This Project has various real life applications with simple alterations in </a:t>
            </a:r>
            <a:endParaRPr/>
          </a:p>
          <a:p>
            <a:pPr indent="-306324" lvl="2" marL="795528" rtl="0" algn="l">
              <a:lnSpc>
                <a:spcPct val="90000"/>
              </a:lnSpc>
              <a:spcBef>
                <a:spcPts val="0"/>
              </a:spcBef>
              <a:spcAft>
                <a:spcPts val="0"/>
              </a:spcAft>
              <a:buSzPts val="1800"/>
              <a:buChar char="▪"/>
            </a:pPr>
            <a:r>
              <a:rPr lang="en-US" sz="1800"/>
              <a:t>Hotel Revenue Management System, </a:t>
            </a:r>
            <a:endParaRPr sz="1800"/>
          </a:p>
          <a:p>
            <a:pPr indent="-306324" lvl="2" marL="795528" rtl="0" algn="l">
              <a:lnSpc>
                <a:spcPct val="90000"/>
              </a:lnSpc>
              <a:spcBef>
                <a:spcPts val="0"/>
              </a:spcBef>
              <a:spcAft>
                <a:spcPts val="0"/>
              </a:spcAft>
              <a:buSzPts val="1800"/>
              <a:buChar char="▪"/>
            </a:pPr>
            <a:r>
              <a:rPr lang="en-US" sz="1800"/>
              <a:t>Airlines Ticket Pricing, </a:t>
            </a:r>
            <a:endParaRPr sz="1800"/>
          </a:p>
          <a:p>
            <a:pPr indent="-306324" lvl="2" marL="795528" rtl="0" algn="l">
              <a:lnSpc>
                <a:spcPct val="90000"/>
              </a:lnSpc>
              <a:spcBef>
                <a:spcPts val="0"/>
              </a:spcBef>
              <a:spcAft>
                <a:spcPts val="0"/>
              </a:spcAft>
              <a:buSzPts val="1800"/>
              <a:buChar char="▪"/>
            </a:pPr>
            <a:r>
              <a:rPr lang="en-US" sz="1800"/>
              <a:t>eCommerce, </a:t>
            </a:r>
            <a:endParaRPr sz="1800"/>
          </a:p>
          <a:p>
            <a:pPr indent="-306324" lvl="2" marL="795528" rtl="0" algn="l">
              <a:lnSpc>
                <a:spcPct val="90000"/>
              </a:lnSpc>
              <a:spcBef>
                <a:spcPts val="0"/>
              </a:spcBef>
              <a:spcAft>
                <a:spcPts val="0"/>
              </a:spcAft>
              <a:buSzPts val="1800"/>
              <a:buChar char="▪"/>
            </a:pPr>
            <a:r>
              <a:rPr lang="en-US" sz="1800"/>
              <a:t>Transportation and Logistics, etc.</a:t>
            </a:r>
            <a:endParaRPr sz="1800"/>
          </a:p>
        </p:txBody>
      </p:sp>
      <p:sp>
        <p:nvSpPr>
          <p:cNvPr id="417" name="Google Shape;417;p16"/>
          <p:cNvSpPr txBox="1"/>
          <p:nvPr>
            <p:ph idx="12" type="sldNum"/>
          </p:nvPr>
        </p:nvSpPr>
        <p:spPr>
          <a:xfrm>
            <a:off x="10665311" y="6289679"/>
            <a:ext cx="918900" cy="2223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17"/>
          <p:cNvSpPr txBox="1"/>
          <p:nvPr>
            <p:ph type="title"/>
          </p:nvPr>
        </p:nvSpPr>
        <p:spPr>
          <a:xfrm>
            <a:off x="1295400" y="646225"/>
            <a:ext cx="9601200" cy="80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A43E27"/>
              </a:buClr>
              <a:buSzPts val="3200"/>
              <a:buFont typeface="Arial"/>
              <a:buNone/>
            </a:pPr>
            <a:br>
              <a:rPr lang="en-US"/>
            </a:br>
            <a:r>
              <a:rPr lang="en-US"/>
              <a:t>Introduction</a:t>
            </a:r>
            <a:endParaRPr/>
          </a:p>
        </p:txBody>
      </p:sp>
      <p:sp>
        <p:nvSpPr>
          <p:cNvPr id="423" name="Google Shape;423;p17"/>
          <p:cNvSpPr txBox="1"/>
          <p:nvPr>
            <p:ph idx="1" type="body"/>
          </p:nvPr>
        </p:nvSpPr>
        <p:spPr>
          <a:xfrm>
            <a:off x="1200600" y="1840900"/>
            <a:ext cx="9464700" cy="4341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a:solidFill>
                  <a:schemeClr val="dk2"/>
                </a:solidFill>
                <a:highlight>
                  <a:srgbClr val="FFFFFF"/>
                </a:highlight>
              </a:rPr>
              <a:t>Dynamic pricing is the practice of setting a price for a product or service based on current market conditions of demand and supply.</a:t>
            </a:r>
            <a:endParaRPr>
              <a:solidFill>
                <a:schemeClr val="dk2"/>
              </a:solidFill>
              <a:highlight>
                <a:srgbClr val="FFFFFF"/>
              </a:highlight>
            </a:endParaRPr>
          </a:p>
          <a:p>
            <a:pPr indent="-228600" lvl="0" marL="228600" rtl="0" algn="l">
              <a:spcBef>
                <a:spcPts val="1800"/>
              </a:spcBef>
              <a:spcAft>
                <a:spcPts val="0"/>
              </a:spcAft>
              <a:buSzPts val="2000"/>
              <a:buChar char="▪"/>
            </a:pPr>
            <a:r>
              <a:rPr lang="en-US"/>
              <a:t>"</a:t>
            </a:r>
            <a:r>
              <a:rPr i="1" lang="en-US"/>
              <a:t>Pricing is actually pretty simple...Customers will not pay literally a penny more than the true value of the product.</a:t>
            </a:r>
            <a:r>
              <a:rPr lang="en-US"/>
              <a:t>" - </a:t>
            </a:r>
            <a:r>
              <a:rPr b="1" lang="en-US"/>
              <a:t>Ron Johnson</a:t>
            </a:r>
            <a:r>
              <a:rPr lang="en-US"/>
              <a:t> (ex-CEO JCPenney).[6]</a:t>
            </a:r>
            <a:endParaRPr>
              <a:solidFill>
                <a:schemeClr val="dk2"/>
              </a:solidFill>
              <a:highlight>
                <a:srgbClr val="FFFFFF"/>
              </a:highlight>
            </a:endParaRPr>
          </a:p>
          <a:p>
            <a:pPr indent="-228600" lvl="0" marL="228600" rtl="0" algn="l">
              <a:lnSpc>
                <a:spcPct val="90000"/>
              </a:lnSpc>
              <a:spcBef>
                <a:spcPts val="1800"/>
              </a:spcBef>
              <a:spcAft>
                <a:spcPts val="0"/>
              </a:spcAft>
              <a:buSzPts val="2000"/>
              <a:buChar char="▪"/>
            </a:pPr>
            <a:r>
              <a:rPr lang="en-US"/>
              <a:t>Types of Dynamic Pricing:</a:t>
            </a:r>
            <a:endParaRPr/>
          </a:p>
          <a:p>
            <a:pPr indent="-192087" lvl="2" marL="685800" rtl="0" algn="l">
              <a:lnSpc>
                <a:spcPct val="90000"/>
              </a:lnSpc>
              <a:spcBef>
                <a:spcPts val="0"/>
              </a:spcBef>
              <a:spcAft>
                <a:spcPts val="0"/>
              </a:spcAft>
              <a:buSzPts val="1800"/>
              <a:buChar char="▪"/>
            </a:pPr>
            <a:r>
              <a:rPr b="1" lang="en-US" sz="1800"/>
              <a:t>Cost B</a:t>
            </a:r>
            <a:r>
              <a:rPr b="1" lang="en-US" sz="1800"/>
              <a:t>ased</a:t>
            </a:r>
            <a:endParaRPr b="1" sz="1800"/>
          </a:p>
          <a:p>
            <a:pPr indent="-192087" lvl="2" marL="685800" rtl="0" algn="l">
              <a:lnSpc>
                <a:spcPct val="90000"/>
              </a:lnSpc>
              <a:spcBef>
                <a:spcPts val="0"/>
              </a:spcBef>
              <a:spcAft>
                <a:spcPts val="0"/>
              </a:spcAft>
              <a:buSzPts val="1800"/>
              <a:buChar char="▪"/>
            </a:pPr>
            <a:r>
              <a:rPr b="1" lang="en-US" sz="1800"/>
              <a:t>Competitor Based</a:t>
            </a:r>
            <a:endParaRPr b="1" sz="1800"/>
          </a:p>
          <a:p>
            <a:pPr indent="-192087" lvl="2" marL="685800" rtl="0" algn="l">
              <a:lnSpc>
                <a:spcPct val="90000"/>
              </a:lnSpc>
              <a:spcBef>
                <a:spcPts val="0"/>
              </a:spcBef>
              <a:spcAft>
                <a:spcPts val="0"/>
              </a:spcAft>
              <a:buSzPts val="1800"/>
              <a:buChar char="▪"/>
            </a:pPr>
            <a:r>
              <a:rPr b="1" lang="en-US" sz="1800"/>
              <a:t>Demand Based</a:t>
            </a:r>
            <a:endParaRPr b="1" sz="1800">
              <a:solidFill>
                <a:srgbClr val="222222"/>
              </a:solidFill>
              <a:highlight>
                <a:schemeClr val="lt1"/>
              </a:highlight>
            </a:endParaRPr>
          </a:p>
          <a:p>
            <a:pPr indent="0" lvl="0" marL="0" rtl="0" algn="l">
              <a:lnSpc>
                <a:spcPct val="115000"/>
              </a:lnSpc>
              <a:spcBef>
                <a:spcPts val="0"/>
              </a:spcBef>
              <a:spcAft>
                <a:spcPts val="0"/>
              </a:spcAft>
              <a:buNone/>
            </a:pPr>
            <a:r>
              <a:t/>
            </a:r>
            <a:endParaRPr b="1">
              <a:solidFill>
                <a:srgbClr val="222222"/>
              </a:solidFill>
              <a:highlight>
                <a:srgbClr val="FFFFFF"/>
              </a:highlight>
            </a:endParaRPr>
          </a:p>
          <a:p>
            <a:pPr indent="0" lvl="0" marL="0" rtl="0" algn="l">
              <a:spcBef>
                <a:spcPts val="1800"/>
              </a:spcBef>
              <a:spcAft>
                <a:spcPts val="0"/>
              </a:spcAft>
              <a:buNone/>
            </a:pPr>
            <a:r>
              <a:t/>
            </a:r>
            <a:endParaRPr/>
          </a:p>
          <a:p>
            <a:pPr indent="0" lvl="0" marL="0" rtl="0" algn="l">
              <a:lnSpc>
                <a:spcPct val="90000"/>
              </a:lnSpc>
              <a:spcBef>
                <a:spcPts val="1800"/>
              </a:spcBef>
              <a:spcAft>
                <a:spcPts val="0"/>
              </a:spcAft>
              <a:buNone/>
            </a:pPr>
            <a:r>
              <a:t/>
            </a:r>
            <a:endParaRPr/>
          </a:p>
          <a:p>
            <a:pPr indent="0" lvl="0" marL="0" rtl="0" algn="l">
              <a:lnSpc>
                <a:spcPct val="90000"/>
              </a:lnSpc>
              <a:spcBef>
                <a:spcPts val="1800"/>
              </a:spcBef>
              <a:spcAft>
                <a:spcPts val="0"/>
              </a:spcAft>
              <a:buSzPts val="2000"/>
              <a:buNone/>
            </a:pPr>
            <a:r>
              <a:t/>
            </a:r>
            <a:endParaRPr/>
          </a:p>
        </p:txBody>
      </p:sp>
      <p:sp>
        <p:nvSpPr>
          <p:cNvPr id="424" name="Google Shape;424;p17"/>
          <p:cNvSpPr txBox="1"/>
          <p:nvPr>
            <p:ph idx="12" type="sldNum"/>
          </p:nvPr>
        </p:nvSpPr>
        <p:spPr>
          <a:xfrm>
            <a:off x="10665311" y="6289679"/>
            <a:ext cx="918900" cy="2223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18"/>
          <p:cNvSpPr txBox="1"/>
          <p:nvPr>
            <p:ph idx="12" type="sldNum"/>
          </p:nvPr>
        </p:nvSpPr>
        <p:spPr>
          <a:xfrm>
            <a:off x="10665311" y="6289679"/>
            <a:ext cx="918900" cy="22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31" name="Google Shape;431;p18"/>
          <p:cNvPicPr preferRelativeResize="0"/>
          <p:nvPr/>
        </p:nvPicPr>
        <p:blipFill>
          <a:blip r:embed="rId3">
            <a:alphaModFix/>
          </a:blip>
          <a:stretch>
            <a:fillRect/>
          </a:stretch>
        </p:blipFill>
        <p:spPr>
          <a:xfrm>
            <a:off x="348250" y="829025"/>
            <a:ext cx="4801200" cy="4801200"/>
          </a:xfrm>
          <a:prstGeom prst="rect">
            <a:avLst/>
          </a:prstGeom>
          <a:noFill/>
          <a:ln>
            <a:noFill/>
          </a:ln>
        </p:spPr>
      </p:pic>
      <p:sp>
        <p:nvSpPr>
          <p:cNvPr id="432" name="Google Shape;432;p18"/>
          <p:cNvSpPr txBox="1"/>
          <p:nvPr/>
        </p:nvSpPr>
        <p:spPr>
          <a:xfrm>
            <a:off x="1995800" y="5415850"/>
            <a:ext cx="22503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Demand or Quantity</a:t>
            </a:r>
            <a:endParaRPr b="1"/>
          </a:p>
        </p:txBody>
      </p:sp>
      <p:sp>
        <p:nvSpPr>
          <p:cNvPr id="433" name="Google Shape;433;p18"/>
          <p:cNvSpPr txBox="1"/>
          <p:nvPr/>
        </p:nvSpPr>
        <p:spPr>
          <a:xfrm>
            <a:off x="0" y="1727900"/>
            <a:ext cx="642900" cy="9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Price or Cost</a:t>
            </a:r>
            <a:endParaRPr b="1"/>
          </a:p>
        </p:txBody>
      </p:sp>
      <p:sp>
        <p:nvSpPr>
          <p:cNvPr id="434" name="Google Shape;434;p18"/>
          <p:cNvSpPr txBox="1"/>
          <p:nvPr/>
        </p:nvSpPr>
        <p:spPr>
          <a:xfrm>
            <a:off x="1148200" y="455425"/>
            <a:ext cx="32013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t>Supply - Demand Curve</a:t>
            </a:r>
            <a:endParaRPr b="1" sz="2000" u="sng"/>
          </a:p>
        </p:txBody>
      </p:sp>
      <p:pic>
        <p:nvPicPr>
          <p:cNvPr id="435" name="Google Shape;435;p18"/>
          <p:cNvPicPr preferRelativeResize="0"/>
          <p:nvPr/>
        </p:nvPicPr>
        <p:blipFill>
          <a:blip r:embed="rId4">
            <a:alphaModFix/>
          </a:blip>
          <a:stretch>
            <a:fillRect/>
          </a:stretch>
        </p:blipFill>
        <p:spPr>
          <a:xfrm>
            <a:off x="5335800" y="1789057"/>
            <a:ext cx="6856200" cy="3720743"/>
          </a:xfrm>
          <a:prstGeom prst="rect">
            <a:avLst/>
          </a:prstGeom>
          <a:noFill/>
          <a:ln>
            <a:noFill/>
          </a:ln>
        </p:spPr>
      </p:pic>
      <p:cxnSp>
        <p:nvCxnSpPr>
          <p:cNvPr id="436" name="Google Shape;436;p18"/>
          <p:cNvCxnSpPr/>
          <p:nvPr/>
        </p:nvCxnSpPr>
        <p:spPr>
          <a:xfrm flipH="1">
            <a:off x="5237150" y="200925"/>
            <a:ext cx="13500" cy="5866800"/>
          </a:xfrm>
          <a:prstGeom prst="straightConnector1">
            <a:avLst/>
          </a:prstGeom>
          <a:noFill/>
          <a:ln cap="flat" cmpd="sng" w="9525">
            <a:solidFill>
              <a:schemeClr val="dk2"/>
            </a:solidFill>
            <a:prstDash val="solid"/>
            <a:round/>
            <a:headEnd len="med" w="med" type="none"/>
            <a:tailEnd len="med" w="med" type="none"/>
          </a:ln>
        </p:spPr>
      </p:cxnSp>
      <p:sp>
        <p:nvSpPr>
          <p:cNvPr id="437" name="Google Shape;437;p18"/>
          <p:cNvSpPr txBox="1"/>
          <p:nvPr/>
        </p:nvSpPr>
        <p:spPr>
          <a:xfrm>
            <a:off x="6820350" y="455425"/>
            <a:ext cx="38871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t>Static vs Dynamic Pricing</a:t>
            </a:r>
            <a:endParaRPr b="1" sz="2000" u="sng"/>
          </a:p>
        </p:txBody>
      </p:sp>
      <p:sp>
        <p:nvSpPr>
          <p:cNvPr id="438" name="Google Shape;438;p18"/>
          <p:cNvSpPr txBox="1"/>
          <p:nvPr/>
        </p:nvSpPr>
        <p:spPr>
          <a:xfrm>
            <a:off x="747650" y="5764150"/>
            <a:ext cx="45030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t>Fig 1: [4] Supply Demand Curve</a:t>
            </a:r>
            <a:endParaRPr sz="1500"/>
          </a:p>
        </p:txBody>
      </p:sp>
      <p:sp>
        <p:nvSpPr>
          <p:cNvPr id="439" name="Google Shape;439;p18"/>
          <p:cNvSpPr txBox="1"/>
          <p:nvPr/>
        </p:nvSpPr>
        <p:spPr>
          <a:xfrm>
            <a:off x="5574875" y="5764150"/>
            <a:ext cx="68343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t>Fig 2: [5] Difference Between Static and Dynamic Pricing</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19"/>
          <p:cNvSpPr txBox="1"/>
          <p:nvPr>
            <p:ph type="title"/>
          </p:nvPr>
        </p:nvSpPr>
        <p:spPr>
          <a:xfrm>
            <a:off x="1295400" y="503852"/>
            <a:ext cx="9601200" cy="52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A43E27"/>
              </a:buClr>
              <a:buSzPts val="3200"/>
              <a:buFont typeface="Arial"/>
              <a:buNone/>
            </a:pPr>
            <a:r>
              <a:rPr lang="en-US"/>
              <a:t>Approach to solve the problem</a:t>
            </a:r>
            <a:endParaRPr/>
          </a:p>
        </p:txBody>
      </p:sp>
      <p:sp>
        <p:nvSpPr>
          <p:cNvPr id="445" name="Google Shape;445;p19"/>
          <p:cNvSpPr txBox="1"/>
          <p:nvPr>
            <p:ph idx="1" type="body"/>
          </p:nvPr>
        </p:nvSpPr>
        <p:spPr>
          <a:xfrm>
            <a:off x="1295400" y="1165325"/>
            <a:ext cx="6902100" cy="4626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a:t>A Proposed </a:t>
            </a:r>
            <a:r>
              <a:rPr b="1" lang="en-US"/>
              <a:t>DeepFM + seq2seq </a:t>
            </a:r>
            <a:r>
              <a:rPr lang="en-US"/>
              <a:t>model.</a:t>
            </a:r>
            <a:endParaRPr/>
          </a:p>
          <a:p>
            <a:pPr indent="0" lvl="0" marL="0" rtl="0" algn="l">
              <a:lnSpc>
                <a:spcPct val="90000"/>
              </a:lnSpc>
              <a:spcBef>
                <a:spcPts val="0"/>
              </a:spcBef>
              <a:spcAft>
                <a:spcPts val="0"/>
              </a:spcAft>
              <a:buNone/>
            </a:pPr>
            <a:r>
              <a:t/>
            </a:r>
            <a:endParaRPr/>
          </a:p>
          <a:p>
            <a:pPr indent="0" lvl="0" marL="228600" rtl="0" algn="l">
              <a:lnSpc>
                <a:spcPct val="90000"/>
              </a:lnSpc>
              <a:spcBef>
                <a:spcPts val="1800"/>
              </a:spcBef>
              <a:spcAft>
                <a:spcPts val="0"/>
              </a:spcAft>
              <a:buNone/>
            </a:pPr>
            <a:r>
              <a:t/>
            </a:r>
            <a:endParaRPr/>
          </a:p>
          <a:p>
            <a:pPr indent="0" lvl="0" marL="0" rtl="0" algn="l">
              <a:lnSpc>
                <a:spcPct val="90000"/>
              </a:lnSpc>
              <a:spcBef>
                <a:spcPts val="1800"/>
              </a:spcBef>
              <a:spcAft>
                <a:spcPts val="0"/>
              </a:spcAft>
              <a:buSzPts val="2000"/>
              <a:buNone/>
            </a:pPr>
            <a:r>
              <a:t/>
            </a:r>
            <a:endParaRPr/>
          </a:p>
        </p:txBody>
      </p:sp>
      <p:sp>
        <p:nvSpPr>
          <p:cNvPr id="446" name="Google Shape;446;p19"/>
          <p:cNvSpPr txBox="1"/>
          <p:nvPr>
            <p:ph idx="12" type="sldNum"/>
          </p:nvPr>
        </p:nvSpPr>
        <p:spPr>
          <a:xfrm>
            <a:off x="10665311" y="6289679"/>
            <a:ext cx="918900" cy="2223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7" name="Google Shape;447;p19"/>
          <p:cNvPicPr preferRelativeResize="0"/>
          <p:nvPr/>
        </p:nvPicPr>
        <p:blipFill>
          <a:blip r:embed="rId3">
            <a:alphaModFix/>
          </a:blip>
          <a:stretch>
            <a:fillRect/>
          </a:stretch>
        </p:blipFill>
        <p:spPr>
          <a:xfrm>
            <a:off x="2170975" y="1607700"/>
            <a:ext cx="7566463" cy="4076825"/>
          </a:xfrm>
          <a:prstGeom prst="rect">
            <a:avLst/>
          </a:prstGeom>
          <a:noFill/>
          <a:ln>
            <a:noFill/>
          </a:ln>
        </p:spPr>
      </p:pic>
      <p:sp>
        <p:nvSpPr>
          <p:cNvPr id="448" name="Google Shape;448;p19"/>
          <p:cNvSpPr txBox="1"/>
          <p:nvPr/>
        </p:nvSpPr>
        <p:spPr>
          <a:xfrm>
            <a:off x="2608238" y="5684525"/>
            <a:ext cx="68343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US" sz="1500">
                <a:solidFill>
                  <a:schemeClr val="dk2"/>
                </a:solidFill>
              </a:rPr>
              <a:t>Fig 4: [1] The proposed </a:t>
            </a:r>
            <a:r>
              <a:rPr b="1" lang="en-US" sz="1500">
                <a:solidFill>
                  <a:schemeClr val="dk2"/>
                </a:solidFill>
              </a:rPr>
              <a:t>DeepFM</a:t>
            </a:r>
            <a:r>
              <a:rPr lang="en-US" sz="1500">
                <a:solidFill>
                  <a:schemeClr val="dk2"/>
                </a:solidFill>
              </a:rPr>
              <a:t>+</a:t>
            </a:r>
            <a:r>
              <a:rPr b="1" lang="en-US" sz="1500">
                <a:solidFill>
                  <a:schemeClr val="dk2"/>
                </a:solidFill>
              </a:rPr>
              <a:t>seq2seq</a:t>
            </a:r>
            <a:r>
              <a:rPr lang="en-US" sz="1500">
                <a:solidFill>
                  <a:schemeClr val="dk2"/>
                </a:solidFill>
              </a:rPr>
              <a:t> model for occupancy prediction</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20"/>
          <p:cNvSpPr txBox="1"/>
          <p:nvPr>
            <p:ph type="title"/>
          </p:nvPr>
        </p:nvSpPr>
        <p:spPr>
          <a:xfrm>
            <a:off x="1295400" y="503852"/>
            <a:ext cx="9601200" cy="527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A43E27"/>
              </a:buClr>
              <a:buSzPts val="3200"/>
              <a:buFont typeface="Arial"/>
              <a:buNone/>
            </a:pPr>
            <a:r>
              <a:rPr lang="en-US"/>
              <a:t>Approach to solve the problem</a:t>
            </a:r>
            <a:endParaRPr/>
          </a:p>
        </p:txBody>
      </p:sp>
      <p:sp>
        <p:nvSpPr>
          <p:cNvPr id="454" name="Google Shape;454;p20"/>
          <p:cNvSpPr txBox="1"/>
          <p:nvPr>
            <p:ph idx="1" type="body"/>
          </p:nvPr>
        </p:nvSpPr>
        <p:spPr>
          <a:xfrm>
            <a:off x="1295400" y="1165325"/>
            <a:ext cx="5602800" cy="4626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u="sng"/>
              <a:t>Results and Inferences-1</a:t>
            </a:r>
            <a:r>
              <a:rPr lang="en-US"/>
              <a:t>:</a:t>
            </a:r>
            <a:endParaRPr/>
          </a:p>
          <a:p>
            <a:pPr indent="0" lvl="0" marL="0" rtl="0" algn="l">
              <a:lnSpc>
                <a:spcPct val="90000"/>
              </a:lnSpc>
              <a:spcBef>
                <a:spcPts val="0"/>
              </a:spcBef>
              <a:spcAft>
                <a:spcPts val="0"/>
              </a:spcAft>
              <a:buNone/>
            </a:pPr>
            <a:r>
              <a:t/>
            </a:r>
            <a:endParaRPr u="sng"/>
          </a:p>
          <a:p>
            <a:pPr indent="0" lvl="0" marL="0" rtl="0" algn="l">
              <a:lnSpc>
                <a:spcPct val="90000"/>
              </a:lnSpc>
              <a:spcBef>
                <a:spcPts val="0"/>
              </a:spcBef>
              <a:spcAft>
                <a:spcPts val="0"/>
              </a:spcAft>
              <a:buNone/>
            </a:pPr>
            <a:r>
              <a:t/>
            </a:r>
            <a:endParaRPr u="sng"/>
          </a:p>
          <a:p>
            <a:pPr indent="0" lvl="0" marL="0" rtl="0" algn="l">
              <a:lnSpc>
                <a:spcPct val="90000"/>
              </a:lnSpc>
              <a:spcBef>
                <a:spcPts val="0"/>
              </a:spcBef>
              <a:spcAft>
                <a:spcPts val="0"/>
              </a:spcAft>
              <a:buNone/>
            </a:pPr>
            <a:r>
              <a:t/>
            </a:r>
            <a:endParaRPr/>
          </a:p>
          <a:p>
            <a:pPr indent="0" lvl="0" marL="228600" rtl="0" algn="l">
              <a:lnSpc>
                <a:spcPct val="90000"/>
              </a:lnSpc>
              <a:spcBef>
                <a:spcPts val="1800"/>
              </a:spcBef>
              <a:spcAft>
                <a:spcPts val="0"/>
              </a:spcAft>
              <a:buNone/>
            </a:pPr>
            <a:r>
              <a:t/>
            </a:r>
            <a:endParaRPr/>
          </a:p>
          <a:p>
            <a:pPr indent="0" lvl="0" marL="0" rtl="0" algn="l">
              <a:lnSpc>
                <a:spcPct val="90000"/>
              </a:lnSpc>
              <a:spcBef>
                <a:spcPts val="1800"/>
              </a:spcBef>
              <a:spcAft>
                <a:spcPts val="0"/>
              </a:spcAft>
              <a:buSzPts val="2000"/>
              <a:buNone/>
            </a:pPr>
            <a:r>
              <a:t/>
            </a:r>
            <a:endParaRPr/>
          </a:p>
        </p:txBody>
      </p:sp>
      <p:sp>
        <p:nvSpPr>
          <p:cNvPr id="455" name="Google Shape;455;p20"/>
          <p:cNvSpPr txBox="1"/>
          <p:nvPr>
            <p:ph idx="12" type="sldNum"/>
          </p:nvPr>
        </p:nvSpPr>
        <p:spPr>
          <a:xfrm>
            <a:off x="10665311" y="6289679"/>
            <a:ext cx="918900" cy="2223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6" name="Google Shape;456;p20"/>
          <p:cNvPicPr preferRelativeResize="0"/>
          <p:nvPr/>
        </p:nvPicPr>
        <p:blipFill>
          <a:blip r:embed="rId3">
            <a:alphaModFix/>
          </a:blip>
          <a:stretch>
            <a:fillRect/>
          </a:stretch>
        </p:blipFill>
        <p:spPr>
          <a:xfrm>
            <a:off x="7448925" y="1031250"/>
            <a:ext cx="3874825" cy="2142081"/>
          </a:xfrm>
          <a:prstGeom prst="rect">
            <a:avLst/>
          </a:prstGeom>
          <a:noFill/>
          <a:ln>
            <a:noFill/>
          </a:ln>
        </p:spPr>
      </p:pic>
      <p:pic>
        <p:nvPicPr>
          <p:cNvPr id="457" name="Google Shape;457;p20"/>
          <p:cNvPicPr preferRelativeResize="0"/>
          <p:nvPr/>
        </p:nvPicPr>
        <p:blipFill>
          <a:blip r:embed="rId4">
            <a:alphaModFix/>
          </a:blip>
          <a:stretch>
            <a:fillRect/>
          </a:stretch>
        </p:blipFill>
        <p:spPr>
          <a:xfrm>
            <a:off x="7417388" y="3173300"/>
            <a:ext cx="3937890" cy="2142075"/>
          </a:xfrm>
          <a:prstGeom prst="rect">
            <a:avLst/>
          </a:prstGeom>
          <a:noFill/>
          <a:ln>
            <a:noFill/>
          </a:ln>
        </p:spPr>
      </p:pic>
      <p:graphicFrame>
        <p:nvGraphicFramePr>
          <p:cNvPr id="458" name="Google Shape;458;p20"/>
          <p:cNvGraphicFramePr/>
          <p:nvPr/>
        </p:nvGraphicFramePr>
        <p:xfrm>
          <a:off x="446425" y="1620850"/>
          <a:ext cx="3000000" cy="3000000"/>
        </p:xfrm>
        <a:graphic>
          <a:graphicData uri="http://schemas.openxmlformats.org/drawingml/2006/table">
            <a:tbl>
              <a:tblPr>
                <a:noFill/>
                <a:tableStyleId>{B1557A52-4B26-4B36-BDFA-E22B7A8BB2A6}</a:tableStyleId>
              </a:tblPr>
              <a:tblGrid>
                <a:gridCol w="3013975"/>
                <a:gridCol w="1598425"/>
                <a:gridCol w="1600000"/>
              </a:tblGrid>
              <a:tr h="538500">
                <a:tc>
                  <a:txBody>
                    <a:bodyPr/>
                    <a:lstStyle/>
                    <a:p>
                      <a:pPr indent="0" lvl="0" marL="0" rtl="0" algn="ctr">
                        <a:spcBef>
                          <a:spcPts val="0"/>
                        </a:spcBef>
                        <a:spcAft>
                          <a:spcPts val="0"/>
                        </a:spcAft>
                        <a:buNone/>
                      </a:pPr>
                      <a:r>
                        <a:rPr b="1" lang="en-US"/>
                        <a:t>ALGORITHMS</a:t>
                      </a:r>
                      <a:endParaRPr b="1"/>
                    </a:p>
                  </a:txBody>
                  <a:tcPr marT="91425" marB="91425" marR="91425" marL="91425"/>
                </a:tc>
                <a:tc>
                  <a:txBody>
                    <a:bodyPr/>
                    <a:lstStyle/>
                    <a:p>
                      <a:pPr indent="0" lvl="0" marL="0" rtl="0" algn="ctr">
                        <a:spcBef>
                          <a:spcPts val="0"/>
                        </a:spcBef>
                        <a:spcAft>
                          <a:spcPts val="0"/>
                        </a:spcAft>
                        <a:buNone/>
                      </a:pPr>
                      <a:r>
                        <a:rPr b="1" lang="en-US"/>
                        <a:t>Dataset A MAPE </a:t>
                      </a:r>
                      <a:endParaRPr b="1"/>
                    </a:p>
                    <a:p>
                      <a:pPr indent="0" lvl="0" marL="0" rtl="0" algn="ctr">
                        <a:spcBef>
                          <a:spcPts val="0"/>
                        </a:spcBef>
                        <a:spcAft>
                          <a:spcPts val="0"/>
                        </a:spcAft>
                        <a:buNone/>
                      </a:pPr>
                      <a:r>
                        <a:rPr b="1" lang="en-US"/>
                        <a:t>(in %)</a:t>
                      </a:r>
                      <a:endParaRPr b="1"/>
                    </a:p>
                  </a:txBody>
                  <a:tcPr marT="91425" marB="91425" marR="91425" marL="91425"/>
                </a:tc>
                <a:tc>
                  <a:txBody>
                    <a:bodyPr/>
                    <a:lstStyle/>
                    <a:p>
                      <a:pPr indent="0" lvl="0" marL="0" rtl="0" algn="ctr">
                        <a:spcBef>
                          <a:spcPts val="0"/>
                        </a:spcBef>
                        <a:spcAft>
                          <a:spcPts val="0"/>
                        </a:spcAft>
                        <a:buNone/>
                      </a:pPr>
                      <a:r>
                        <a:rPr b="1" lang="en-US">
                          <a:solidFill>
                            <a:schemeClr val="dk2"/>
                          </a:solidFill>
                        </a:rPr>
                        <a:t>Dataset B MAPE </a:t>
                      </a:r>
                      <a:endParaRPr b="1">
                        <a:solidFill>
                          <a:schemeClr val="dk2"/>
                        </a:solidFill>
                      </a:endParaRPr>
                    </a:p>
                    <a:p>
                      <a:pPr indent="0" lvl="0" marL="0" rtl="0" algn="ctr">
                        <a:spcBef>
                          <a:spcPts val="0"/>
                        </a:spcBef>
                        <a:spcAft>
                          <a:spcPts val="0"/>
                        </a:spcAft>
                        <a:buNone/>
                      </a:pPr>
                      <a:r>
                        <a:rPr b="1" lang="en-US">
                          <a:solidFill>
                            <a:schemeClr val="dk2"/>
                          </a:solidFill>
                        </a:rPr>
                        <a:t>(in %)</a:t>
                      </a:r>
                      <a:endParaRPr b="1"/>
                    </a:p>
                  </a:txBody>
                  <a:tcPr marT="91425" marB="91425" marR="91425" marL="91425"/>
                </a:tc>
              </a:tr>
              <a:tr h="351025">
                <a:tc>
                  <a:txBody>
                    <a:bodyPr/>
                    <a:lstStyle/>
                    <a:p>
                      <a:pPr indent="0" lvl="0" marL="0" rtl="0" algn="ctr">
                        <a:spcBef>
                          <a:spcPts val="0"/>
                        </a:spcBef>
                        <a:spcAft>
                          <a:spcPts val="0"/>
                        </a:spcAft>
                        <a:buNone/>
                      </a:pPr>
                      <a:r>
                        <a:rPr lang="en-US"/>
                        <a:t>Single Exponential Smoothing(SES)</a:t>
                      </a:r>
                      <a:endParaRPr/>
                    </a:p>
                  </a:txBody>
                  <a:tcPr marT="91425" marB="91425" marR="91425" marL="91425"/>
                </a:tc>
                <a:tc>
                  <a:txBody>
                    <a:bodyPr/>
                    <a:lstStyle/>
                    <a:p>
                      <a:pPr indent="0" lvl="0" marL="0" rtl="0" algn="ctr">
                        <a:spcBef>
                          <a:spcPts val="0"/>
                        </a:spcBef>
                        <a:spcAft>
                          <a:spcPts val="0"/>
                        </a:spcAft>
                        <a:buNone/>
                      </a:pPr>
                      <a:r>
                        <a:rPr lang="en-US"/>
                        <a:t>25.55</a:t>
                      </a:r>
                      <a:endParaRPr/>
                    </a:p>
                  </a:txBody>
                  <a:tcPr marT="91425" marB="91425" marR="91425" marL="91425"/>
                </a:tc>
                <a:tc>
                  <a:txBody>
                    <a:bodyPr/>
                    <a:lstStyle/>
                    <a:p>
                      <a:pPr indent="0" lvl="0" marL="0" rtl="0" algn="ctr">
                        <a:spcBef>
                          <a:spcPts val="0"/>
                        </a:spcBef>
                        <a:spcAft>
                          <a:spcPts val="0"/>
                        </a:spcAft>
                        <a:buNone/>
                      </a:pPr>
                      <a:r>
                        <a:rPr lang="en-US"/>
                        <a:t>28.94</a:t>
                      </a:r>
                      <a:endParaRPr/>
                    </a:p>
                  </a:txBody>
                  <a:tcPr marT="91425" marB="91425" marR="91425" marL="91425"/>
                </a:tc>
              </a:tr>
              <a:tr h="351025">
                <a:tc>
                  <a:txBody>
                    <a:bodyPr/>
                    <a:lstStyle/>
                    <a:p>
                      <a:pPr indent="0" lvl="0" marL="0" rtl="0" algn="ctr">
                        <a:spcBef>
                          <a:spcPts val="0"/>
                        </a:spcBef>
                        <a:spcAft>
                          <a:spcPts val="0"/>
                        </a:spcAft>
                        <a:buNone/>
                      </a:pPr>
                      <a:r>
                        <a:rPr lang="en-US"/>
                        <a:t>Moving MA)</a:t>
                      </a:r>
                      <a:endParaRPr/>
                    </a:p>
                  </a:txBody>
                  <a:tcPr marT="91425" marB="91425" marR="91425" marL="91425"/>
                </a:tc>
                <a:tc>
                  <a:txBody>
                    <a:bodyPr/>
                    <a:lstStyle/>
                    <a:p>
                      <a:pPr indent="0" lvl="0" marL="0" rtl="0" algn="ctr">
                        <a:spcBef>
                          <a:spcPts val="0"/>
                        </a:spcBef>
                        <a:spcAft>
                          <a:spcPts val="0"/>
                        </a:spcAft>
                        <a:buNone/>
                      </a:pPr>
                      <a:r>
                        <a:rPr lang="en-US"/>
                        <a:t>23.68</a:t>
                      </a:r>
                      <a:endParaRPr/>
                    </a:p>
                  </a:txBody>
                  <a:tcPr marT="91425" marB="91425" marR="91425" marL="91425"/>
                </a:tc>
                <a:tc>
                  <a:txBody>
                    <a:bodyPr/>
                    <a:lstStyle/>
                    <a:p>
                      <a:pPr indent="0" lvl="0" marL="0" rtl="0" algn="ctr">
                        <a:spcBef>
                          <a:spcPts val="0"/>
                        </a:spcBef>
                        <a:spcAft>
                          <a:spcPts val="0"/>
                        </a:spcAft>
                        <a:buNone/>
                      </a:pPr>
                      <a:r>
                        <a:rPr lang="en-US"/>
                        <a:t>33.44</a:t>
                      </a:r>
                      <a:endParaRPr/>
                    </a:p>
                  </a:txBody>
                  <a:tcPr marT="91425" marB="91425" marR="91425" marL="91425"/>
                </a:tc>
              </a:tr>
              <a:tr h="351025">
                <a:tc>
                  <a:txBody>
                    <a:bodyPr/>
                    <a:lstStyle/>
                    <a:p>
                      <a:pPr indent="0" lvl="0" marL="0" rtl="0" algn="ctr">
                        <a:spcBef>
                          <a:spcPts val="0"/>
                        </a:spcBef>
                        <a:spcAft>
                          <a:spcPts val="0"/>
                        </a:spcAft>
                        <a:buNone/>
                      </a:pPr>
                      <a:r>
                        <a:rPr lang="en-US"/>
                        <a:t>Additive Holt-Winters</a:t>
                      </a:r>
                      <a:endParaRPr/>
                    </a:p>
                  </a:txBody>
                  <a:tcPr marT="91425" marB="91425" marR="91425" marL="91425"/>
                </a:tc>
                <a:tc>
                  <a:txBody>
                    <a:bodyPr/>
                    <a:lstStyle/>
                    <a:p>
                      <a:pPr indent="0" lvl="0" marL="0" rtl="0" algn="ctr">
                        <a:spcBef>
                          <a:spcPts val="0"/>
                        </a:spcBef>
                        <a:spcAft>
                          <a:spcPts val="0"/>
                        </a:spcAft>
                        <a:buNone/>
                      </a:pPr>
                      <a:r>
                        <a:rPr lang="en-US"/>
                        <a:t>25.55</a:t>
                      </a:r>
                      <a:endParaRPr/>
                    </a:p>
                  </a:txBody>
                  <a:tcPr marT="91425" marB="91425" marR="91425" marL="91425"/>
                </a:tc>
                <a:tc>
                  <a:txBody>
                    <a:bodyPr/>
                    <a:lstStyle/>
                    <a:p>
                      <a:pPr indent="0" lvl="0" marL="0" rtl="0" algn="ctr">
                        <a:spcBef>
                          <a:spcPts val="0"/>
                        </a:spcBef>
                        <a:spcAft>
                          <a:spcPts val="0"/>
                        </a:spcAft>
                        <a:buNone/>
                      </a:pPr>
                      <a:r>
                        <a:rPr lang="en-US"/>
                        <a:t>31.19</a:t>
                      </a:r>
                      <a:endParaRPr/>
                    </a:p>
                  </a:txBody>
                  <a:tcPr marT="91425" marB="91425" marR="91425" marL="91425"/>
                </a:tc>
              </a:tr>
              <a:tr h="351025">
                <a:tc>
                  <a:txBody>
                    <a:bodyPr/>
                    <a:lstStyle/>
                    <a:p>
                      <a:pPr indent="0" lvl="0" marL="0" rtl="0" algn="ctr">
                        <a:spcBef>
                          <a:spcPts val="0"/>
                        </a:spcBef>
                        <a:spcAft>
                          <a:spcPts val="0"/>
                        </a:spcAft>
                        <a:buNone/>
                      </a:pPr>
                      <a:r>
                        <a:rPr lang="en-US"/>
                        <a:t>Multiplicative Holt-Winters</a:t>
                      </a:r>
                      <a:endParaRPr/>
                    </a:p>
                  </a:txBody>
                  <a:tcPr marT="91425" marB="91425" marR="91425" marL="91425"/>
                </a:tc>
                <a:tc>
                  <a:txBody>
                    <a:bodyPr/>
                    <a:lstStyle/>
                    <a:p>
                      <a:pPr indent="0" lvl="0" marL="0" rtl="0" algn="ctr">
                        <a:spcBef>
                          <a:spcPts val="0"/>
                        </a:spcBef>
                        <a:spcAft>
                          <a:spcPts val="0"/>
                        </a:spcAft>
                        <a:buNone/>
                      </a:pPr>
                      <a:r>
                        <a:rPr lang="en-US"/>
                        <a:t>26.56</a:t>
                      </a:r>
                      <a:endParaRPr/>
                    </a:p>
                  </a:txBody>
                  <a:tcPr marT="91425" marB="91425" marR="91425" marL="91425"/>
                </a:tc>
                <a:tc>
                  <a:txBody>
                    <a:bodyPr/>
                    <a:lstStyle/>
                    <a:p>
                      <a:pPr indent="0" lvl="0" marL="0" rtl="0" algn="ctr">
                        <a:spcBef>
                          <a:spcPts val="0"/>
                        </a:spcBef>
                        <a:spcAft>
                          <a:spcPts val="0"/>
                        </a:spcAft>
                        <a:buNone/>
                      </a:pPr>
                      <a:r>
                        <a:rPr lang="en-US"/>
                        <a:t>30.71</a:t>
                      </a:r>
                      <a:endParaRPr/>
                    </a:p>
                  </a:txBody>
                  <a:tcPr marT="91425" marB="91425" marR="91425" marL="91425"/>
                </a:tc>
              </a:tr>
              <a:tr h="351025">
                <a:tc>
                  <a:txBody>
                    <a:bodyPr/>
                    <a:lstStyle/>
                    <a:p>
                      <a:pPr indent="0" lvl="0" marL="0" rtl="0" algn="ctr">
                        <a:spcBef>
                          <a:spcPts val="0"/>
                        </a:spcBef>
                        <a:spcAft>
                          <a:spcPts val="0"/>
                        </a:spcAft>
                        <a:buNone/>
                      </a:pPr>
                      <a:r>
                        <a:rPr lang="en-US"/>
                        <a:t>Prophet</a:t>
                      </a:r>
                      <a:endParaRPr/>
                    </a:p>
                  </a:txBody>
                  <a:tcPr marT="91425" marB="91425" marR="91425" marL="91425"/>
                </a:tc>
                <a:tc>
                  <a:txBody>
                    <a:bodyPr/>
                    <a:lstStyle/>
                    <a:p>
                      <a:pPr indent="0" lvl="0" marL="0" rtl="0" algn="ctr">
                        <a:spcBef>
                          <a:spcPts val="0"/>
                        </a:spcBef>
                        <a:spcAft>
                          <a:spcPts val="0"/>
                        </a:spcAft>
                        <a:buNone/>
                      </a:pPr>
                      <a:r>
                        <a:rPr lang="en-US"/>
                        <a:t>23.17</a:t>
                      </a:r>
                      <a:endParaRPr/>
                    </a:p>
                  </a:txBody>
                  <a:tcPr marT="91425" marB="91425" marR="91425" marL="91425"/>
                </a:tc>
                <a:tc>
                  <a:txBody>
                    <a:bodyPr/>
                    <a:lstStyle/>
                    <a:p>
                      <a:pPr indent="0" lvl="0" marL="0" rtl="0" algn="ctr">
                        <a:spcBef>
                          <a:spcPts val="0"/>
                        </a:spcBef>
                        <a:spcAft>
                          <a:spcPts val="0"/>
                        </a:spcAft>
                        <a:buNone/>
                      </a:pPr>
                      <a:r>
                        <a:rPr lang="en-US"/>
                        <a:t>32.53</a:t>
                      </a:r>
                      <a:endParaRPr/>
                    </a:p>
                  </a:txBody>
                  <a:tcPr marT="91425" marB="91425" marR="91425" marL="91425"/>
                </a:tc>
              </a:tr>
              <a:tr h="351025">
                <a:tc>
                  <a:txBody>
                    <a:bodyPr/>
                    <a:lstStyle/>
                    <a:p>
                      <a:pPr indent="0" lvl="0" marL="0" rtl="0" algn="ctr">
                        <a:spcBef>
                          <a:spcPts val="0"/>
                        </a:spcBef>
                        <a:spcAft>
                          <a:spcPts val="0"/>
                        </a:spcAft>
                        <a:buNone/>
                      </a:pPr>
                      <a:r>
                        <a:rPr lang="en-US"/>
                        <a:t>XGBoost</a:t>
                      </a:r>
                      <a:endParaRPr/>
                    </a:p>
                  </a:txBody>
                  <a:tcPr marT="91425" marB="91425" marR="91425" marL="91425"/>
                </a:tc>
                <a:tc>
                  <a:txBody>
                    <a:bodyPr/>
                    <a:lstStyle/>
                    <a:p>
                      <a:pPr indent="0" lvl="0" marL="0" rtl="0" algn="ctr">
                        <a:spcBef>
                          <a:spcPts val="0"/>
                        </a:spcBef>
                        <a:spcAft>
                          <a:spcPts val="0"/>
                        </a:spcAft>
                        <a:buNone/>
                      </a:pPr>
                      <a:r>
                        <a:rPr lang="en-US"/>
                        <a:t>20.70</a:t>
                      </a:r>
                      <a:endParaRPr/>
                    </a:p>
                  </a:txBody>
                  <a:tcPr marT="91425" marB="91425" marR="91425" marL="91425"/>
                </a:tc>
                <a:tc>
                  <a:txBody>
                    <a:bodyPr/>
                    <a:lstStyle/>
                    <a:p>
                      <a:pPr indent="0" lvl="0" marL="0" rtl="0" algn="ctr">
                        <a:spcBef>
                          <a:spcPts val="0"/>
                        </a:spcBef>
                        <a:spcAft>
                          <a:spcPts val="0"/>
                        </a:spcAft>
                        <a:buNone/>
                      </a:pPr>
                      <a:r>
                        <a:rPr lang="en-US"/>
                        <a:t>27.39</a:t>
                      </a:r>
                      <a:endParaRPr/>
                    </a:p>
                  </a:txBody>
                  <a:tcPr marT="91425" marB="91425" marR="91425" marL="91425"/>
                </a:tc>
              </a:tr>
              <a:tr h="351025">
                <a:tc>
                  <a:txBody>
                    <a:bodyPr/>
                    <a:lstStyle/>
                    <a:p>
                      <a:pPr indent="0" lvl="0" marL="0" rtl="0" algn="ctr">
                        <a:spcBef>
                          <a:spcPts val="0"/>
                        </a:spcBef>
                        <a:spcAft>
                          <a:spcPts val="0"/>
                        </a:spcAft>
                        <a:buNone/>
                      </a:pPr>
                      <a:r>
                        <a:rPr lang="en-US"/>
                        <a:t>seq2seq</a:t>
                      </a:r>
                      <a:endParaRPr/>
                    </a:p>
                  </a:txBody>
                  <a:tcPr marT="91425" marB="91425" marR="91425" marL="91425"/>
                </a:tc>
                <a:tc>
                  <a:txBody>
                    <a:bodyPr/>
                    <a:lstStyle/>
                    <a:p>
                      <a:pPr indent="0" lvl="0" marL="0" rtl="0" algn="ctr">
                        <a:spcBef>
                          <a:spcPts val="0"/>
                        </a:spcBef>
                        <a:spcAft>
                          <a:spcPts val="0"/>
                        </a:spcAft>
                        <a:buNone/>
                      </a:pPr>
                      <a:r>
                        <a:rPr lang="en-US"/>
                        <a:t>17.25</a:t>
                      </a:r>
                      <a:endParaRPr/>
                    </a:p>
                  </a:txBody>
                  <a:tcPr marT="91425" marB="91425" marR="91425" marL="91425"/>
                </a:tc>
                <a:tc>
                  <a:txBody>
                    <a:bodyPr/>
                    <a:lstStyle/>
                    <a:p>
                      <a:pPr indent="0" lvl="0" marL="0" rtl="0" algn="ctr">
                        <a:spcBef>
                          <a:spcPts val="0"/>
                        </a:spcBef>
                        <a:spcAft>
                          <a:spcPts val="0"/>
                        </a:spcAft>
                        <a:buNone/>
                      </a:pPr>
                      <a:r>
                        <a:rPr lang="en-US"/>
                        <a:t>21.72</a:t>
                      </a:r>
                      <a:endParaRPr/>
                    </a:p>
                  </a:txBody>
                  <a:tcPr marT="91425" marB="91425" marR="91425" marL="91425"/>
                </a:tc>
              </a:tr>
              <a:tr h="351025">
                <a:tc>
                  <a:txBody>
                    <a:bodyPr/>
                    <a:lstStyle/>
                    <a:p>
                      <a:pPr indent="0" lvl="0" marL="0" rtl="0" algn="ctr">
                        <a:spcBef>
                          <a:spcPts val="0"/>
                        </a:spcBef>
                        <a:spcAft>
                          <a:spcPts val="0"/>
                        </a:spcAft>
                        <a:buNone/>
                      </a:pPr>
                      <a:r>
                        <a:rPr b="1" lang="en-US"/>
                        <a:t>DeepFM+seq2seq</a:t>
                      </a:r>
                      <a:endParaRPr b="1"/>
                    </a:p>
                  </a:txBody>
                  <a:tcPr marT="91425" marB="91425" marR="91425" marL="91425"/>
                </a:tc>
                <a:tc>
                  <a:txBody>
                    <a:bodyPr/>
                    <a:lstStyle/>
                    <a:p>
                      <a:pPr indent="0" lvl="0" marL="0" rtl="0" algn="ctr">
                        <a:spcBef>
                          <a:spcPts val="0"/>
                        </a:spcBef>
                        <a:spcAft>
                          <a:spcPts val="0"/>
                        </a:spcAft>
                        <a:buNone/>
                      </a:pPr>
                      <a:r>
                        <a:rPr b="1" lang="en-US"/>
                        <a:t>12.62</a:t>
                      </a:r>
                      <a:endParaRPr b="1"/>
                    </a:p>
                  </a:txBody>
                  <a:tcPr marT="91425" marB="91425" marR="91425" marL="91425"/>
                </a:tc>
                <a:tc>
                  <a:txBody>
                    <a:bodyPr/>
                    <a:lstStyle/>
                    <a:p>
                      <a:pPr indent="0" lvl="0" marL="0" rtl="0" algn="ctr">
                        <a:spcBef>
                          <a:spcPts val="0"/>
                        </a:spcBef>
                        <a:spcAft>
                          <a:spcPts val="0"/>
                        </a:spcAft>
                        <a:buNone/>
                      </a:pPr>
                      <a:r>
                        <a:rPr b="1" lang="en-US"/>
                        <a:t>17.52</a:t>
                      </a:r>
                      <a:endParaRPr b="1"/>
                    </a:p>
                  </a:txBody>
                  <a:tcPr marT="91425" marB="91425" marR="91425" marL="91425"/>
                </a:tc>
              </a:tr>
            </a:tbl>
          </a:graphicData>
        </a:graphic>
      </p:graphicFrame>
      <p:sp>
        <p:nvSpPr>
          <p:cNvPr id="459" name="Google Shape;459;p20"/>
          <p:cNvSpPr txBox="1"/>
          <p:nvPr/>
        </p:nvSpPr>
        <p:spPr>
          <a:xfrm>
            <a:off x="493200" y="5571550"/>
            <a:ext cx="61656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Table 1[1]: Comparison of different prediction methods on Dataset A and Dataset B</a:t>
            </a:r>
            <a:endParaRPr sz="1200"/>
          </a:p>
        </p:txBody>
      </p:sp>
      <p:sp>
        <p:nvSpPr>
          <p:cNvPr id="460" name="Google Shape;460;p20"/>
          <p:cNvSpPr txBox="1"/>
          <p:nvPr/>
        </p:nvSpPr>
        <p:spPr>
          <a:xfrm>
            <a:off x="7005150" y="5403825"/>
            <a:ext cx="49062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US" sz="1200">
                <a:solidFill>
                  <a:schemeClr val="dk2"/>
                </a:solidFill>
              </a:rPr>
              <a:t>Figure 5[1]:The Comparison between  seq2seq and DFM+seq2seq forecasting models for offseason and on season occupancy prediction</a:t>
            </a:r>
            <a:endParaRPr sz="1200">
              <a:solidFill>
                <a:schemeClr val="dk2"/>
              </a:solidFill>
            </a:endParaRPr>
          </a:p>
          <a:p>
            <a:pPr indent="0" lvl="0" marL="0" rtl="0" algn="l">
              <a:spcBef>
                <a:spcPts val="0"/>
              </a:spcBef>
              <a:spcAft>
                <a:spcPts val="0"/>
              </a:spcAft>
              <a:buNone/>
            </a:pPr>
            <a:r>
              <a:t/>
            </a:r>
            <a:endParaRPr sz="12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21"/>
          <p:cNvSpPr txBox="1"/>
          <p:nvPr>
            <p:ph type="title"/>
          </p:nvPr>
        </p:nvSpPr>
        <p:spPr>
          <a:xfrm>
            <a:off x="1295400" y="503852"/>
            <a:ext cx="9601200" cy="487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A43E27"/>
              </a:buClr>
              <a:buSzPts val="3200"/>
              <a:buFont typeface="Arial"/>
              <a:buNone/>
            </a:pPr>
            <a:br>
              <a:rPr lang="en-US"/>
            </a:br>
            <a:r>
              <a:rPr lang="en-US"/>
              <a:t>Equipment/Tools Required</a:t>
            </a:r>
            <a:endParaRPr/>
          </a:p>
        </p:txBody>
      </p:sp>
      <p:sp>
        <p:nvSpPr>
          <p:cNvPr id="466" name="Google Shape;466;p21"/>
          <p:cNvSpPr txBox="1"/>
          <p:nvPr>
            <p:ph idx="1" type="body"/>
          </p:nvPr>
        </p:nvSpPr>
        <p:spPr>
          <a:xfrm>
            <a:off x="644200" y="1240575"/>
            <a:ext cx="10940100" cy="4550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u="sng"/>
              <a:t>Software Tools Required</a:t>
            </a:r>
            <a:r>
              <a:rPr lang="en-US"/>
              <a:t>: </a:t>
            </a:r>
            <a:endParaRPr/>
          </a:p>
          <a:p>
            <a:pPr indent="-182880" lvl="1" marL="457200" rtl="0" algn="l">
              <a:lnSpc>
                <a:spcPct val="90000"/>
              </a:lnSpc>
              <a:spcBef>
                <a:spcPts val="0"/>
              </a:spcBef>
              <a:spcAft>
                <a:spcPts val="0"/>
              </a:spcAft>
              <a:buSzPts val="1800"/>
              <a:buChar char="▪"/>
            </a:pPr>
            <a:r>
              <a:rPr lang="en-US"/>
              <a:t>Python3 Programming Environment </a:t>
            </a:r>
            <a:r>
              <a:rPr lang="en-US" u="sng">
                <a:solidFill>
                  <a:schemeClr val="hlink"/>
                </a:solidFill>
                <a:hlinkClick r:id="rId3"/>
              </a:rPr>
              <a:t>https://www.python.org</a:t>
            </a:r>
            <a:endParaRPr>
              <a:solidFill>
                <a:srgbClr val="000000"/>
              </a:solidFill>
            </a:endParaRPr>
          </a:p>
          <a:p>
            <a:pPr indent="-182880" lvl="1" marL="457200" rtl="0" algn="l">
              <a:lnSpc>
                <a:spcPct val="90000"/>
              </a:lnSpc>
              <a:spcBef>
                <a:spcPts val="0"/>
              </a:spcBef>
              <a:spcAft>
                <a:spcPts val="0"/>
              </a:spcAft>
              <a:buSzPts val="1800"/>
              <a:buChar char="▪"/>
            </a:pPr>
            <a:r>
              <a:rPr lang="en-US"/>
              <a:t>Jupyter Notebook or any similar IDE </a:t>
            </a:r>
            <a:r>
              <a:rPr lang="en-US" u="sng">
                <a:solidFill>
                  <a:schemeClr val="hlink"/>
                </a:solidFill>
                <a:hlinkClick r:id="rId4"/>
              </a:rPr>
              <a:t>https://jupyter.org</a:t>
            </a:r>
            <a:endParaRPr/>
          </a:p>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u="sng"/>
              <a:t>Hardware Requirements</a:t>
            </a:r>
            <a:r>
              <a:rPr lang="en-US"/>
              <a:t>: </a:t>
            </a:r>
            <a:endParaRPr/>
          </a:p>
          <a:p>
            <a:pPr indent="-182880" lvl="1" marL="457200" rtl="0" algn="l">
              <a:lnSpc>
                <a:spcPct val="90000"/>
              </a:lnSpc>
              <a:spcBef>
                <a:spcPts val="0"/>
              </a:spcBef>
              <a:spcAft>
                <a:spcPts val="0"/>
              </a:spcAft>
              <a:buSzPts val="1800"/>
              <a:buChar char="▪"/>
            </a:pPr>
            <a:r>
              <a:rPr lang="en-US"/>
              <a:t>A Computer with CPU/GPU for algorithmic computations. </a:t>
            </a:r>
            <a:endParaRPr/>
          </a:p>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u="sng"/>
              <a:t>Dataset Requirements</a:t>
            </a:r>
            <a:r>
              <a:rPr lang="en-US"/>
              <a:t>:</a:t>
            </a:r>
            <a:endParaRPr/>
          </a:p>
          <a:p>
            <a:pPr indent="-182880" lvl="1" marL="457200" rtl="0" algn="l">
              <a:lnSpc>
                <a:spcPct val="90000"/>
              </a:lnSpc>
              <a:spcBef>
                <a:spcPts val="0"/>
              </a:spcBef>
              <a:spcAft>
                <a:spcPts val="0"/>
              </a:spcAft>
              <a:buSzPts val="1800"/>
              <a:buChar char="▪"/>
            </a:pPr>
            <a:r>
              <a:rPr lang="en-US"/>
              <a:t>Airbnb open Dataset.</a:t>
            </a:r>
            <a:endParaRPr/>
          </a:p>
          <a:p>
            <a:pPr indent="-182880" lvl="1" marL="457200" rtl="0" algn="l">
              <a:lnSpc>
                <a:spcPct val="90000"/>
              </a:lnSpc>
              <a:spcBef>
                <a:spcPts val="0"/>
              </a:spcBef>
              <a:spcAft>
                <a:spcPts val="0"/>
              </a:spcAft>
              <a:buSzPts val="1800"/>
              <a:buChar char="▪"/>
            </a:pPr>
            <a:r>
              <a:rPr lang="en-US"/>
              <a:t>Hotels Datasets for testing and evaluations.</a:t>
            </a:r>
            <a:endParaRPr/>
          </a:p>
          <a:p>
            <a:pPr indent="-182880" lvl="1" marL="457200" rtl="0" algn="l">
              <a:lnSpc>
                <a:spcPct val="90000"/>
              </a:lnSpc>
              <a:spcBef>
                <a:spcPts val="0"/>
              </a:spcBef>
              <a:spcAft>
                <a:spcPts val="0"/>
              </a:spcAft>
              <a:buSzPts val="1800"/>
              <a:buChar char="▪"/>
            </a:pPr>
            <a:r>
              <a:rPr lang="en-US"/>
              <a:t>E-Commerce retail sales Dataset.</a:t>
            </a:r>
            <a:endParaRPr/>
          </a:p>
          <a:p>
            <a:pPr indent="-101600" lvl="0" marL="228600" rtl="0" algn="l">
              <a:lnSpc>
                <a:spcPct val="90000"/>
              </a:lnSpc>
              <a:spcBef>
                <a:spcPts val="1800"/>
              </a:spcBef>
              <a:spcAft>
                <a:spcPts val="0"/>
              </a:spcAft>
              <a:buSzPts val="2000"/>
              <a:buNone/>
            </a:pPr>
            <a:r>
              <a:t/>
            </a:r>
            <a:endParaRPr/>
          </a:p>
        </p:txBody>
      </p:sp>
      <p:sp>
        <p:nvSpPr>
          <p:cNvPr id="467" name="Google Shape;467;p21"/>
          <p:cNvSpPr txBox="1"/>
          <p:nvPr>
            <p:ph idx="12" type="sldNum"/>
          </p:nvPr>
        </p:nvSpPr>
        <p:spPr>
          <a:xfrm>
            <a:off x="10665311" y="6289679"/>
            <a:ext cx="918900" cy="2223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iamond Grid 16x9">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