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svg"/><Relationship Id="rId1"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E413B6-030B-4EA8-ADD9-F348899555DC}"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CB87DCF6-A88C-4507-864C-FCD0012DF22C}">
      <dgm:prSet/>
      <dgm:spPr/>
      <dgm:t>
        <a:bodyPr/>
        <a:lstStyle/>
        <a:p>
          <a:r>
            <a:rPr lang="en-US" dirty="0"/>
            <a:t>Source Time to Live is King</a:t>
          </a:r>
        </a:p>
      </dgm:t>
    </dgm:pt>
    <dgm:pt modelId="{BFA249F2-F23B-40F4-ADB4-C73AE131E555}" type="parTrans" cxnId="{9D468605-80F6-41ED-8992-71FA3202CF33}">
      <dgm:prSet/>
      <dgm:spPr/>
      <dgm:t>
        <a:bodyPr/>
        <a:lstStyle/>
        <a:p>
          <a:endParaRPr lang="en-US"/>
        </a:p>
      </dgm:t>
    </dgm:pt>
    <dgm:pt modelId="{5EA6C92C-BF0B-4091-B8BF-49C1DBD0DADB}" type="sibTrans" cxnId="{9D468605-80F6-41ED-8992-71FA3202CF33}">
      <dgm:prSet/>
      <dgm:spPr/>
      <dgm:t>
        <a:bodyPr/>
        <a:lstStyle/>
        <a:p>
          <a:endParaRPr lang="en-US"/>
        </a:p>
      </dgm:t>
    </dgm:pt>
    <dgm:pt modelId="{54B593EF-0936-4791-942E-4596F829612D}">
      <dgm:prSet/>
      <dgm:spPr/>
      <dgm:t>
        <a:bodyPr/>
        <a:lstStyle/>
        <a:p>
          <a:r>
            <a:rPr lang="en-US" dirty="0"/>
            <a:t>Engineered features are included already</a:t>
          </a:r>
        </a:p>
      </dgm:t>
    </dgm:pt>
    <dgm:pt modelId="{BBEC83F3-00F8-4E62-9991-1592A216A14F}" type="parTrans" cxnId="{579EFB1C-8F52-40C5-9479-0C3EC9B39E3E}">
      <dgm:prSet/>
      <dgm:spPr/>
      <dgm:t>
        <a:bodyPr/>
        <a:lstStyle/>
        <a:p>
          <a:endParaRPr lang="en-US"/>
        </a:p>
      </dgm:t>
    </dgm:pt>
    <dgm:pt modelId="{165F3F0F-3011-480D-83BE-A02C73479A14}" type="sibTrans" cxnId="{579EFB1C-8F52-40C5-9479-0C3EC9B39E3E}">
      <dgm:prSet/>
      <dgm:spPr/>
      <dgm:t>
        <a:bodyPr/>
        <a:lstStyle/>
        <a:p>
          <a:endParaRPr lang="en-US"/>
        </a:p>
      </dgm:t>
    </dgm:pt>
    <dgm:pt modelId="{03942FA2-4EF1-4780-8512-A989696FF6F0}" type="pres">
      <dgm:prSet presAssocID="{EFE413B6-030B-4EA8-ADD9-F348899555DC}" presName="root" presStyleCnt="0">
        <dgm:presLayoutVars>
          <dgm:dir/>
          <dgm:resizeHandles val="exact"/>
        </dgm:presLayoutVars>
      </dgm:prSet>
      <dgm:spPr/>
    </dgm:pt>
    <dgm:pt modelId="{F110A1EA-6D99-48B0-8127-431248E185D6}" type="pres">
      <dgm:prSet presAssocID="{CB87DCF6-A88C-4507-864C-FCD0012DF22C}" presName="compNode" presStyleCnt="0"/>
      <dgm:spPr/>
    </dgm:pt>
    <dgm:pt modelId="{18076C17-016E-4629-8461-FBDC697CB2D0}" type="pres">
      <dgm:prSet presAssocID="{CB87DCF6-A88C-4507-864C-FCD0012DF22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stle scene"/>
        </a:ext>
      </dgm:extLst>
    </dgm:pt>
    <dgm:pt modelId="{94723D5E-6717-4A6C-B019-32660180E2A7}" type="pres">
      <dgm:prSet presAssocID="{CB87DCF6-A88C-4507-864C-FCD0012DF22C}" presName="spaceRect" presStyleCnt="0"/>
      <dgm:spPr/>
    </dgm:pt>
    <dgm:pt modelId="{2DE65FCA-7707-4B17-A820-072C1E786A4C}" type="pres">
      <dgm:prSet presAssocID="{CB87DCF6-A88C-4507-864C-FCD0012DF22C}" presName="textRect" presStyleLbl="revTx" presStyleIdx="0" presStyleCnt="2">
        <dgm:presLayoutVars>
          <dgm:chMax val="1"/>
          <dgm:chPref val="1"/>
        </dgm:presLayoutVars>
      </dgm:prSet>
      <dgm:spPr/>
    </dgm:pt>
    <dgm:pt modelId="{C3D9D7C3-040A-4933-9C96-29C00D75B725}" type="pres">
      <dgm:prSet presAssocID="{5EA6C92C-BF0B-4091-B8BF-49C1DBD0DADB}" presName="sibTrans" presStyleCnt="0"/>
      <dgm:spPr/>
    </dgm:pt>
    <dgm:pt modelId="{CDB1A64D-AC99-4A7B-A1BF-A471F5396FED}" type="pres">
      <dgm:prSet presAssocID="{54B593EF-0936-4791-942E-4596F829612D}" presName="compNode" presStyleCnt="0"/>
      <dgm:spPr/>
    </dgm:pt>
    <dgm:pt modelId="{79FDD5CF-07DC-434A-93A3-E5960E9555DF}" type="pres">
      <dgm:prSet presAssocID="{54B593EF-0936-4791-942E-4596F829612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CC451ACB-483C-4164-8DEC-E06CC27D8740}" type="pres">
      <dgm:prSet presAssocID="{54B593EF-0936-4791-942E-4596F829612D}" presName="spaceRect" presStyleCnt="0"/>
      <dgm:spPr/>
    </dgm:pt>
    <dgm:pt modelId="{2EB29405-2616-4F8A-BA30-4F4704B394BE}" type="pres">
      <dgm:prSet presAssocID="{54B593EF-0936-4791-942E-4596F829612D}" presName="textRect" presStyleLbl="revTx" presStyleIdx="1" presStyleCnt="2">
        <dgm:presLayoutVars>
          <dgm:chMax val="1"/>
          <dgm:chPref val="1"/>
        </dgm:presLayoutVars>
      </dgm:prSet>
      <dgm:spPr/>
    </dgm:pt>
  </dgm:ptLst>
  <dgm:cxnLst>
    <dgm:cxn modelId="{9D468605-80F6-41ED-8992-71FA3202CF33}" srcId="{EFE413B6-030B-4EA8-ADD9-F348899555DC}" destId="{CB87DCF6-A88C-4507-864C-FCD0012DF22C}" srcOrd="0" destOrd="0" parTransId="{BFA249F2-F23B-40F4-ADB4-C73AE131E555}" sibTransId="{5EA6C92C-BF0B-4091-B8BF-49C1DBD0DADB}"/>
    <dgm:cxn modelId="{579EFB1C-8F52-40C5-9479-0C3EC9B39E3E}" srcId="{EFE413B6-030B-4EA8-ADD9-F348899555DC}" destId="{54B593EF-0936-4791-942E-4596F829612D}" srcOrd="1" destOrd="0" parTransId="{BBEC83F3-00F8-4E62-9991-1592A216A14F}" sibTransId="{165F3F0F-3011-480D-83BE-A02C73479A14}"/>
    <dgm:cxn modelId="{C78E6C5F-5241-497E-8BE2-97107BD6F84F}" type="presOf" srcId="{CB87DCF6-A88C-4507-864C-FCD0012DF22C}" destId="{2DE65FCA-7707-4B17-A820-072C1E786A4C}" srcOrd="0" destOrd="0" presId="urn:microsoft.com/office/officeart/2018/2/layout/IconLabelList"/>
    <dgm:cxn modelId="{CF07D0A9-C947-4B09-8789-290CDEC2CF10}" type="presOf" srcId="{54B593EF-0936-4791-942E-4596F829612D}" destId="{2EB29405-2616-4F8A-BA30-4F4704B394BE}" srcOrd="0" destOrd="0" presId="urn:microsoft.com/office/officeart/2018/2/layout/IconLabelList"/>
    <dgm:cxn modelId="{C1014FEF-D3EC-42C0-B898-084E02C54587}" type="presOf" srcId="{EFE413B6-030B-4EA8-ADD9-F348899555DC}" destId="{03942FA2-4EF1-4780-8512-A989696FF6F0}" srcOrd="0" destOrd="0" presId="urn:microsoft.com/office/officeart/2018/2/layout/IconLabelList"/>
    <dgm:cxn modelId="{D6F6CA8C-CDB0-427A-ACC3-D7ABC5686512}" type="presParOf" srcId="{03942FA2-4EF1-4780-8512-A989696FF6F0}" destId="{F110A1EA-6D99-48B0-8127-431248E185D6}" srcOrd="0" destOrd="0" presId="urn:microsoft.com/office/officeart/2018/2/layout/IconLabelList"/>
    <dgm:cxn modelId="{5F98A0E3-50CF-40BC-8BBB-54BF26BD8E90}" type="presParOf" srcId="{F110A1EA-6D99-48B0-8127-431248E185D6}" destId="{18076C17-016E-4629-8461-FBDC697CB2D0}" srcOrd="0" destOrd="0" presId="urn:microsoft.com/office/officeart/2018/2/layout/IconLabelList"/>
    <dgm:cxn modelId="{B83380B6-9C90-4859-BE72-002D7FF9ACF6}" type="presParOf" srcId="{F110A1EA-6D99-48B0-8127-431248E185D6}" destId="{94723D5E-6717-4A6C-B019-32660180E2A7}" srcOrd="1" destOrd="0" presId="urn:microsoft.com/office/officeart/2018/2/layout/IconLabelList"/>
    <dgm:cxn modelId="{A1A5B8FA-6511-485D-ADE1-CA44AA0745A0}" type="presParOf" srcId="{F110A1EA-6D99-48B0-8127-431248E185D6}" destId="{2DE65FCA-7707-4B17-A820-072C1E786A4C}" srcOrd="2" destOrd="0" presId="urn:microsoft.com/office/officeart/2018/2/layout/IconLabelList"/>
    <dgm:cxn modelId="{7B67AB71-8D23-4E16-B128-1B520AB07436}" type="presParOf" srcId="{03942FA2-4EF1-4780-8512-A989696FF6F0}" destId="{C3D9D7C3-040A-4933-9C96-29C00D75B725}" srcOrd="1" destOrd="0" presId="urn:microsoft.com/office/officeart/2018/2/layout/IconLabelList"/>
    <dgm:cxn modelId="{FB6A6636-8C44-4301-92B9-C439AB5F6672}" type="presParOf" srcId="{03942FA2-4EF1-4780-8512-A989696FF6F0}" destId="{CDB1A64D-AC99-4A7B-A1BF-A471F5396FED}" srcOrd="2" destOrd="0" presId="urn:microsoft.com/office/officeart/2018/2/layout/IconLabelList"/>
    <dgm:cxn modelId="{4BFF0064-25AE-4A09-A634-674B25A3E473}" type="presParOf" srcId="{CDB1A64D-AC99-4A7B-A1BF-A471F5396FED}" destId="{79FDD5CF-07DC-434A-93A3-E5960E9555DF}" srcOrd="0" destOrd="0" presId="urn:microsoft.com/office/officeart/2018/2/layout/IconLabelList"/>
    <dgm:cxn modelId="{0309EBC4-014F-4F93-BE70-8AE8BB82D5D9}" type="presParOf" srcId="{CDB1A64D-AC99-4A7B-A1BF-A471F5396FED}" destId="{CC451ACB-483C-4164-8DEC-E06CC27D8740}" srcOrd="1" destOrd="0" presId="urn:microsoft.com/office/officeart/2018/2/layout/IconLabelList"/>
    <dgm:cxn modelId="{A2988DB4-0D4A-4E54-B99B-D4E6F19797E3}" type="presParOf" srcId="{CDB1A64D-AC99-4A7B-A1BF-A471F5396FED}" destId="{2EB29405-2616-4F8A-BA30-4F4704B394BE}"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76C17-016E-4629-8461-FBDC697CB2D0}">
      <dsp:nvSpPr>
        <dsp:cNvPr id="0" name=""/>
        <dsp:cNvSpPr/>
      </dsp:nvSpPr>
      <dsp:spPr>
        <a:xfrm>
          <a:off x="1443000" y="420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E65FCA-7707-4B17-A820-072C1E786A4C}">
      <dsp:nvSpPr>
        <dsp:cNvPr id="0" name=""/>
        <dsp:cNvSpPr/>
      </dsp:nvSpPr>
      <dsp:spPr>
        <a:xfrm>
          <a:off x="255000" y="241851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kern="1200" dirty="0"/>
            <a:t>Source Time to Live is King</a:t>
          </a:r>
        </a:p>
      </dsp:txBody>
      <dsp:txXfrm>
        <a:off x="255000" y="2418512"/>
        <a:ext cx="4320000" cy="720000"/>
      </dsp:txXfrm>
    </dsp:sp>
    <dsp:sp modelId="{79FDD5CF-07DC-434A-93A3-E5960E9555DF}">
      <dsp:nvSpPr>
        <dsp:cNvPr id="0" name=""/>
        <dsp:cNvSpPr/>
      </dsp:nvSpPr>
      <dsp:spPr>
        <a:xfrm>
          <a:off x="6519000" y="420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B29405-2616-4F8A-BA30-4F4704B394BE}">
      <dsp:nvSpPr>
        <dsp:cNvPr id="0" name=""/>
        <dsp:cNvSpPr/>
      </dsp:nvSpPr>
      <dsp:spPr>
        <a:xfrm>
          <a:off x="5331000" y="241851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kern="1200" dirty="0"/>
            <a:t>Engineered features are included already</a:t>
          </a:r>
        </a:p>
      </dsp:txBody>
      <dsp:txXfrm>
        <a:off x="5331000" y="2418512"/>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1326AC-0E67-4CBD-9E27-954FEFE1E1E2}" type="datetimeFigureOut">
              <a:rPr lang="en-US" smtClean="0"/>
              <a:t>2/29/2020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DF4255-5BE7-41D3-B4E2-6A1E4B374B2E}" type="slidenum">
              <a:rPr lang="en-US" smtClean="0"/>
              <a:t>‹#›</a:t>
            </a:fld>
            <a:endParaRPr lang="en-US"/>
          </a:p>
        </p:txBody>
      </p:sp>
    </p:spTree>
    <p:extLst>
      <p:ext uri="{BB962C8B-B14F-4D97-AF65-F5344CB8AC3E}">
        <p14:creationId xmlns:p14="http://schemas.microsoft.com/office/powerpoint/2010/main" val="3560195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Brett Luskin, and my Capstone project is Malware Detection with Machine Learning.</a:t>
            </a:r>
          </a:p>
        </p:txBody>
      </p:sp>
      <p:sp>
        <p:nvSpPr>
          <p:cNvPr id="4" name="Slide Number Placeholder 3"/>
          <p:cNvSpPr>
            <a:spLocks noGrp="1"/>
          </p:cNvSpPr>
          <p:nvPr>
            <p:ph type="sldNum" sz="quarter" idx="5"/>
          </p:nvPr>
        </p:nvSpPr>
        <p:spPr/>
        <p:txBody>
          <a:bodyPr/>
          <a:lstStyle/>
          <a:p>
            <a:fld id="{BBDF4255-5BE7-41D3-B4E2-6A1E4B374B2E}" type="slidenum">
              <a:rPr lang="en-US" smtClean="0"/>
              <a:t>1</a:t>
            </a:fld>
            <a:endParaRPr lang="en-US"/>
          </a:p>
        </p:txBody>
      </p:sp>
    </p:spTree>
    <p:extLst>
      <p:ext uri="{BB962C8B-B14F-4D97-AF65-F5344CB8AC3E}">
        <p14:creationId xmlns:p14="http://schemas.microsoft.com/office/powerpoint/2010/main" val="1115401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part of my research was on the existing algorithms that have been documented. You can see from the table here what has been done and what the accuracy and False Alarm Rates are. I have to say that given the knowledge of STTL, they really don’t seem to be performing as well as I thought they should. Of course, the Neural Network is near perfect. When I first looked at this project in January, I didn’t see any papers on Neural Networks, it was only in the past couple weeks that I saw it. That being said, not every type of algorithm and neural net has been implemented on the data, so I will try some new methods on the dataset. That being said, there is one other topic I’d like to mention briefly regarding the research.</a:t>
            </a:r>
          </a:p>
        </p:txBody>
      </p:sp>
      <p:sp>
        <p:nvSpPr>
          <p:cNvPr id="4" name="Slide Number Placeholder 3"/>
          <p:cNvSpPr>
            <a:spLocks noGrp="1"/>
          </p:cNvSpPr>
          <p:nvPr>
            <p:ph type="sldNum" sz="quarter" idx="5"/>
          </p:nvPr>
        </p:nvSpPr>
        <p:spPr/>
        <p:txBody>
          <a:bodyPr/>
          <a:lstStyle/>
          <a:p>
            <a:fld id="{BBDF4255-5BE7-41D3-B4E2-6A1E4B374B2E}" type="slidenum">
              <a:rPr lang="en-US" smtClean="0"/>
              <a:t>10</a:t>
            </a:fld>
            <a:endParaRPr lang="en-US"/>
          </a:p>
        </p:txBody>
      </p:sp>
    </p:spTree>
    <p:extLst>
      <p:ext uri="{BB962C8B-B14F-4D97-AF65-F5344CB8AC3E}">
        <p14:creationId xmlns:p14="http://schemas.microsoft.com/office/powerpoint/2010/main" val="1066599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Reproducibility is important because if you want me to take your results seriously, I need to be able to get the same thing. So for instance, in that Neural Network paper, they say they use a Feed Forward Neural Network with 10 layers and 3 activation functions. Well, I can try to do that, but without knowing the specific hyperparameters of your model then I’ll just have to try some stuff. Now, there are things like grid search and </a:t>
            </a:r>
            <a:r>
              <a:rPr lang="en-US" dirty="0" err="1"/>
              <a:t>Optuna</a:t>
            </a:r>
            <a:r>
              <a:rPr lang="en-US" dirty="0"/>
              <a:t> now for </a:t>
            </a:r>
            <a:r>
              <a:rPr lang="en-US" dirty="0" err="1"/>
              <a:t>Pytorch</a:t>
            </a:r>
            <a:r>
              <a:rPr lang="en-US" dirty="0"/>
              <a:t>, but it would be much easier to reproduce if we knew right away what you were doing. So that will be another point of emphasis when I do my final Deliverable, is making sure my code and particularly the hyperparameters are available and easy to understand and reproduce. I encourage everyone to read the paper linked here by UMBC’s own Ed Raff on reproducibility. It is both highly informative and entertaining.</a:t>
            </a:r>
          </a:p>
        </p:txBody>
      </p:sp>
      <p:sp>
        <p:nvSpPr>
          <p:cNvPr id="4" name="Slide Number Placeholder 3"/>
          <p:cNvSpPr>
            <a:spLocks noGrp="1"/>
          </p:cNvSpPr>
          <p:nvPr>
            <p:ph type="sldNum" sz="quarter" idx="5"/>
          </p:nvPr>
        </p:nvSpPr>
        <p:spPr/>
        <p:txBody>
          <a:bodyPr/>
          <a:lstStyle/>
          <a:p>
            <a:fld id="{BBDF4255-5BE7-41D3-B4E2-6A1E4B374B2E}" type="slidenum">
              <a:rPr lang="en-US" smtClean="0"/>
              <a:t>11</a:t>
            </a:fld>
            <a:endParaRPr lang="en-US"/>
          </a:p>
        </p:txBody>
      </p:sp>
    </p:spTree>
    <p:extLst>
      <p:ext uri="{BB962C8B-B14F-4D97-AF65-F5344CB8AC3E}">
        <p14:creationId xmlns:p14="http://schemas.microsoft.com/office/powerpoint/2010/main" val="754919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here are my references. The files and code for this presentation are found at the </a:t>
            </a:r>
            <a:r>
              <a:rPr lang="en-US" dirty="0" err="1"/>
              <a:t>github</a:t>
            </a:r>
            <a:r>
              <a:rPr lang="en-US" dirty="0"/>
              <a:t> address linked here as well.</a:t>
            </a:r>
          </a:p>
        </p:txBody>
      </p:sp>
      <p:sp>
        <p:nvSpPr>
          <p:cNvPr id="4" name="Slide Number Placeholder 3"/>
          <p:cNvSpPr>
            <a:spLocks noGrp="1"/>
          </p:cNvSpPr>
          <p:nvPr>
            <p:ph type="sldNum" sz="quarter" idx="5"/>
          </p:nvPr>
        </p:nvSpPr>
        <p:spPr/>
        <p:txBody>
          <a:bodyPr/>
          <a:lstStyle/>
          <a:p>
            <a:fld id="{BBDF4255-5BE7-41D3-B4E2-6A1E4B374B2E}" type="slidenum">
              <a:rPr lang="en-US" smtClean="0"/>
              <a:t>12</a:t>
            </a:fld>
            <a:endParaRPr lang="en-US"/>
          </a:p>
        </p:txBody>
      </p:sp>
    </p:spTree>
    <p:extLst>
      <p:ext uri="{BB962C8B-B14F-4D97-AF65-F5344CB8AC3E}">
        <p14:creationId xmlns:p14="http://schemas.microsoft.com/office/powerpoint/2010/main" val="3725556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quick recap if you didn’t see my introductory video, this project is about creating a Network Intrusion Detection System using the UNSW-NB15 Dataset. The dataset was created by Nour </a:t>
            </a:r>
            <a:r>
              <a:rPr lang="en-US" dirty="0" err="1"/>
              <a:t>Moustafa</a:t>
            </a:r>
            <a:r>
              <a:rPr lang="en-US" dirty="0"/>
              <a:t> for research purposes and is a mix of real network traffic with synthetic attack data. Also, I have no previous experience with cyber security, so hopefully this will be a learning experience for me and for anyone who follows along. The focus will be more on the data science techniques that have been learned throughout the course of the Master’s program here at UMBC. I’m going to benchmark my results using existing research, and because this dataset is still fairly new, created in 2017, there are still some methods that we can implement that aren’t well researched.</a:t>
            </a:r>
          </a:p>
        </p:txBody>
      </p:sp>
      <p:sp>
        <p:nvSpPr>
          <p:cNvPr id="4" name="Slide Number Placeholder 3"/>
          <p:cNvSpPr>
            <a:spLocks noGrp="1"/>
          </p:cNvSpPr>
          <p:nvPr>
            <p:ph type="sldNum" sz="quarter" idx="5"/>
          </p:nvPr>
        </p:nvSpPr>
        <p:spPr/>
        <p:txBody>
          <a:bodyPr/>
          <a:lstStyle/>
          <a:p>
            <a:fld id="{BBDF4255-5BE7-41D3-B4E2-6A1E4B374B2E}" type="slidenum">
              <a:rPr lang="en-US" smtClean="0"/>
              <a:t>2</a:t>
            </a:fld>
            <a:endParaRPr lang="en-US"/>
          </a:p>
        </p:txBody>
      </p:sp>
    </p:spTree>
    <p:extLst>
      <p:ext uri="{BB962C8B-B14F-4D97-AF65-F5344CB8AC3E}">
        <p14:creationId xmlns:p14="http://schemas.microsoft.com/office/powerpoint/2010/main" val="1305484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note about Network Intrusion is that there is signature based detection versus anomaly based detection. In short, this means you either have a detection system that looks for attacks based on attacks that are already known or you have a detection system that is just looking for suspicious activity based on the profile of the data coming in. A perfect anomaly detection system is preferred because it hopefully can prevent attacks by unknown methods.</a:t>
            </a:r>
          </a:p>
        </p:txBody>
      </p:sp>
      <p:sp>
        <p:nvSpPr>
          <p:cNvPr id="4" name="Slide Number Placeholder 3"/>
          <p:cNvSpPr>
            <a:spLocks noGrp="1"/>
          </p:cNvSpPr>
          <p:nvPr>
            <p:ph type="sldNum" sz="quarter" idx="5"/>
          </p:nvPr>
        </p:nvSpPr>
        <p:spPr/>
        <p:txBody>
          <a:bodyPr/>
          <a:lstStyle/>
          <a:p>
            <a:fld id="{BBDF4255-5BE7-41D3-B4E2-6A1E4B374B2E}" type="slidenum">
              <a:rPr lang="en-US" smtClean="0"/>
              <a:t>3</a:t>
            </a:fld>
            <a:endParaRPr lang="en-US"/>
          </a:p>
        </p:txBody>
      </p:sp>
    </p:spTree>
    <p:extLst>
      <p:ext uri="{BB962C8B-B14F-4D97-AF65-F5344CB8AC3E}">
        <p14:creationId xmlns:p14="http://schemas.microsoft.com/office/powerpoint/2010/main" val="184475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quick general look at the dataset. There are 45 numeric features that include the id and label. There are 4 categorical features that include the attack type. 175,341 rows, 68% of which are attacks of 9 different varieties. I run a correlation heatmap just to see if I can find anything interesting, but because of my lack of domain knowledge and the large amount of features it is not very helpful. If there were no research available, I might start looking at some of highly correlated or negatively correlated features, but because of the research I can just move on.</a:t>
            </a:r>
          </a:p>
        </p:txBody>
      </p:sp>
      <p:sp>
        <p:nvSpPr>
          <p:cNvPr id="4" name="Slide Number Placeholder 3"/>
          <p:cNvSpPr>
            <a:spLocks noGrp="1"/>
          </p:cNvSpPr>
          <p:nvPr>
            <p:ph type="sldNum" sz="quarter" idx="5"/>
          </p:nvPr>
        </p:nvSpPr>
        <p:spPr/>
        <p:txBody>
          <a:bodyPr/>
          <a:lstStyle/>
          <a:p>
            <a:fld id="{BBDF4255-5BE7-41D3-B4E2-6A1E4B374B2E}" type="slidenum">
              <a:rPr lang="en-US" smtClean="0"/>
              <a:t>4</a:t>
            </a:fld>
            <a:endParaRPr lang="en-US"/>
          </a:p>
        </p:txBody>
      </p:sp>
    </p:spTree>
    <p:extLst>
      <p:ext uri="{BB962C8B-B14F-4D97-AF65-F5344CB8AC3E}">
        <p14:creationId xmlns:p14="http://schemas.microsoft.com/office/powerpoint/2010/main" val="2222844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papers I used about feature selection with this dataset. Feature reduction on a dataset this size is important because it can mean faster training times and faster implementation when you have a detection system in use. You want something lightweight because if you have a large network, you obviously don’t want it to be bogged down by your intrusion detection system. The first paper there, by </a:t>
            </a:r>
            <a:r>
              <a:rPr lang="en-US" dirty="0" err="1"/>
              <a:t>Moustafa</a:t>
            </a:r>
            <a:r>
              <a:rPr lang="en-US" dirty="0"/>
              <a:t> and Slay, identified eight features of high importance to the dataset. The second paper, by </a:t>
            </a:r>
            <a:r>
              <a:rPr lang="en-US" dirty="0" err="1"/>
              <a:t>Janarthanan</a:t>
            </a:r>
            <a:r>
              <a:rPr lang="en-US" dirty="0"/>
              <a:t> and Zargari identified five features of high importance. Only one feature showed up in both papers.</a:t>
            </a:r>
          </a:p>
        </p:txBody>
      </p:sp>
      <p:sp>
        <p:nvSpPr>
          <p:cNvPr id="4" name="Slide Number Placeholder 3"/>
          <p:cNvSpPr>
            <a:spLocks noGrp="1"/>
          </p:cNvSpPr>
          <p:nvPr>
            <p:ph type="sldNum" sz="quarter" idx="5"/>
          </p:nvPr>
        </p:nvSpPr>
        <p:spPr/>
        <p:txBody>
          <a:bodyPr/>
          <a:lstStyle/>
          <a:p>
            <a:fld id="{BBDF4255-5BE7-41D3-B4E2-6A1E4B374B2E}" type="slidenum">
              <a:rPr lang="en-US" smtClean="0"/>
              <a:t>5</a:t>
            </a:fld>
            <a:endParaRPr lang="en-US"/>
          </a:p>
        </p:txBody>
      </p:sp>
    </p:spTree>
    <p:extLst>
      <p:ext uri="{BB962C8B-B14F-4D97-AF65-F5344CB8AC3E}">
        <p14:creationId xmlns:p14="http://schemas.microsoft.com/office/powerpoint/2010/main" val="2416777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Time-To-Live! What is that? Time-to-Live tells a router whether the packet has been in the network too long and should be discarded. It is initially set by the sender. So basically the sender is telling the network how long it should let this packet hang out. Not suspicious at all.</a:t>
            </a:r>
          </a:p>
        </p:txBody>
      </p:sp>
      <p:sp>
        <p:nvSpPr>
          <p:cNvPr id="4" name="Slide Number Placeholder 3"/>
          <p:cNvSpPr>
            <a:spLocks noGrp="1"/>
          </p:cNvSpPr>
          <p:nvPr>
            <p:ph type="sldNum" sz="quarter" idx="5"/>
          </p:nvPr>
        </p:nvSpPr>
        <p:spPr/>
        <p:txBody>
          <a:bodyPr/>
          <a:lstStyle/>
          <a:p>
            <a:fld id="{BBDF4255-5BE7-41D3-B4E2-6A1E4B374B2E}" type="slidenum">
              <a:rPr lang="en-US" smtClean="0"/>
              <a:t>6</a:t>
            </a:fld>
            <a:endParaRPr lang="en-US"/>
          </a:p>
        </p:txBody>
      </p:sp>
    </p:spTree>
    <p:extLst>
      <p:ext uri="{BB962C8B-B14F-4D97-AF65-F5344CB8AC3E}">
        <p14:creationId xmlns:p14="http://schemas.microsoft.com/office/powerpoint/2010/main" val="2978772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as you can suspect, this is a highly informative feature of the data. You’ll notice the data clustering around certain times, that is due to a conventional practice when setting the STTL. </a:t>
            </a:r>
            <a:r>
              <a:rPr lang="en-US" sz="1200" b="0" i="0" kern="1200" dirty="0">
                <a:solidFill>
                  <a:schemeClr val="tx1"/>
                </a:solidFill>
                <a:effectLst/>
                <a:latin typeface="+mn-lt"/>
                <a:ea typeface="+mn-ea"/>
                <a:cs typeface="+mn-cs"/>
              </a:rPr>
              <a:t>It’s not important to know exactly what it means, just know that that is why you see the data cluster like that. The big takeaway is that break point where the data splits into largely normal network traffic versus largely malicious traffic. I could see this being the first node in a decision tree and already getting pretty accurate results.</a:t>
            </a:r>
            <a:endParaRPr lang="en-US" dirty="0"/>
          </a:p>
        </p:txBody>
      </p:sp>
      <p:sp>
        <p:nvSpPr>
          <p:cNvPr id="4" name="Slide Number Placeholder 3"/>
          <p:cNvSpPr>
            <a:spLocks noGrp="1"/>
          </p:cNvSpPr>
          <p:nvPr>
            <p:ph type="sldNum" sz="quarter" idx="5"/>
          </p:nvPr>
        </p:nvSpPr>
        <p:spPr/>
        <p:txBody>
          <a:bodyPr/>
          <a:lstStyle/>
          <a:p>
            <a:fld id="{BBDF4255-5BE7-41D3-B4E2-6A1E4B374B2E}" type="slidenum">
              <a:rPr lang="en-US" smtClean="0"/>
              <a:t>7</a:t>
            </a:fld>
            <a:endParaRPr lang="en-US"/>
          </a:p>
        </p:txBody>
      </p:sp>
    </p:spTree>
    <p:extLst>
      <p:ext uri="{BB962C8B-B14F-4D97-AF65-F5344CB8AC3E}">
        <p14:creationId xmlns:p14="http://schemas.microsoft.com/office/powerpoint/2010/main" val="3184753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performed the same type of analysis on the other features in the papers, but nothing was like Source Time to Live in such a stark contrast of what is and what isn’t an attack.</a:t>
            </a:r>
          </a:p>
        </p:txBody>
      </p:sp>
      <p:sp>
        <p:nvSpPr>
          <p:cNvPr id="4" name="Slide Number Placeholder 3"/>
          <p:cNvSpPr>
            <a:spLocks noGrp="1"/>
          </p:cNvSpPr>
          <p:nvPr>
            <p:ph type="sldNum" sz="quarter" idx="5"/>
          </p:nvPr>
        </p:nvSpPr>
        <p:spPr/>
        <p:txBody>
          <a:bodyPr/>
          <a:lstStyle/>
          <a:p>
            <a:fld id="{BBDF4255-5BE7-41D3-B4E2-6A1E4B374B2E}" type="slidenum">
              <a:rPr lang="en-US" smtClean="0"/>
              <a:t>8</a:t>
            </a:fld>
            <a:endParaRPr lang="en-US"/>
          </a:p>
        </p:txBody>
      </p:sp>
    </p:spTree>
    <p:extLst>
      <p:ext uri="{BB962C8B-B14F-4D97-AF65-F5344CB8AC3E}">
        <p14:creationId xmlns:p14="http://schemas.microsoft.com/office/powerpoint/2010/main" val="4050811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my EDA concludes with that about the features, I already know what the best feature is, but I’ll be interested to run my own PCA. The other thing of note about the dataset is that it includes some engineered features already, so I don’t think it will be necessary to do much feature engineering, although I won’t close myself off to it while I’m building the models.</a:t>
            </a:r>
          </a:p>
        </p:txBody>
      </p:sp>
      <p:sp>
        <p:nvSpPr>
          <p:cNvPr id="4" name="Slide Number Placeholder 3"/>
          <p:cNvSpPr>
            <a:spLocks noGrp="1"/>
          </p:cNvSpPr>
          <p:nvPr>
            <p:ph type="sldNum" sz="quarter" idx="5"/>
          </p:nvPr>
        </p:nvSpPr>
        <p:spPr/>
        <p:txBody>
          <a:bodyPr/>
          <a:lstStyle/>
          <a:p>
            <a:fld id="{BBDF4255-5BE7-41D3-B4E2-6A1E4B374B2E}" type="slidenum">
              <a:rPr lang="en-US" smtClean="0"/>
              <a:t>9</a:t>
            </a:fld>
            <a:endParaRPr lang="en-US"/>
          </a:p>
        </p:txBody>
      </p:sp>
    </p:spTree>
    <p:extLst>
      <p:ext uri="{BB962C8B-B14F-4D97-AF65-F5344CB8AC3E}">
        <p14:creationId xmlns:p14="http://schemas.microsoft.com/office/powerpoint/2010/main" val="3494094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2/29/2020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2/29/2020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hegradient.pub/independently-reproducible-machine-learn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blusk44/Capstone606/tree/master/Delivery-2"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jpe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7D99E-2397-43F1-9219-C1AD9370150A}"/>
              </a:ext>
            </a:extLst>
          </p:cNvPr>
          <p:cNvSpPr>
            <a:spLocks noGrp="1"/>
          </p:cNvSpPr>
          <p:nvPr>
            <p:ph type="ctrTitle"/>
          </p:nvPr>
        </p:nvSpPr>
        <p:spPr/>
        <p:txBody>
          <a:bodyPr/>
          <a:lstStyle/>
          <a:p>
            <a:r>
              <a:rPr lang="en-US" dirty="0"/>
              <a:t>Malware Detection with machine learning</a:t>
            </a:r>
          </a:p>
        </p:txBody>
      </p:sp>
      <p:sp>
        <p:nvSpPr>
          <p:cNvPr id="3" name="Subtitle 2">
            <a:extLst>
              <a:ext uri="{FF2B5EF4-FFF2-40B4-BE49-F238E27FC236}">
                <a16:creationId xmlns:a16="http://schemas.microsoft.com/office/drawing/2014/main" id="{31E26D70-C0C2-45CB-8368-76598A8DAE0D}"/>
              </a:ext>
            </a:extLst>
          </p:cNvPr>
          <p:cNvSpPr>
            <a:spLocks noGrp="1"/>
          </p:cNvSpPr>
          <p:nvPr>
            <p:ph type="subTitle" idx="1"/>
          </p:nvPr>
        </p:nvSpPr>
        <p:spPr/>
        <p:txBody>
          <a:bodyPr/>
          <a:lstStyle/>
          <a:p>
            <a:r>
              <a:rPr lang="en-US" dirty="0"/>
              <a:t>Brett Luskin</a:t>
            </a:r>
          </a:p>
          <a:p>
            <a:r>
              <a:rPr lang="en-US" dirty="0"/>
              <a:t>Data 606 – capstone Spring 2020</a:t>
            </a:r>
          </a:p>
          <a:p>
            <a:endParaRPr lang="en-US" dirty="0"/>
          </a:p>
        </p:txBody>
      </p:sp>
    </p:spTree>
    <p:extLst>
      <p:ext uri="{BB962C8B-B14F-4D97-AF65-F5344CB8AC3E}">
        <p14:creationId xmlns:p14="http://schemas.microsoft.com/office/powerpoint/2010/main" val="2533977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CBC3C-52E6-432C-8E68-216C95D87CD7}"/>
              </a:ext>
            </a:extLst>
          </p:cNvPr>
          <p:cNvSpPr>
            <a:spLocks noGrp="1"/>
          </p:cNvSpPr>
          <p:nvPr>
            <p:ph type="title"/>
          </p:nvPr>
        </p:nvSpPr>
        <p:spPr/>
        <p:txBody>
          <a:bodyPr/>
          <a:lstStyle/>
          <a:p>
            <a:r>
              <a:rPr lang="en-US" dirty="0"/>
              <a:t>Machine learning and </a:t>
            </a:r>
            <a:br>
              <a:rPr lang="en-US" dirty="0"/>
            </a:br>
            <a:r>
              <a:rPr lang="en-US" dirty="0"/>
              <a:t>Neural network Research</a:t>
            </a:r>
          </a:p>
        </p:txBody>
      </p:sp>
      <p:graphicFrame>
        <p:nvGraphicFramePr>
          <p:cNvPr id="4" name="Table 4">
            <a:extLst>
              <a:ext uri="{FF2B5EF4-FFF2-40B4-BE49-F238E27FC236}">
                <a16:creationId xmlns:a16="http://schemas.microsoft.com/office/drawing/2014/main" id="{40A09C3D-86B6-4C20-B693-D60E9C18F8FE}"/>
              </a:ext>
            </a:extLst>
          </p:cNvPr>
          <p:cNvGraphicFramePr>
            <a:graphicFrameLocks noGrp="1"/>
          </p:cNvGraphicFramePr>
          <p:nvPr>
            <p:ph idx="1"/>
            <p:extLst>
              <p:ext uri="{D42A27DB-BD31-4B8C-83A1-F6EECF244321}">
                <p14:modId xmlns:p14="http://schemas.microsoft.com/office/powerpoint/2010/main" val="1987506567"/>
              </p:ext>
            </p:extLst>
          </p:nvPr>
        </p:nvGraphicFramePr>
        <p:xfrm>
          <a:off x="1141411" y="2249488"/>
          <a:ext cx="9094542" cy="2225040"/>
        </p:xfrm>
        <a:graphic>
          <a:graphicData uri="http://schemas.openxmlformats.org/drawingml/2006/table">
            <a:tbl>
              <a:tblPr firstRow="1" bandRow="1">
                <a:tableStyleId>{74C1A8A3-306A-4EB7-A6B1-4F7E0EB9C5D6}</a:tableStyleId>
              </a:tblPr>
              <a:tblGrid>
                <a:gridCol w="3031513">
                  <a:extLst>
                    <a:ext uri="{9D8B030D-6E8A-4147-A177-3AD203B41FA5}">
                      <a16:colId xmlns:a16="http://schemas.microsoft.com/office/drawing/2014/main" val="3159703738"/>
                    </a:ext>
                  </a:extLst>
                </a:gridCol>
                <a:gridCol w="2509491">
                  <a:extLst>
                    <a:ext uri="{9D8B030D-6E8A-4147-A177-3AD203B41FA5}">
                      <a16:colId xmlns:a16="http://schemas.microsoft.com/office/drawing/2014/main" val="638708655"/>
                    </a:ext>
                  </a:extLst>
                </a:gridCol>
                <a:gridCol w="3553538">
                  <a:extLst>
                    <a:ext uri="{9D8B030D-6E8A-4147-A177-3AD203B41FA5}">
                      <a16:colId xmlns:a16="http://schemas.microsoft.com/office/drawing/2014/main" val="2476625666"/>
                    </a:ext>
                  </a:extLst>
                </a:gridCol>
              </a:tblGrid>
              <a:tr h="370840">
                <a:tc>
                  <a:txBody>
                    <a:bodyPr/>
                    <a:lstStyle/>
                    <a:p>
                      <a:r>
                        <a:rPr lang="en-US" dirty="0"/>
                        <a:t>Algorithm</a:t>
                      </a:r>
                    </a:p>
                  </a:txBody>
                  <a:tcPr/>
                </a:tc>
                <a:tc>
                  <a:txBody>
                    <a:bodyPr/>
                    <a:lstStyle/>
                    <a:p>
                      <a:r>
                        <a:rPr lang="en-US" dirty="0"/>
                        <a:t>Accuracy</a:t>
                      </a:r>
                    </a:p>
                  </a:txBody>
                  <a:tcPr/>
                </a:tc>
                <a:tc>
                  <a:txBody>
                    <a:bodyPr/>
                    <a:lstStyle/>
                    <a:p>
                      <a:r>
                        <a:rPr lang="en-US" dirty="0"/>
                        <a:t>False Alarm Rate</a:t>
                      </a:r>
                    </a:p>
                  </a:txBody>
                  <a:tcPr/>
                </a:tc>
                <a:extLst>
                  <a:ext uri="{0D108BD9-81ED-4DB2-BD59-A6C34878D82A}">
                    <a16:rowId xmlns:a16="http://schemas.microsoft.com/office/drawing/2014/main" val="1718710827"/>
                  </a:ext>
                </a:extLst>
              </a:tr>
              <a:tr h="370840">
                <a:tc>
                  <a:txBody>
                    <a:bodyPr/>
                    <a:lstStyle/>
                    <a:p>
                      <a:r>
                        <a:rPr lang="en-US" dirty="0"/>
                        <a:t>Logistic Regression</a:t>
                      </a:r>
                    </a:p>
                  </a:txBody>
                  <a:tcPr/>
                </a:tc>
                <a:tc>
                  <a:txBody>
                    <a:bodyPr/>
                    <a:lstStyle/>
                    <a:p>
                      <a:r>
                        <a:rPr lang="en-US" dirty="0"/>
                        <a:t>83.15%</a:t>
                      </a:r>
                    </a:p>
                  </a:txBody>
                  <a:tcPr/>
                </a:tc>
                <a:tc>
                  <a:txBody>
                    <a:bodyPr/>
                    <a:lstStyle/>
                    <a:p>
                      <a:r>
                        <a:rPr lang="en-US" dirty="0"/>
                        <a:t>18.48%</a:t>
                      </a:r>
                    </a:p>
                  </a:txBody>
                  <a:tcPr/>
                </a:tc>
                <a:extLst>
                  <a:ext uri="{0D108BD9-81ED-4DB2-BD59-A6C34878D82A}">
                    <a16:rowId xmlns:a16="http://schemas.microsoft.com/office/drawing/2014/main" val="254908748"/>
                  </a:ext>
                </a:extLst>
              </a:tr>
              <a:tr h="370840">
                <a:tc>
                  <a:txBody>
                    <a:bodyPr/>
                    <a:lstStyle/>
                    <a:p>
                      <a:r>
                        <a:rPr lang="en-US" dirty="0"/>
                        <a:t>Naïve Bayes</a:t>
                      </a:r>
                    </a:p>
                  </a:txBody>
                  <a:tcPr/>
                </a:tc>
                <a:tc>
                  <a:txBody>
                    <a:bodyPr/>
                    <a:lstStyle/>
                    <a:p>
                      <a:r>
                        <a:rPr lang="en-US" dirty="0"/>
                        <a:t>81.20%</a:t>
                      </a:r>
                    </a:p>
                  </a:txBody>
                  <a:tcPr/>
                </a:tc>
                <a:tc>
                  <a:txBody>
                    <a:bodyPr/>
                    <a:lstStyle/>
                    <a:p>
                      <a:r>
                        <a:rPr lang="en-US" dirty="0"/>
                        <a:t>18.30%</a:t>
                      </a:r>
                    </a:p>
                  </a:txBody>
                  <a:tcPr/>
                </a:tc>
                <a:extLst>
                  <a:ext uri="{0D108BD9-81ED-4DB2-BD59-A6C34878D82A}">
                    <a16:rowId xmlns:a16="http://schemas.microsoft.com/office/drawing/2014/main" val="1745797021"/>
                  </a:ext>
                </a:extLst>
              </a:tr>
              <a:tr h="370840">
                <a:tc>
                  <a:txBody>
                    <a:bodyPr/>
                    <a:lstStyle/>
                    <a:p>
                      <a:r>
                        <a:rPr lang="en-US" dirty="0"/>
                        <a:t>Artificial Neural Network</a:t>
                      </a:r>
                    </a:p>
                  </a:txBody>
                  <a:tcPr/>
                </a:tc>
                <a:tc>
                  <a:txBody>
                    <a:bodyPr/>
                    <a:lstStyle/>
                    <a:p>
                      <a:r>
                        <a:rPr lang="en-US" dirty="0"/>
                        <a:t>81.50%</a:t>
                      </a:r>
                    </a:p>
                  </a:txBody>
                  <a:tcPr/>
                </a:tc>
                <a:tc>
                  <a:txBody>
                    <a:bodyPr/>
                    <a:lstStyle/>
                    <a:p>
                      <a:r>
                        <a:rPr lang="en-US" dirty="0"/>
                        <a:t>22.10%</a:t>
                      </a:r>
                    </a:p>
                  </a:txBody>
                  <a:tcPr/>
                </a:tc>
                <a:extLst>
                  <a:ext uri="{0D108BD9-81ED-4DB2-BD59-A6C34878D82A}">
                    <a16:rowId xmlns:a16="http://schemas.microsoft.com/office/drawing/2014/main" val="3607057521"/>
                  </a:ext>
                </a:extLst>
              </a:tr>
              <a:tr h="370840">
                <a:tc>
                  <a:txBody>
                    <a:bodyPr/>
                    <a:lstStyle/>
                    <a:p>
                      <a:r>
                        <a:rPr lang="en-US" dirty="0"/>
                        <a:t>EM Clustering</a:t>
                      </a:r>
                    </a:p>
                  </a:txBody>
                  <a:tcPr/>
                </a:tc>
                <a:tc>
                  <a:txBody>
                    <a:bodyPr/>
                    <a:lstStyle/>
                    <a:p>
                      <a:r>
                        <a:rPr lang="en-US" dirty="0"/>
                        <a:t>78.40%</a:t>
                      </a:r>
                    </a:p>
                  </a:txBody>
                  <a:tcPr/>
                </a:tc>
                <a:tc>
                  <a:txBody>
                    <a:bodyPr/>
                    <a:lstStyle/>
                    <a:p>
                      <a:r>
                        <a:rPr lang="en-US" dirty="0"/>
                        <a:t>23.70%</a:t>
                      </a:r>
                    </a:p>
                  </a:txBody>
                  <a:tcPr/>
                </a:tc>
                <a:extLst>
                  <a:ext uri="{0D108BD9-81ED-4DB2-BD59-A6C34878D82A}">
                    <a16:rowId xmlns:a16="http://schemas.microsoft.com/office/drawing/2014/main" val="1730493325"/>
                  </a:ext>
                </a:extLst>
              </a:tr>
              <a:tr h="370840">
                <a:tc>
                  <a:txBody>
                    <a:bodyPr/>
                    <a:lstStyle/>
                    <a:p>
                      <a:r>
                        <a:rPr lang="en-US" dirty="0"/>
                        <a:t>Feed Forward Neural Network</a:t>
                      </a:r>
                    </a:p>
                  </a:txBody>
                  <a:tcPr/>
                </a:tc>
                <a:tc>
                  <a:txBody>
                    <a:bodyPr/>
                    <a:lstStyle/>
                    <a:p>
                      <a:r>
                        <a:rPr lang="en-US" dirty="0"/>
                        <a:t>99.50%</a:t>
                      </a:r>
                    </a:p>
                  </a:txBody>
                  <a:tcPr/>
                </a:tc>
                <a:tc>
                  <a:txBody>
                    <a:bodyPr/>
                    <a:lstStyle/>
                    <a:p>
                      <a:r>
                        <a:rPr lang="en-US" dirty="0"/>
                        <a:t>0.47%</a:t>
                      </a:r>
                    </a:p>
                  </a:txBody>
                  <a:tcPr/>
                </a:tc>
                <a:extLst>
                  <a:ext uri="{0D108BD9-81ED-4DB2-BD59-A6C34878D82A}">
                    <a16:rowId xmlns:a16="http://schemas.microsoft.com/office/drawing/2014/main" val="1182484989"/>
                  </a:ext>
                </a:extLst>
              </a:tr>
            </a:tbl>
          </a:graphicData>
        </a:graphic>
      </p:graphicFrame>
    </p:spTree>
    <p:extLst>
      <p:ext uri="{BB962C8B-B14F-4D97-AF65-F5344CB8AC3E}">
        <p14:creationId xmlns:p14="http://schemas.microsoft.com/office/powerpoint/2010/main" val="3954592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50B7-1692-46B1-9DE3-05757DFECE67}"/>
              </a:ext>
            </a:extLst>
          </p:cNvPr>
          <p:cNvSpPr>
            <a:spLocks noGrp="1"/>
          </p:cNvSpPr>
          <p:nvPr>
            <p:ph type="title"/>
          </p:nvPr>
        </p:nvSpPr>
        <p:spPr/>
        <p:txBody>
          <a:bodyPr>
            <a:normAutofit/>
          </a:bodyPr>
          <a:lstStyle/>
          <a:p>
            <a:r>
              <a:rPr lang="en-US" sz="4400" dirty="0"/>
              <a:t>reproducibility</a:t>
            </a:r>
          </a:p>
        </p:txBody>
      </p:sp>
      <p:sp>
        <p:nvSpPr>
          <p:cNvPr id="3" name="Content Placeholder 2">
            <a:extLst>
              <a:ext uri="{FF2B5EF4-FFF2-40B4-BE49-F238E27FC236}">
                <a16:creationId xmlns:a16="http://schemas.microsoft.com/office/drawing/2014/main" id="{7883F7EC-DBDC-4D67-B069-A0255973D8BB}"/>
              </a:ext>
            </a:extLst>
          </p:cNvPr>
          <p:cNvSpPr>
            <a:spLocks noGrp="1"/>
          </p:cNvSpPr>
          <p:nvPr>
            <p:ph idx="1"/>
          </p:nvPr>
        </p:nvSpPr>
        <p:spPr/>
        <p:txBody>
          <a:bodyPr/>
          <a:lstStyle/>
          <a:p>
            <a:pPr marL="0" indent="0">
              <a:buNone/>
            </a:pPr>
            <a:r>
              <a:rPr lang="en-US" dirty="0"/>
              <a:t>“Whether or not a paper detailed the hyperparameters used was found to be significant, and we can intuit why. If you don’t tell the reader what the settings were, the reader has to guess.”</a:t>
            </a:r>
          </a:p>
          <a:p>
            <a:pPr>
              <a:buFontTx/>
              <a:buChar char="-"/>
            </a:pPr>
            <a:r>
              <a:rPr lang="en-US" dirty="0"/>
              <a:t>Ed Raff</a:t>
            </a:r>
          </a:p>
          <a:p>
            <a:pPr marL="0" indent="0">
              <a:buNone/>
            </a:pPr>
            <a:r>
              <a:rPr lang="en-US" dirty="0">
                <a:hlinkClick r:id="rId3"/>
              </a:rPr>
              <a:t>https://thegradient.pub/independently-reproducible-machine-learning/</a:t>
            </a:r>
            <a:endParaRPr lang="en-US" dirty="0"/>
          </a:p>
        </p:txBody>
      </p:sp>
    </p:spTree>
    <p:extLst>
      <p:ext uri="{BB962C8B-B14F-4D97-AF65-F5344CB8AC3E}">
        <p14:creationId xmlns:p14="http://schemas.microsoft.com/office/powerpoint/2010/main" val="2667740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9115D-9F19-4967-A130-19BEE7E3C793}"/>
              </a:ext>
            </a:extLst>
          </p:cNvPr>
          <p:cNvSpPr>
            <a:spLocks noGrp="1"/>
          </p:cNvSpPr>
          <p:nvPr>
            <p:ph type="title"/>
          </p:nvPr>
        </p:nvSpPr>
        <p:spPr/>
        <p:txBody>
          <a:bodyPr>
            <a:normAutofit/>
          </a:bodyPr>
          <a:lstStyle/>
          <a:p>
            <a:r>
              <a:rPr lang="en-US" sz="4400" dirty="0"/>
              <a:t>References</a:t>
            </a:r>
          </a:p>
        </p:txBody>
      </p:sp>
      <p:sp>
        <p:nvSpPr>
          <p:cNvPr id="3" name="Content Placeholder 2">
            <a:extLst>
              <a:ext uri="{FF2B5EF4-FFF2-40B4-BE49-F238E27FC236}">
                <a16:creationId xmlns:a16="http://schemas.microsoft.com/office/drawing/2014/main" id="{79A277CB-1071-411D-8DAF-E396810D4BD0}"/>
              </a:ext>
            </a:extLst>
          </p:cNvPr>
          <p:cNvSpPr>
            <a:spLocks noGrp="1"/>
          </p:cNvSpPr>
          <p:nvPr>
            <p:ph idx="1"/>
          </p:nvPr>
        </p:nvSpPr>
        <p:spPr>
          <a:xfrm>
            <a:off x="1141412" y="2249487"/>
            <a:ext cx="9905999" cy="3830802"/>
          </a:xfrm>
        </p:spPr>
        <p:txBody>
          <a:bodyPr>
            <a:normAutofit fontScale="62500" lnSpcReduction="20000"/>
          </a:bodyPr>
          <a:lstStyle/>
          <a:p>
            <a:pPr marL="0" indent="0">
              <a:buNone/>
            </a:pPr>
            <a:r>
              <a:rPr lang="en-US" dirty="0"/>
              <a:t>T. </a:t>
            </a:r>
            <a:r>
              <a:rPr lang="en-US" dirty="0" err="1"/>
              <a:t>Janarthanan</a:t>
            </a:r>
            <a:r>
              <a:rPr lang="en-US" dirty="0"/>
              <a:t> and S. Zargari, "Feature selection in UNSW-NB15 and KDDCUP'99 datasets," 2017 IEEE 26th International Symposium on Industrial Electronics (ISIE), Edinburgh, 2017, pp. 1881-1886.  </a:t>
            </a:r>
          </a:p>
          <a:p>
            <a:pPr marL="0" indent="0">
              <a:buNone/>
            </a:pPr>
            <a:r>
              <a:rPr lang="en-US" dirty="0"/>
              <a:t>D. Jing and H. Chen, "SVM Based Network Intrusion Detection for the UNSW-NB15 Dataset," 2019 IEEE 13th International Conference on ASIC (ASICON), Chongqing, China, 2019, pp. 1-4.  </a:t>
            </a:r>
          </a:p>
          <a:p>
            <a:pPr marL="0" indent="0">
              <a:buNone/>
            </a:pPr>
            <a:r>
              <a:rPr lang="en-US" dirty="0"/>
              <a:t>N. </a:t>
            </a:r>
            <a:r>
              <a:rPr lang="en-US" dirty="0" err="1"/>
              <a:t>Moustafa</a:t>
            </a:r>
            <a:r>
              <a:rPr lang="en-US" dirty="0"/>
              <a:t> and J. Slay, "The Significant Features of the UNSW-NB15 and the KDD99 Data Sets for Network Intrusion Detection Systems," 2015 4th International Workshop on Building Analysis Datasets and Gathering Experience Returns for Security (BADGERS), Kyoto, 2015, pp. 25-31.  </a:t>
            </a:r>
          </a:p>
          <a:p>
            <a:pPr marL="0" indent="0">
              <a:buNone/>
            </a:pPr>
            <a:r>
              <a:rPr lang="en-US" dirty="0"/>
              <a:t>N. </a:t>
            </a:r>
            <a:r>
              <a:rPr lang="en-US" dirty="0" err="1"/>
              <a:t>Moustafa</a:t>
            </a:r>
            <a:r>
              <a:rPr lang="en-US" dirty="0"/>
              <a:t>, J. Slay and G. Creech, "Novel Geometric Area Analysis Technique for Anomaly Detection Using Trapezoidal Area Estimation on Large-Scale Networks," in IEEE Transactions on Big Data, vol. 5, no. 4, pp. 481-494, 1 Dec. 2019.</a:t>
            </a:r>
          </a:p>
          <a:p>
            <a:pPr marL="0" indent="0">
              <a:buNone/>
            </a:pPr>
            <a:r>
              <a:rPr lang="en-US" dirty="0"/>
              <a:t>L. </a:t>
            </a:r>
            <a:r>
              <a:rPr lang="en-US" dirty="0" err="1"/>
              <a:t>Zhiqiang</a:t>
            </a:r>
            <a:r>
              <a:rPr lang="en-US" dirty="0"/>
              <a:t>, G. </a:t>
            </a:r>
            <a:r>
              <a:rPr lang="en-US" dirty="0" err="1"/>
              <a:t>Mohi</a:t>
            </a:r>
            <a:r>
              <a:rPr lang="en-US" dirty="0"/>
              <a:t>-</a:t>
            </a:r>
            <a:r>
              <a:rPr lang="en-US" dirty="0" err="1"/>
              <a:t>Ud</a:t>
            </a:r>
            <a:r>
              <a:rPr lang="en-US" dirty="0"/>
              <a:t>-Din, L. Bing, L. </a:t>
            </a:r>
            <a:r>
              <a:rPr lang="en-US" dirty="0" err="1"/>
              <a:t>Jianchao</a:t>
            </a:r>
            <a:r>
              <a:rPr lang="en-US" dirty="0"/>
              <a:t>, Z. Ye and L. Zhijun, "Modeling Network Intrusion Detection System Using Feed-Forward Neural Network Using UNSW-NB15 Dataset," 2019 IEEE 7th International Conference on Smart Energy Grid Engineering (SEGE), Oshawa, ON, Canada, 2019, pp. 299-303.</a:t>
            </a:r>
          </a:p>
          <a:p>
            <a:pPr marL="0" indent="0">
              <a:buNone/>
            </a:pPr>
            <a:r>
              <a:rPr lang="en-US" dirty="0">
                <a:hlinkClick r:id="rId3"/>
              </a:rPr>
              <a:t>https://github.com/blusk44/Capstone606/tree/master/Delivery-2</a:t>
            </a:r>
            <a:endParaRPr lang="en-US" dirty="0"/>
          </a:p>
          <a:p>
            <a:pPr marL="0" indent="0">
              <a:buNone/>
            </a:pPr>
            <a:endParaRPr lang="en-US" dirty="0"/>
          </a:p>
        </p:txBody>
      </p:sp>
    </p:spTree>
    <p:extLst>
      <p:ext uri="{BB962C8B-B14F-4D97-AF65-F5344CB8AC3E}">
        <p14:creationId xmlns:p14="http://schemas.microsoft.com/office/powerpoint/2010/main" val="374104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9A6D-E8E9-4F77-A49A-8087A720C14F}"/>
              </a:ext>
            </a:extLst>
          </p:cNvPr>
          <p:cNvSpPr>
            <a:spLocks noGrp="1"/>
          </p:cNvSpPr>
          <p:nvPr>
            <p:ph type="title"/>
          </p:nvPr>
        </p:nvSpPr>
        <p:spPr/>
        <p:txBody>
          <a:bodyPr>
            <a:normAutofit/>
          </a:bodyPr>
          <a:lstStyle/>
          <a:p>
            <a:r>
              <a:rPr lang="en-US" sz="4400" dirty="0"/>
              <a:t>Recap</a:t>
            </a:r>
          </a:p>
        </p:txBody>
      </p:sp>
      <p:sp>
        <p:nvSpPr>
          <p:cNvPr id="3" name="Content Placeholder 2">
            <a:extLst>
              <a:ext uri="{FF2B5EF4-FFF2-40B4-BE49-F238E27FC236}">
                <a16:creationId xmlns:a16="http://schemas.microsoft.com/office/drawing/2014/main" id="{6027E545-2B49-436E-B1B8-D4BD032ED3FA}"/>
              </a:ext>
            </a:extLst>
          </p:cNvPr>
          <p:cNvSpPr>
            <a:spLocks noGrp="1"/>
          </p:cNvSpPr>
          <p:nvPr>
            <p:ph idx="1"/>
          </p:nvPr>
        </p:nvSpPr>
        <p:spPr/>
        <p:txBody>
          <a:bodyPr>
            <a:normAutofit/>
          </a:bodyPr>
          <a:lstStyle/>
          <a:p>
            <a:r>
              <a:rPr lang="en-US" sz="3200" dirty="0"/>
              <a:t>Network Intrusion Detection System (NIDS) using </a:t>
            </a:r>
            <a:br>
              <a:rPr lang="en-US" sz="3200" dirty="0"/>
            </a:br>
            <a:r>
              <a:rPr lang="en-US" sz="3200" dirty="0"/>
              <a:t>UNSW-NB15 Dataset</a:t>
            </a:r>
          </a:p>
          <a:p>
            <a:r>
              <a:rPr lang="en-US" sz="3200" dirty="0"/>
              <a:t>No Domain Knowledge</a:t>
            </a:r>
          </a:p>
          <a:p>
            <a:r>
              <a:rPr lang="en-US" sz="3200" dirty="0"/>
              <a:t>Benchmark using existing research</a:t>
            </a:r>
          </a:p>
          <a:p>
            <a:r>
              <a:rPr lang="en-US" sz="3200" dirty="0"/>
              <a:t>Implement new method</a:t>
            </a:r>
          </a:p>
        </p:txBody>
      </p:sp>
    </p:spTree>
    <p:extLst>
      <p:ext uri="{BB962C8B-B14F-4D97-AF65-F5344CB8AC3E}">
        <p14:creationId xmlns:p14="http://schemas.microsoft.com/office/powerpoint/2010/main" val="2023903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D7A56-3DBE-47D0-B117-5BCB7CA3AE08}"/>
              </a:ext>
            </a:extLst>
          </p:cNvPr>
          <p:cNvSpPr>
            <a:spLocks noGrp="1"/>
          </p:cNvSpPr>
          <p:nvPr>
            <p:ph type="title"/>
          </p:nvPr>
        </p:nvSpPr>
        <p:spPr/>
        <p:txBody>
          <a:bodyPr>
            <a:normAutofit/>
          </a:bodyPr>
          <a:lstStyle/>
          <a:p>
            <a:r>
              <a:rPr lang="en-US" sz="4400" dirty="0"/>
              <a:t>Signature versus </a:t>
            </a:r>
            <a:br>
              <a:rPr lang="en-US" sz="4400" dirty="0"/>
            </a:br>
            <a:r>
              <a:rPr lang="en-US" sz="4400" dirty="0"/>
              <a:t>anomaly detection</a:t>
            </a:r>
          </a:p>
        </p:txBody>
      </p:sp>
      <p:sp>
        <p:nvSpPr>
          <p:cNvPr id="3" name="Content Placeholder 2">
            <a:extLst>
              <a:ext uri="{FF2B5EF4-FFF2-40B4-BE49-F238E27FC236}">
                <a16:creationId xmlns:a16="http://schemas.microsoft.com/office/drawing/2014/main" id="{7D9EF74D-D652-41D5-8308-55A9AADBABF9}"/>
              </a:ext>
            </a:extLst>
          </p:cNvPr>
          <p:cNvSpPr>
            <a:spLocks noGrp="1"/>
          </p:cNvSpPr>
          <p:nvPr>
            <p:ph idx="1"/>
          </p:nvPr>
        </p:nvSpPr>
        <p:spPr/>
        <p:txBody>
          <a:bodyPr>
            <a:normAutofit/>
          </a:bodyPr>
          <a:lstStyle/>
          <a:p>
            <a:r>
              <a:rPr lang="en-US" sz="3600" dirty="0"/>
              <a:t>Signature detection: NIDS based on a database of existing known attacks</a:t>
            </a:r>
          </a:p>
          <a:p>
            <a:r>
              <a:rPr lang="en-US" sz="3600" dirty="0"/>
              <a:t>Anomaly detection: NIDS based on detecting unknown attacks using profile parameters</a:t>
            </a:r>
            <a:br>
              <a:rPr lang="en-US" sz="3600" dirty="0"/>
            </a:br>
            <a:r>
              <a:rPr lang="en-US" sz="2800" dirty="0"/>
              <a:t>ref: </a:t>
            </a:r>
            <a:r>
              <a:rPr lang="en-US" sz="2800" i="1" dirty="0" err="1"/>
              <a:t>Janarthanan</a:t>
            </a:r>
            <a:r>
              <a:rPr lang="en-US" sz="2800" i="1" dirty="0"/>
              <a:t>, Zargari</a:t>
            </a:r>
            <a:endParaRPr lang="en-US" sz="2800" dirty="0"/>
          </a:p>
          <a:p>
            <a:endParaRPr lang="en-US" sz="3600" dirty="0"/>
          </a:p>
        </p:txBody>
      </p:sp>
    </p:spTree>
    <p:extLst>
      <p:ext uri="{BB962C8B-B14F-4D97-AF65-F5344CB8AC3E}">
        <p14:creationId xmlns:p14="http://schemas.microsoft.com/office/powerpoint/2010/main" val="967949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67" name="Group 66">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9"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0"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1"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6"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68" name="Group 67">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9"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07"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7D78EF5B-4E52-43FE-A249-81BD529BCDCB}"/>
              </a:ext>
            </a:extLst>
          </p:cNvPr>
          <p:cNvSpPr>
            <a:spLocks noGrp="1"/>
          </p:cNvSpPr>
          <p:nvPr>
            <p:ph type="title"/>
          </p:nvPr>
        </p:nvSpPr>
        <p:spPr>
          <a:xfrm>
            <a:off x="8036041" y="618518"/>
            <a:ext cx="3281003" cy="1478570"/>
          </a:xfrm>
        </p:spPr>
        <p:txBody>
          <a:bodyPr anchor="b">
            <a:normAutofit/>
          </a:bodyPr>
          <a:lstStyle/>
          <a:p>
            <a:r>
              <a:rPr lang="en-US" sz="4400" dirty="0">
                <a:solidFill>
                  <a:srgbClr val="FFFFFF"/>
                </a:solidFill>
              </a:rPr>
              <a:t>Initial </a:t>
            </a:r>
            <a:r>
              <a:rPr lang="en-US" sz="4400" dirty="0" err="1">
                <a:solidFill>
                  <a:srgbClr val="FFFFFF"/>
                </a:solidFill>
              </a:rPr>
              <a:t>eda</a:t>
            </a:r>
            <a:endParaRPr lang="en-US" sz="4400" dirty="0">
              <a:solidFill>
                <a:srgbClr val="FFFFFF"/>
              </a:solidFill>
            </a:endParaRPr>
          </a:p>
        </p:txBody>
      </p:sp>
      <p:sp useBgFill="1">
        <p:nvSpPr>
          <p:cNvPr id="109"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close up of a map&#10;&#10;Description automatically generated">
            <a:extLst>
              <a:ext uri="{FF2B5EF4-FFF2-40B4-BE49-F238E27FC236}">
                <a16:creationId xmlns:a16="http://schemas.microsoft.com/office/drawing/2014/main" id="{13099AB0-C3D8-4C4C-8778-DB5D70F13C18}"/>
              </a:ext>
            </a:extLst>
          </p:cNvPr>
          <p:cNvPicPr>
            <a:picLocks noChangeAspect="1"/>
          </p:cNvPicPr>
          <p:nvPr/>
        </p:nvPicPr>
        <p:blipFill>
          <a:blip r:embed="rId4"/>
          <a:stretch>
            <a:fillRect/>
          </a:stretch>
        </p:blipFill>
        <p:spPr>
          <a:xfrm>
            <a:off x="919659" y="1012825"/>
            <a:ext cx="6489319" cy="4866989"/>
          </a:xfrm>
          <a:prstGeom prst="rect">
            <a:avLst/>
          </a:prstGeom>
        </p:spPr>
      </p:pic>
      <p:sp>
        <p:nvSpPr>
          <p:cNvPr id="61" name="Content Placeholder 60">
            <a:extLst>
              <a:ext uri="{FF2B5EF4-FFF2-40B4-BE49-F238E27FC236}">
                <a16:creationId xmlns:a16="http://schemas.microsoft.com/office/drawing/2014/main" id="{F977DDEE-F9E0-48E7-813A-0E3E6623475B}"/>
              </a:ext>
            </a:extLst>
          </p:cNvPr>
          <p:cNvSpPr>
            <a:spLocks noGrp="1"/>
          </p:cNvSpPr>
          <p:nvPr>
            <p:ph idx="1"/>
          </p:nvPr>
        </p:nvSpPr>
        <p:spPr>
          <a:xfrm>
            <a:off x="8036041" y="2249487"/>
            <a:ext cx="3281004" cy="3541714"/>
          </a:xfrm>
        </p:spPr>
        <p:txBody>
          <a:bodyPr>
            <a:normAutofit/>
          </a:bodyPr>
          <a:lstStyle/>
          <a:p>
            <a:r>
              <a:rPr lang="en-US" sz="2800" dirty="0">
                <a:solidFill>
                  <a:srgbClr val="FFFFFF"/>
                </a:solidFill>
              </a:rPr>
              <a:t>45 numeric features</a:t>
            </a:r>
            <a:br>
              <a:rPr lang="en-US" sz="2800" dirty="0">
                <a:solidFill>
                  <a:srgbClr val="FFFFFF"/>
                </a:solidFill>
              </a:rPr>
            </a:br>
            <a:r>
              <a:rPr lang="en-US" sz="2800" dirty="0">
                <a:solidFill>
                  <a:srgbClr val="FFFFFF"/>
                </a:solidFill>
              </a:rPr>
              <a:t>4 categorical</a:t>
            </a:r>
          </a:p>
          <a:p>
            <a:r>
              <a:rPr lang="en-US" sz="2800" dirty="0">
                <a:solidFill>
                  <a:srgbClr val="FFFFFF"/>
                </a:solidFill>
              </a:rPr>
              <a:t>175,341 items</a:t>
            </a:r>
          </a:p>
          <a:p>
            <a:r>
              <a:rPr lang="en-US" sz="2800" dirty="0">
                <a:solidFill>
                  <a:srgbClr val="FFFFFF"/>
                </a:solidFill>
              </a:rPr>
              <a:t>68% attacks</a:t>
            </a:r>
          </a:p>
          <a:p>
            <a:r>
              <a:rPr lang="en-US" sz="2800" dirty="0">
                <a:solidFill>
                  <a:srgbClr val="FFFFFF"/>
                </a:solidFill>
              </a:rPr>
              <a:t>9 types of attacks</a:t>
            </a:r>
          </a:p>
          <a:p>
            <a:endParaRPr lang="en-US" sz="1800" dirty="0">
              <a:solidFill>
                <a:srgbClr val="FFFFFF"/>
              </a:solidFill>
            </a:endParaRPr>
          </a:p>
        </p:txBody>
      </p:sp>
    </p:spTree>
    <p:extLst>
      <p:ext uri="{BB962C8B-B14F-4D97-AF65-F5344CB8AC3E}">
        <p14:creationId xmlns:p14="http://schemas.microsoft.com/office/powerpoint/2010/main" val="135073977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C0D454BE-BAEB-4140-930C-E6B8F6C4C705}"/>
              </a:ext>
            </a:extLst>
          </p:cNvPr>
          <p:cNvSpPr>
            <a:spLocks noGrp="1"/>
          </p:cNvSpPr>
          <p:nvPr>
            <p:ph type="title"/>
          </p:nvPr>
        </p:nvSpPr>
        <p:spPr>
          <a:xfrm>
            <a:off x="1019015" y="1093787"/>
            <a:ext cx="3059969" cy="4697413"/>
          </a:xfrm>
        </p:spPr>
        <p:txBody>
          <a:bodyPr>
            <a:normAutofit/>
          </a:bodyPr>
          <a:lstStyle/>
          <a:p>
            <a:r>
              <a:rPr lang="en-US"/>
              <a:t>Research Directed </a:t>
            </a:r>
            <a:r>
              <a:rPr lang="en-US" err="1"/>
              <a:t>eda</a:t>
            </a:r>
            <a:endParaRPr lang="en-US"/>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C7058F-7635-4B7F-98CD-172A9E13C38A}"/>
              </a:ext>
            </a:extLst>
          </p:cNvPr>
          <p:cNvSpPr>
            <a:spLocks noGrp="1"/>
          </p:cNvSpPr>
          <p:nvPr>
            <p:ph idx="1"/>
          </p:nvPr>
        </p:nvSpPr>
        <p:spPr>
          <a:xfrm>
            <a:off x="5215467" y="1093788"/>
            <a:ext cx="5831944" cy="4697413"/>
          </a:xfrm>
        </p:spPr>
        <p:txBody>
          <a:bodyPr>
            <a:normAutofit/>
          </a:bodyPr>
          <a:lstStyle/>
          <a:p>
            <a:pPr marL="0" indent="0">
              <a:buNone/>
            </a:pPr>
            <a:r>
              <a:rPr lang="en-US" dirty="0"/>
              <a:t>The Significant Features of the UNSW-NB15 and the KDD99 Data Sets for Network Intrusion Detection Systems</a:t>
            </a:r>
          </a:p>
          <a:p>
            <a:pPr marL="0" indent="0">
              <a:buNone/>
            </a:pPr>
            <a:r>
              <a:rPr lang="en-US" i="1" dirty="0" err="1"/>
              <a:t>Moustafa</a:t>
            </a:r>
            <a:r>
              <a:rPr lang="en-US" i="1" dirty="0"/>
              <a:t> ; Slay</a:t>
            </a:r>
            <a:endParaRPr lang="en-US" dirty="0"/>
          </a:p>
          <a:p>
            <a:pPr marL="0" indent="0">
              <a:buNone/>
            </a:pPr>
            <a:endParaRPr lang="en-US" i="1" dirty="0"/>
          </a:p>
          <a:p>
            <a:pPr marL="0" indent="0">
              <a:buNone/>
            </a:pPr>
            <a:r>
              <a:rPr lang="en-US" dirty="0"/>
              <a:t>Feature Selection in UNSW-NB15 and KDDCUP’99 Datasets</a:t>
            </a:r>
          </a:p>
          <a:p>
            <a:pPr marL="0" indent="0">
              <a:buNone/>
            </a:pPr>
            <a:r>
              <a:rPr lang="en-US" i="1" dirty="0" err="1"/>
              <a:t>Janarthanan</a:t>
            </a:r>
            <a:r>
              <a:rPr lang="en-US" i="1" dirty="0"/>
              <a:t> ; Zargari</a:t>
            </a:r>
          </a:p>
        </p:txBody>
      </p:sp>
    </p:spTree>
    <p:extLst>
      <p:ext uri="{BB962C8B-B14F-4D97-AF65-F5344CB8AC3E}">
        <p14:creationId xmlns:p14="http://schemas.microsoft.com/office/powerpoint/2010/main" val="47961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F29D-42C1-42CA-8E0B-F86D55BEE8C3}"/>
              </a:ext>
            </a:extLst>
          </p:cNvPr>
          <p:cNvSpPr>
            <a:spLocks noGrp="1"/>
          </p:cNvSpPr>
          <p:nvPr>
            <p:ph type="title"/>
          </p:nvPr>
        </p:nvSpPr>
        <p:spPr/>
        <p:txBody>
          <a:bodyPr>
            <a:normAutofit/>
          </a:bodyPr>
          <a:lstStyle/>
          <a:p>
            <a:r>
              <a:rPr lang="en-US" sz="4400" dirty="0"/>
              <a:t>Source time-to-live</a:t>
            </a:r>
          </a:p>
        </p:txBody>
      </p:sp>
      <p:sp>
        <p:nvSpPr>
          <p:cNvPr id="3" name="Content Placeholder 2">
            <a:extLst>
              <a:ext uri="{FF2B5EF4-FFF2-40B4-BE49-F238E27FC236}">
                <a16:creationId xmlns:a16="http://schemas.microsoft.com/office/drawing/2014/main" id="{23D28818-9903-41FA-BBD0-0DBC261A3DC8}"/>
              </a:ext>
            </a:extLst>
          </p:cNvPr>
          <p:cNvSpPr>
            <a:spLocks noGrp="1"/>
          </p:cNvSpPr>
          <p:nvPr>
            <p:ph idx="1"/>
          </p:nvPr>
        </p:nvSpPr>
        <p:spPr/>
        <p:txBody>
          <a:bodyPr>
            <a:normAutofit lnSpcReduction="10000"/>
          </a:bodyPr>
          <a:lstStyle/>
          <a:p>
            <a:r>
              <a:rPr lang="en-US" sz="3600" dirty="0"/>
              <a:t>Time-To-Live (TTL) tells a network router whether the packet has been in the network too long and should be discarded</a:t>
            </a:r>
          </a:p>
          <a:p>
            <a:r>
              <a:rPr lang="en-US" sz="3600" dirty="0"/>
              <a:t>Initially set by sender (source)</a:t>
            </a:r>
          </a:p>
          <a:p>
            <a:r>
              <a:rPr lang="en-US" sz="3600" dirty="0"/>
              <a:t>Only common feature from both papers</a:t>
            </a:r>
          </a:p>
        </p:txBody>
      </p:sp>
    </p:spTree>
    <p:extLst>
      <p:ext uri="{BB962C8B-B14F-4D97-AF65-F5344CB8AC3E}">
        <p14:creationId xmlns:p14="http://schemas.microsoft.com/office/powerpoint/2010/main" val="2867127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CC51-AF96-4390-975F-76A737D93B2C}"/>
              </a:ext>
            </a:extLst>
          </p:cNvPr>
          <p:cNvSpPr>
            <a:spLocks noGrp="1"/>
          </p:cNvSpPr>
          <p:nvPr>
            <p:ph type="title"/>
          </p:nvPr>
        </p:nvSpPr>
        <p:spPr>
          <a:xfrm>
            <a:off x="1141413" y="618518"/>
            <a:ext cx="9905998" cy="1478570"/>
          </a:xfrm>
        </p:spPr>
        <p:txBody>
          <a:bodyPr>
            <a:normAutofit/>
          </a:bodyPr>
          <a:lstStyle/>
          <a:p>
            <a:r>
              <a:rPr lang="en-US" sz="4400" dirty="0"/>
              <a:t>Source time-to-live</a:t>
            </a:r>
          </a:p>
        </p:txBody>
      </p:sp>
      <p:pic>
        <p:nvPicPr>
          <p:cNvPr id="10" name="Content Placeholder 9" descr="A screenshot of a cell phone&#10;&#10;Description automatically generated">
            <a:extLst>
              <a:ext uri="{FF2B5EF4-FFF2-40B4-BE49-F238E27FC236}">
                <a16:creationId xmlns:a16="http://schemas.microsoft.com/office/drawing/2014/main" id="{47494B6C-69C7-48CE-B3D4-C3369D1BAB74}"/>
              </a:ext>
            </a:extLst>
          </p:cNvPr>
          <p:cNvPicPr>
            <a:picLocks noChangeAspect="1"/>
          </p:cNvPicPr>
          <p:nvPr/>
        </p:nvPicPr>
        <p:blipFill>
          <a:blip r:embed="rId4"/>
          <a:stretch>
            <a:fillRect/>
          </a:stretch>
        </p:blipFill>
        <p:spPr>
          <a:xfrm>
            <a:off x="1141411" y="2265849"/>
            <a:ext cx="4689234" cy="351692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4" name="Content Placeholder 13">
            <a:extLst>
              <a:ext uri="{FF2B5EF4-FFF2-40B4-BE49-F238E27FC236}">
                <a16:creationId xmlns:a16="http://schemas.microsoft.com/office/drawing/2014/main" id="{76DA162A-D5B1-4292-B686-9E9F8E374948}"/>
              </a:ext>
            </a:extLst>
          </p:cNvPr>
          <p:cNvSpPr>
            <a:spLocks noGrp="1"/>
          </p:cNvSpPr>
          <p:nvPr>
            <p:ph idx="1"/>
          </p:nvPr>
        </p:nvSpPr>
        <p:spPr>
          <a:xfrm>
            <a:off x="6336727" y="2249487"/>
            <a:ext cx="4710683" cy="3541714"/>
          </a:xfrm>
        </p:spPr>
        <p:txBody>
          <a:bodyPr>
            <a:normAutofit/>
          </a:bodyPr>
          <a:lstStyle/>
          <a:p>
            <a:r>
              <a:rPr lang="en-US" dirty="0"/>
              <a:t>Percent of bad traffic with STTL greater than 50: 89.73%</a:t>
            </a:r>
          </a:p>
          <a:p>
            <a:r>
              <a:rPr lang="en-US" dirty="0"/>
              <a:t>Percent of bad traffic with STTL less than 50: 0.71%</a:t>
            </a:r>
          </a:p>
          <a:p>
            <a:r>
              <a:rPr lang="en-US" dirty="0"/>
              <a:t>Two types of attack not present at all less than 50</a:t>
            </a:r>
          </a:p>
        </p:txBody>
      </p:sp>
    </p:spTree>
    <p:extLst>
      <p:ext uri="{BB962C8B-B14F-4D97-AF65-F5344CB8AC3E}">
        <p14:creationId xmlns:p14="http://schemas.microsoft.com/office/powerpoint/2010/main" val="2380590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1" name="Picture 2">
            <a:extLst>
              <a:ext uri="{FF2B5EF4-FFF2-40B4-BE49-F238E27FC236}">
                <a16:creationId xmlns:a16="http://schemas.microsoft.com/office/drawing/2014/main" id="{E99A004A-E705-4ADD-99EC-C47A5FE61DD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92" name="Group 32">
            <a:extLst>
              <a:ext uri="{FF2B5EF4-FFF2-40B4-BE49-F238E27FC236}">
                <a16:creationId xmlns:a16="http://schemas.microsoft.com/office/drawing/2014/main" id="{8C296DD9-4920-4569-A4D3-BFB4C975A8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34" name="Rectangle 5">
              <a:extLst>
                <a:ext uri="{FF2B5EF4-FFF2-40B4-BE49-F238E27FC236}">
                  <a16:creationId xmlns:a16="http://schemas.microsoft.com/office/drawing/2014/main" id="{616290DB-0B0E-40CC-B718-62D60944AB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6">
              <a:extLst>
                <a:ext uri="{FF2B5EF4-FFF2-40B4-BE49-F238E27FC236}">
                  <a16:creationId xmlns:a16="http://schemas.microsoft.com/office/drawing/2014/main" id="{60AFE2A3-7936-482E-B022-F90A132765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7">
              <a:extLst>
                <a:ext uri="{FF2B5EF4-FFF2-40B4-BE49-F238E27FC236}">
                  <a16:creationId xmlns:a16="http://schemas.microsoft.com/office/drawing/2014/main" id="{C4EECE49-D85D-4373-B180-9F4F1635E8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Rectangle 8">
              <a:extLst>
                <a:ext uri="{FF2B5EF4-FFF2-40B4-BE49-F238E27FC236}">
                  <a16:creationId xmlns:a16="http://schemas.microsoft.com/office/drawing/2014/main" id="{3D0A269C-DD6E-470E-9789-7A5C88C1B3C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8" name="Freeform 9">
              <a:extLst>
                <a:ext uri="{FF2B5EF4-FFF2-40B4-BE49-F238E27FC236}">
                  <a16:creationId xmlns:a16="http://schemas.microsoft.com/office/drawing/2014/main" id="{9D9EF577-980B-4C3D-AA79-FB1A8FB37C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0">
              <a:extLst>
                <a:ext uri="{FF2B5EF4-FFF2-40B4-BE49-F238E27FC236}">
                  <a16:creationId xmlns:a16="http://schemas.microsoft.com/office/drawing/2014/main" id="{F2A6B6D2-9443-4421-91CA-3EF1A6DD4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1">
              <a:extLst>
                <a:ext uri="{FF2B5EF4-FFF2-40B4-BE49-F238E27FC236}">
                  <a16:creationId xmlns:a16="http://schemas.microsoft.com/office/drawing/2014/main" id="{3D9A14BB-7BAE-487D-8843-05CB9B9DF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12">
              <a:extLst>
                <a:ext uri="{FF2B5EF4-FFF2-40B4-BE49-F238E27FC236}">
                  <a16:creationId xmlns:a16="http://schemas.microsoft.com/office/drawing/2014/main" id="{9C16B978-EFFC-4AEC-AE66-80FE210C3B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13">
              <a:extLst>
                <a:ext uri="{FF2B5EF4-FFF2-40B4-BE49-F238E27FC236}">
                  <a16:creationId xmlns:a16="http://schemas.microsoft.com/office/drawing/2014/main" id="{1931730E-419A-48BE-97F4-27E6EE59D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14">
              <a:extLst>
                <a:ext uri="{FF2B5EF4-FFF2-40B4-BE49-F238E27FC236}">
                  <a16:creationId xmlns:a16="http://schemas.microsoft.com/office/drawing/2014/main" id="{CC364B3A-B9AB-4106-AD76-6E94319BE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15">
              <a:extLst>
                <a:ext uri="{FF2B5EF4-FFF2-40B4-BE49-F238E27FC236}">
                  <a16:creationId xmlns:a16="http://schemas.microsoft.com/office/drawing/2014/main" id="{B24328AB-A466-4E19-9885-4196A1EB06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16">
              <a:extLst>
                <a:ext uri="{FF2B5EF4-FFF2-40B4-BE49-F238E27FC236}">
                  <a16:creationId xmlns:a16="http://schemas.microsoft.com/office/drawing/2014/main" id="{00D28C03-0D41-4319-8BA1-C804D0806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17">
              <a:extLst>
                <a:ext uri="{FF2B5EF4-FFF2-40B4-BE49-F238E27FC236}">
                  <a16:creationId xmlns:a16="http://schemas.microsoft.com/office/drawing/2014/main" id="{5469D8E9-8C72-400D-B415-D628A6271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18">
              <a:extLst>
                <a:ext uri="{FF2B5EF4-FFF2-40B4-BE49-F238E27FC236}">
                  <a16:creationId xmlns:a16="http://schemas.microsoft.com/office/drawing/2014/main" id="{2465C93D-2544-415D-9709-B07094E1F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19">
              <a:extLst>
                <a:ext uri="{FF2B5EF4-FFF2-40B4-BE49-F238E27FC236}">
                  <a16:creationId xmlns:a16="http://schemas.microsoft.com/office/drawing/2014/main" id="{E1FF1E02-7B4D-4B28-B3DF-F3A1B4654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0">
              <a:extLst>
                <a:ext uri="{FF2B5EF4-FFF2-40B4-BE49-F238E27FC236}">
                  <a16:creationId xmlns:a16="http://schemas.microsoft.com/office/drawing/2014/main" id="{335B903E-D719-406D-BDE9-BB8D50D0A6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1">
              <a:extLst>
                <a:ext uri="{FF2B5EF4-FFF2-40B4-BE49-F238E27FC236}">
                  <a16:creationId xmlns:a16="http://schemas.microsoft.com/office/drawing/2014/main" id="{E1C1E720-A438-4A6D-91B3-9AA0D5CB38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22">
              <a:extLst>
                <a:ext uri="{FF2B5EF4-FFF2-40B4-BE49-F238E27FC236}">
                  <a16:creationId xmlns:a16="http://schemas.microsoft.com/office/drawing/2014/main" id="{3FF14E1F-9A5F-47ED-B5A5-D0E84A75A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23">
              <a:extLst>
                <a:ext uri="{FF2B5EF4-FFF2-40B4-BE49-F238E27FC236}">
                  <a16:creationId xmlns:a16="http://schemas.microsoft.com/office/drawing/2014/main" id="{58537895-7597-4E34-A82E-DB80E35225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24">
              <a:extLst>
                <a:ext uri="{FF2B5EF4-FFF2-40B4-BE49-F238E27FC236}">
                  <a16:creationId xmlns:a16="http://schemas.microsoft.com/office/drawing/2014/main" id="{40BC1D92-9853-4629-92CF-EB397B773D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25">
              <a:extLst>
                <a:ext uri="{FF2B5EF4-FFF2-40B4-BE49-F238E27FC236}">
                  <a16:creationId xmlns:a16="http://schemas.microsoft.com/office/drawing/2014/main" id="{2F46138B-3BB1-433D-9FC5-FFB446DA1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26">
              <a:extLst>
                <a:ext uri="{FF2B5EF4-FFF2-40B4-BE49-F238E27FC236}">
                  <a16:creationId xmlns:a16="http://schemas.microsoft.com/office/drawing/2014/main" id="{705F8668-DED9-4E70-B012-F96EA8230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27">
              <a:extLst>
                <a:ext uri="{FF2B5EF4-FFF2-40B4-BE49-F238E27FC236}">
                  <a16:creationId xmlns:a16="http://schemas.microsoft.com/office/drawing/2014/main" id="{E0B76A71-CCB8-48C1-B58D-9F8BCC642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28">
              <a:extLst>
                <a:ext uri="{FF2B5EF4-FFF2-40B4-BE49-F238E27FC236}">
                  <a16:creationId xmlns:a16="http://schemas.microsoft.com/office/drawing/2014/main" id="{840BFA44-4BF2-4009-B96F-25A3174A8A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29">
              <a:extLst>
                <a:ext uri="{FF2B5EF4-FFF2-40B4-BE49-F238E27FC236}">
                  <a16:creationId xmlns:a16="http://schemas.microsoft.com/office/drawing/2014/main" id="{8E3B9AA2-5D9A-45DB-9EB2-16EF74057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30">
              <a:extLst>
                <a:ext uri="{FF2B5EF4-FFF2-40B4-BE49-F238E27FC236}">
                  <a16:creationId xmlns:a16="http://schemas.microsoft.com/office/drawing/2014/main" id="{24896DDB-3C81-493E-A789-BF769468EE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31">
              <a:extLst>
                <a:ext uri="{FF2B5EF4-FFF2-40B4-BE49-F238E27FC236}">
                  <a16:creationId xmlns:a16="http://schemas.microsoft.com/office/drawing/2014/main" id="{4462B258-CAFC-4734-9312-6F569E538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32">
              <a:extLst>
                <a:ext uri="{FF2B5EF4-FFF2-40B4-BE49-F238E27FC236}">
                  <a16:creationId xmlns:a16="http://schemas.microsoft.com/office/drawing/2014/main" id="{BE8B517B-551B-4525-A281-F5F8B85B22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Rectangle 33">
              <a:extLst>
                <a:ext uri="{FF2B5EF4-FFF2-40B4-BE49-F238E27FC236}">
                  <a16:creationId xmlns:a16="http://schemas.microsoft.com/office/drawing/2014/main" id="{AF26DF84-45AD-4F87-9DC7-12E4CEF8A98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3" name="Freeform 34">
              <a:extLst>
                <a:ext uri="{FF2B5EF4-FFF2-40B4-BE49-F238E27FC236}">
                  <a16:creationId xmlns:a16="http://schemas.microsoft.com/office/drawing/2014/main" id="{D5ED6F7A-06FF-4699-9524-4AD60D4A0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35">
              <a:extLst>
                <a:ext uri="{FF2B5EF4-FFF2-40B4-BE49-F238E27FC236}">
                  <a16:creationId xmlns:a16="http://schemas.microsoft.com/office/drawing/2014/main" id="{46C063AD-6A18-4523-A63F-E683F88AE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36">
              <a:extLst>
                <a:ext uri="{FF2B5EF4-FFF2-40B4-BE49-F238E27FC236}">
                  <a16:creationId xmlns:a16="http://schemas.microsoft.com/office/drawing/2014/main" id="{77414834-7414-4CCF-8C1E-3D9A10025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37">
              <a:extLst>
                <a:ext uri="{FF2B5EF4-FFF2-40B4-BE49-F238E27FC236}">
                  <a16:creationId xmlns:a16="http://schemas.microsoft.com/office/drawing/2014/main" id="{16AF7EB8-CB66-4BD3-8606-3B72A1C3F6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38">
              <a:extLst>
                <a:ext uri="{FF2B5EF4-FFF2-40B4-BE49-F238E27FC236}">
                  <a16:creationId xmlns:a16="http://schemas.microsoft.com/office/drawing/2014/main" id="{0D458FB2-B97D-48B2-B54A-DFB471491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39">
              <a:extLst>
                <a:ext uri="{FF2B5EF4-FFF2-40B4-BE49-F238E27FC236}">
                  <a16:creationId xmlns:a16="http://schemas.microsoft.com/office/drawing/2014/main" id="{81012E75-1279-46A3-BFEF-45390429D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40">
              <a:extLst>
                <a:ext uri="{FF2B5EF4-FFF2-40B4-BE49-F238E27FC236}">
                  <a16:creationId xmlns:a16="http://schemas.microsoft.com/office/drawing/2014/main" id="{2AE95D31-F453-4CA1-B61E-470B516A77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41">
              <a:extLst>
                <a:ext uri="{FF2B5EF4-FFF2-40B4-BE49-F238E27FC236}">
                  <a16:creationId xmlns:a16="http://schemas.microsoft.com/office/drawing/2014/main" id="{8CCD1BC5-D101-4C01-81C1-7FF8742A9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42">
              <a:extLst>
                <a:ext uri="{FF2B5EF4-FFF2-40B4-BE49-F238E27FC236}">
                  <a16:creationId xmlns:a16="http://schemas.microsoft.com/office/drawing/2014/main" id="{A17E8AE7-5402-4272-B835-4D7737FB97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43">
              <a:extLst>
                <a:ext uri="{FF2B5EF4-FFF2-40B4-BE49-F238E27FC236}">
                  <a16:creationId xmlns:a16="http://schemas.microsoft.com/office/drawing/2014/main" id="{A70BA0F0-662B-400D-96F0-856775AD8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44">
              <a:extLst>
                <a:ext uri="{FF2B5EF4-FFF2-40B4-BE49-F238E27FC236}">
                  <a16:creationId xmlns:a16="http://schemas.microsoft.com/office/drawing/2014/main" id="{6237128A-850A-48F0-B2BD-75F22AB96A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Rectangle 45">
              <a:extLst>
                <a:ext uri="{FF2B5EF4-FFF2-40B4-BE49-F238E27FC236}">
                  <a16:creationId xmlns:a16="http://schemas.microsoft.com/office/drawing/2014/main" id="{2B197E08-8492-4A4E-B361-F87B18AA80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5" name="Freeform 46">
              <a:extLst>
                <a:ext uri="{FF2B5EF4-FFF2-40B4-BE49-F238E27FC236}">
                  <a16:creationId xmlns:a16="http://schemas.microsoft.com/office/drawing/2014/main" id="{4B13D97A-EA45-4023-B87C-42D1A2C2F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47">
              <a:extLst>
                <a:ext uri="{FF2B5EF4-FFF2-40B4-BE49-F238E27FC236}">
                  <a16:creationId xmlns:a16="http://schemas.microsoft.com/office/drawing/2014/main" id="{2F7138EF-D76C-4BF2-8432-A1EABFC159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48">
              <a:extLst>
                <a:ext uri="{FF2B5EF4-FFF2-40B4-BE49-F238E27FC236}">
                  <a16:creationId xmlns:a16="http://schemas.microsoft.com/office/drawing/2014/main" id="{F43FE86F-2580-40CA-9851-CE60402D0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49">
              <a:extLst>
                <a:ext uri="{FF2B5EF4-FFF2-40B4-BE49-F238E27FC236}">
                  <a16:creationId xmlns:a16="http://schemas.microsoft.com/office/drawing/2014/main" id="{76E94030-098A-4B0D-B7BD-D1F73DC91D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50">
              <a:extLst>
                <a:ext uri="{FF2B5EF4-FFF2-40B4-BE49-F238E27FC236}">
                  <a16:creationId xmlns:a16="http://schemas.microsoft.com/office/drawing/2014/main" id="{DFCB050E-19EC-4CFF-83D8-FDA88BE8C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51">
              <a:extLst>
                <a:ext uri="{FF2B5EF4-FFF2-40B4-BE49-F238E27FC236}">
                  <a16:creationId xmlns:a16="http://schemas.microsoft.com/office/drawing/2014/main" id="{0892EE70-B2D4-487F-945A-B01FFFCAA5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52">
              <a:extLst>
                <a:ext uri="{FF2B5EF4-FFF2-40B4-BE49-F238E27FC236}">
                  <a16:creationId xmlns:a16="http://schemas.microsoft.com/office/drawing/2014/main" id="{964C8FC1-25EC-4D77-816B-89FFB96AF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53">
              <a:extLst>
                <a:ext uri="{FF2B5EF4-FFF2-40B4-BE49-F238E27FC236}">
                  <a16:creationId xmlns:a16="http://schemas.microsoft.com/office/drawing/2014/main" id="{A2B48E43-E761-478E-9E44-78D0B5EBDA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54">
              <a:extLst>
                <a:ext uri="{FF2B5EF4-FFF2-40B4-BE49-F238E27FC236}">
                  <a16:creationId xmlns:a16="http://schemas.microsoft.com/office/drawing/2014/main" id="{E8F56C10-368E-446A-9DB9-32DAD9A756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55">
              <a:extLst>
                <a:ext uri="{FF2B5EF4-FFF2-40B4-BE49-F238E27FC236}">
                  <a16:creationId xmlns:a16="http://schemas.microsoft.com/office/drawing/2014/main" id="{0F48D8AD-0D3C-4717-A781-3E158CBF1D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56">
              <a:extLst>
                <a:ext uri="{FF2B5EF4-FFF2-40B4-BE49-F238E27FC236}">
                  <a16:creationId xmlns:a16="http://schemas.microsoft.com/office/drawing/2014/main" id="{E8F033A8-FACE-4212-853A-D7325618FE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57">
              <a:extLst>
                <a:ext uri="{FF2B5EF4-FFF2-40B4-BE49-F238E27FC236}">
                  <a16:creationId xmlns:a16="http://schemas.microsoft.com/office/drawing/2014/main" id="{C7DDDBB4-AE52-4223-BE94-FA238EAAF7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58">
              <a:extLst>
                <a:ext uri="{FF2B5EF4-FFF2-40B4-BE49-F238E27FC236}">
                  <a16:creationId xmlns:a16="http://schemas.microsoft.com/office/drawing/2014/main" id="{C00175D9-DBCB-40AD-B791-5D9DD885EB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E1970E49-79D9-4FFA-994B-42FB60B49EF3}"/>
              </a:ext>
            </a:extLst>
          </p:cNvPr>
          <p:cNvSpPr>
            <a:spLocks noGrp="1"/>
          </p:cNvSpPr>
          <p:nvPr>
            <p:ph type="title"/>
          </p:nvPr>
        </p:nvSpPr>
        <p:spPr>
          <a:xfrm>
            <a:off x="1876424" y="4141693"/>
            <a:ext cx="8791575" cy="1301673"/>
          </a:xfrm>
        </p:spPr>
        <p:txBody>
          <a:bodyPr vert="horz" lIns="91440" tIns="45720" rIns="91440" bIns="45720" rtlCol="0" anchor="b">
            <a:normAutofit/>
          </a:bodyPr>
          <a:lstStyle/>
          <a:p>
            <a:r>
              <a:rPr lang="en-US" sz="4400" dirty="0"/>
              <a:t>additional features </a:t>
            </a:r>
            <a:br>
              <a:rPr lang="en-US" sz="4400" dirty="0"/>
            </a:br>
            <a:r>
              <a:rPr lang="en-US" sz="4400" dirty="0"/>
              <a:t>identified in research</a:t>
            </a:r>
          </a:p>
        </p:txBody>
      </p:sp>
      <p:pic>
        <p:nvPicPr>
          <p:cNvPr id="13" name="Content Placeholder 12" descr="A screenshot of a cell phone&#10;&#10;Description automatically generated">
            <a:extLst>
              <a:ext uri="{FF2B5EF4-FFF2-40B4-BE49-F238E27FC236}">
                <a16:creationId xmlns:a16="http://schemas.microsoft.com/office/drawing/2014/main" id="{8B98BE06-089C-4AFB-A117-40C8D909C9BF}"/>
              </a:ext>
            </a:extLst>
          </p:cNvPr>
          <p:cNvPicPr>
            <a:picLocks noChangeAspect="1"/>
          </p:cNvPicPr>
          <p:nvPr/>
        </p:nvPicPr>
        <p:blipFill>
          <a:blip r:embed="rId5"/>
          <a:stretch>
            <a:fillRect/>
          </a:stretch>
        </p:blipFill>
        <p:spPr>
          <a:xfrm>
            <a:off x="961314" y="1637432"/>
            <a:ext cx="2446693" cy="183501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19" name="Picture 18" descr="A screenshot of a cell phone&#10;&#10;Description automatically generated">
            <a:extLst>
              <a:ext uri="{FF2B5EF4-FFF2-40B4-BE49-F238E27FC236}">
                <a16:creationId xmlns:a16="http://schemas.microsoft.com/office/drawing/2014/main" id="{813E0DE4-5C78-4E78-9B62-611A7B27621E}"/>
              </a:ext>
            </a:extLst>
          </p:cNvPr>
          <p:cNvPicPr>
            <a:picLocks noChangeAspect="1"/>
          </p:cNvPicPr>
          <p:nvPr/>
        </p:nvPicPr>
        <p:blipFill>
          <a:blip r:embed="rId6"/>
          <a:stretch>
            <a:fillRect/>
          </a:stretch>
        </p:blipFill>
        <p:spPr>
          <a:xfrm>
            <a:off x="3568874" y="1632049"/>
            <a:ext cx="2446693" cy="183501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17" name="Picture 16" descr="A screenshot of a cell phone&#10;&#10;Description automatically generated">
            <a:extLst>
              <a:ext uri="{FF2B5EF4-FFF2-40B4-BE49-F238E27FC236}">
                <a16:creationId xmlns:a16="http://schemas.microsoft.com/office/drawing/2014/main" id="{DD741A06-DC87-454B-880A-744B3B6D8F85}"/>
              </a:ext>
            </a:extLst>
          </p:cNvPr>
          <p:cNvPicPr>
            <a:picLocks noChangeAspect="1"/>
          </p:cNvPicPr>
          <p:nvPr/>
        </p:nvPicPr>
        <p:blipFill>
          <a:blip r:embed="rId7"/>
          <a:stretch>
            <a:fillRect/>
          </a:stretch>
        </p:blipFill>
        <p:spPr>
          <a:xfrm>
            <a:off x="6176434" y="1632049"/>
            <a:ext cx="2446693" cy="183501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15" name="Picture 14" descr="A screenshot of a cell phone&#10;&#10;Description automatically generated">
            <a:extLst>
              <a:ext uri="{FF2B5EF4-FFF2-40B4-BE49-F238E27FC236}">
                <a16:creationId xmlns:a16="http://schemas.microsoft.com/office/drawing/2014/main" id="{0B941CCF-AC4A-4BA6-97B4-71353E256802}"/>
              </a:ext>
            </a:extLst>
          </p:cNvPr>
          <p:cNvPicPr>
            <a:picLocks noChangeAspect="1"/>
          </p:cNvPicPr>
          <p:nvPr/>
        </p:nvPicPr>
        <p:blipFill>
          <a:blip r:embed="rId8"/>
          <a:stretch>
            <a:fillRect/>
          </a:stretch>
        </p:blipFill>
        <p:spPr>
          <a:xfrm>
            <a:off x="8783994" y="1632049"/>
            <a:ext cx="2446693" cy="183501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298477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BD82F-0275-4DC9-845F-84325D131CFF}"/>
              </a:ext>
            </a:extLst>
          </p:cNvPr>
          <p:cNvSpPr>
            <a:spLocks noGrp="1"/>
          </p:cNvSpPr>
          <p:nvPr>
            <p:ph type="title"/>
          </p:nvPr>
        </p:nvSpPr>
        <p:spPr>
          <a:xfrm>
            <a:off x="1141413" y="618518"/>
            <a:ext cx="9905998" cy="1478570"/>
          </a:xfrm>
        </p:spPr>
        <p:txBody>
          <a:bodyPr>
            <a:normAutofit/>
          </a:bodyPr>
          <a:lstStyle/>
          <a:p>
            <a:r>
              <a:rPr lang="en-US" dirty="0"/>
              <a:t>Eda conclusion</a:t>
            </a:r>
          </a:p>
        </p:txBody>
      </p:sp>
      <p:graphicFrame>
        <p:nvGraphicFramePr>
          <p:cNvPr id="7" name="Content Placeholder 2">
            <a:extLst>
              <a:ext uri="{FF2B5EF4-FFF2-40B4-BE49-F238E27FC236}">
                <a16:creationId xmlns:a16="http://schemas.microsoft.com/office/drawing/2014/main" id="{2F7382CB-47D9-4EF5-9C23-EC7F4E431D20}"/>
              </a:ext>
            </a:extLst>
          </p:cNvPr>
          <p:cNvGraphicFramePr>
            <a:graphicFrameLocks noGrp="1"/>
          </p:cNvGraphicFramePr>
          <p:nvPr>
            <p:ph idx="1"/>
            <p:extLst>
              <p:ext uri="{D42A27DB-BD31-4B8C-83A1-F6EECF244321}">
                <p14:modId xmlns:p14="http://schemas.microsoft.com/office/powerpoint/2010/main" val="1841230738"/>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01887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1655</Words>
  <Application>Microsoft Office PowerPoint</Application>
  <PresentationFormat>Widescreen</PresentationFormat>
  <Paragraphs>88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Tw Cen MT</vt:lpstr>
      <vt:lpstr>Circuit</vt:lpstr>
      <vt:lpstr>Malware Detection with machine learning</vt:lpstr>
      <vt:lpstr>Recap</vt:lpstr>
      <vt:lpstr>Signature versus  anomaly detection</vt:lpstr>
      <vt:lpstr>Initial eda</vt:lpstr>
      <vt:lpstr>Research Directed eda</vt:lpstr>
      <vt:lpstr>Source time-to-live</vt:lpstr>
      <vt:lpstr>Source time-to-live</vt:lpstr>
      <vt:lpstr>additional features  identified in research</vt:lpstr>
      <vt:lpstr>Eda conclusion</vt:lpstr>
      <vt:lpstr>Machine learning and  Neural network Research</vt:lpstr>
      <vt:lpstr>reproducibility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Detection with machine learning</dc:title>
  <dc:creator>Brett Luskin</dc:creator>
  <cp:lastModifiedBy>Brett Luskin</cp:lastModifiedBy>
  <cp:revision>12</cp:revision>
  <dcterms:created xsi:type="dcterms:W3CDTF">2020-02-29T20:40:51Z</dcterms:created>
  <dcterms:modified xsi:type="dcterms:W3CDTF">2020-02-29T23:24:47Z</dcterms:modified>
</cp:coreProperties>
</file>