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7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BDF7BAC-0B8E-433E-9A33-2DF0BFBD778E}">
          <p14:sldIdLst>
            <p14:sldId id="257"/>
            <p14:sldId id="259"/>
            <p14:sldId id="261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2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8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4065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33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027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46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3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60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85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19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8/18/2022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FEC850-D70F-4F53-AFB0-352FEA945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667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259E49-4BFB-F5DA-EA68-13F1B550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Diferencias Oferta</a:t>
            </a:r>
            <a:br>
              <a:rPr lang="es-MX" dirty="0">
                <a:solidFill>
                  <a:schemeClr val="bg1"/>
                </a:solidFill>
              </a:rPr>
            </a:br>
            <a:r>
              <a:rPr lang="es-MX" dirty="0" err="1">
                <a:solidFill>
                  <a:schemeClr val="bg1"/>
                </a:solidFill>
              </a:rPr>
              <a:t>AeroMexico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928BEC-981A-4B8F-98FA-839975C5F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63" y="9307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D381B14-2F7A-BA0D-59CE-C1F58005E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900" y="161536"/>
            <a:ext cx="3809091" cy="316154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515921"/>
            <a:ext cx="5789163" cy="334207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114E9F-2A15-431C-9EF8-E5F1FFEE1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8B9C70-F708-443B-82A0-80E311A00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48457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7B94B2-D9B6-4EAC-8CD9-3961D1784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1A0B022-0E33-4A13-B9FA-742B92CD5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22" y="3707541"/>
            <a:ext cx="5117253" cy="2505801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Oferente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Mínimo de acciones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Alcance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Precio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6FE760-E70F-4EB9-BCB1-D7795F04B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BCE66ED-6097-2FDF-6BCA-F028B0431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05" t="1851" r="533" b="-1"/>
          <a:stretch/>
        </p:blipFill>
        <p:spPr>
          <a:xfrm>
            <a:off x="6915723" y="3553690"/>
            <a:ext cx="5191913" cy="32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29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902"/>
            <a:ext cx="11153232" cy="3067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10748"/>
            <a:ext cx="12192000" cy="1161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068288"/>
            <a:ext cx="1006766" cy="1033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Texto&#10;&#10;Descripción generada automáticamente con confianza media">
            <a:extLst>
              <a:ext uri="{FF2B5EF4-FFF2-40B4-BE49-F238E27FC236}">
                <a16:creationId xmlns:a16="http://schemas.microsoft.com/office/drawing/2014/main" id="{99134AA1-D9B9-327F-94B2-1CF5E7A41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10" y="222162"/>
            <a:ext cx="4584390" cy="8251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F8DE124-5B8F-4771-B3B3-20FF2F899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61880" y="1522476"/>
            <a:ext cx="310896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0840C8-34F1-ADE0-AFB4-AC9EF282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3076212"/>
            <a:ext cx="10013709" cy="1030360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Oferente e Intermediarios</a:t>
            </a:r>
          </a:p>
        </p:txBody>
      </p:sp>
      <p:pic>
        <p:nvPicPr>
          <p:cNvPr id="5" name="Marcador de contenido 6">
            <a:extLst>
              <a:ext uri="{FF2B5EF4-FFF2-40B4-BE49-F238E27FC236}">
                <a16:creationId xmlns:a16="http://schemas.microsoft.com/office/drawing/2014/main" id="{E6114F2F-ED07-BBB2-C19F-B73B2DDB4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955" y="222162"/>
            <a:ext cx="4581394" cy="913745"/>
          </a:xfrm>
          <a:prstGeom prst="rect">
            <a:avLst/>
          </a:prstGeom>
        </p:spPr>
      </p:pic>
      <p:graphicFrame>
        <p:nvGraphicFramePr>
          <p:cNvPr id="9" name="Tabla 10">
            <a:extLst>
              <a:ext uri="{FF2B5EF4-FFF2-40B4-BE49-F238E27FC236}">
                <a16:creationId xmlns:a16="http://schemas.microsoft.com/office/drawing/2014/main" id="{18872968-AE28-28DC-525A-E7ED7BBA98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8812198"/>
              </p:ext>
            </p:extLst>
          </p:nvPr>
        </p:nvGraphicFramePr>
        <p:xfrm>
          <a:off x="1070774" y="4174910"/>
          <a:ext cx="11121226" cy="2682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0613">
                  <a:extLst>
                    <a:ext uri="{9D8B030D-6E8A-4147-A177-3AD203B41FA5}">
                      <a16:colId xmlns:a16="http://schemas.microsoft.com/office/drawing/2014/main" val="3325782130"/>
                    </a:ext>
                  </a:extLst>
                </a:gridCol>
                <a:gridCol w="5560613">
                  <a:extLst>
                    <a:ext uri="{9D8B030D-6E8A-4147-A177-3AD203B41FA5}">
                      <a16:colId xmlns:a16="http://schemas.microsoft.com/office/drawing/2014/main" val="253116285"/>
                    </a:ext>
                  </a:extLst>
                </a:gridCol>
              </a:tblGrid>
              <a:tr h="67054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Delta Air </a:t>
                      </a:r>
                      <a:r>
                        <a:rPr lang="es-MX" dirty="0" err="1"/>
                        <a:t>Lines</a:t>
                      </a:r>
                      <a:r>
                        <a:rPr lang="es-MX" dirty="0"/>
                        <a:t>(2017)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Alinfra</a:t>
                      </a:r>
                      <a:r>
                        <a:rPr lang="es-MX" dirty="0"/>
                        <a:t> (2022)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45368"/>
                  </a:ext>
                </a:extLst>
              </a:tr>
              <a:tr h="67054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Prestación de servicios de transporte aéreos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Administrador de patrimonio de fideicomisos emisores de certificados bursátiles fiduciarios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149969"/>
                  </a:ext>
                </a:extLst>
              </a:tr>
              <a:tr h="67054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Alianza con aerolíneas extranjeras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Negociar y prestar servicios a personas físicas y morales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663629"/>
                  </a:ext>
                </a:extLst>
              </a:tr>
              <a:tr h="670547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Alianzas con aerolíneas regionales (Delta </a:t>
                      </a:r>
                      <a:r>
                        <a:rPr lang="es-MX" dirty="0" err="1"/>
                        <a:t>Connection</a:t>
                      </a:r>
                      <a:r>
                        <a:rPr lang="es-MX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Participar como socio, fideicomitente y/o fideicomisario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096776"/>
                  </a:ext>
                </a:extLst>
              </a:tr>
            </a:tbl>
          </a:graphicData>
        </a:graphic>
      </p:graphicFrame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252D2F86-8414-4EEE-1870-031E068E9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105" y="1402658"/>
            <a:ext cx="5545898" cy="1161288"/>
          </a:xfrm>
          <a:prstGeom prst="rect">
            <a:avLst/>
          </a:prstGeom>
        </p:spPr>
      </p:pic>
      <p:pic>
        <p:nvPicPr>
          <p:cNvPr id="8" name="Imagen 7" descr="Texto&#10;&#10;Descripción generada automáticamente">
            <a:extLst>
              <a:ext uri="{FF2B5EF4-FFF2-40B4-BE49-F238E27FC236}">
                <a16:creationId xmlns:a16="http://schemas.microsoft.com/office/drawing/2014/main" id="{524E9A5A-50A1-4B24-6368-A2AF73E59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774" y="1410287"/>
            <a:ext cx="5391398" cy="123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2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FEC850-D70F-4F53-AFB0-352FEA945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667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91F6A2-2CC1-BD71-3CFB-44D6086D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>
            <a:normAutofit fontScale="90000"/>
          </a:bodyPr>
          <a:lstStyle/>
          <a:p>
            <a:r>
              <a:rPr lang="es-MX" dirty="0">
                <a:solidFill>
                  <a:schemeClr val="bg1"/>
                </a:solidFill>
              </a:rPr>
              <a:t>Finanzas de los oferentes.</a:t>
            </a:r>
            <a:br>
              <a:rPr lang="es-MX" dirty="0">
                <a:solidFill>
                  <a:schemeClr val="bg1"/>
                </a:solidFill>
              </a:rPr>
            </a:b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928BEC-981A-4B8F-98FA-839975C5F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63" y="9307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E25A27-AED8-234F-B9F8-C46909298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125" y="0"/>
            <a:ext cx="5332063" cy="161191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515921"/>
            <a:ext cx="5789163" cy="334207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5114E9F-2A15-431C-9EF8-E5F1FFEE1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8B9C70-F708-443B-82A0-80E311A00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48457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7B94B2-D9B6-4EAC-8CD9-3961D1784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05EFC1-9259-D3AC-23BC-761FE0821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22" y="3707541"/>
            <a:ext cx="5117253" cy="2505801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Diferente información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No estandarizado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A6FE760-E70F-4EB9-BCB1-D7795F04B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0F2583-DE07-B9C4-CDF2-80F6DC0FB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936" y="3477048"/>
            <a:ext cx="5263676" cy="1469111"/>
          </a:xfrm>
          <a:prstGeom prst="rect">
            <a:avLst/>
          </a:prstGeom>
        </p:spPr>
      </p:pic>
      <p:pic>
        <p:nvPicPr>
          <p:cNvPr id="6" name="Marcador de contenido 6">
            <a:extLst>
              <a:ext uri="{FF2B5EF4-FFF2-40B4-BE49-F238E27FC236}">
                <a16:creationId xmlns:a16="http://schemas.microsoft.com/office/drawing/2014/main" id="{7818CEAF-9A93-60C2-E760-FCE8DFC89F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5" t="15742" r="1702"/>
          <a:stretch/>
        </p:blipFill>
        <p:spPr>
          <a:xfrm>
            <a:off x="6883721" y="5246082"/>
            <a:ext cx="5199673" cy="16386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1EC45F-69B1-4262-2D00-40B01B2071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9936" y="1876099"/>
            <a:ext cx="5311252" cy="154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7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FEC850-D70F-4F53-AFB0-352FEA945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667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7511C2-CD97-C229-5CD6-69C537E11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bg1"/>
                </a:solidFill>
              </a:rPr>
              <a:t>Situación financiera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928BEC-981A-4B8F-98FA-839975C5F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63" y="9307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114E9F-2A15-431C-9EF8-E5F1FFEE1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8B9C70-F708-443B-82A0-80E311A00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48457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73D1C7-3AA0-59D4-FDAD-3E2948B03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43"/>
          <a:stretch/>
        </p:blipFill>
        <p:spPr>
          <a:xfrm>
            <a:off x="6858023" y="-2"/>
            <a:ext cx="5333976" cy="33969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E27C64E-80D6-0C6A-02CA-276AA92882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1332" b="2"/>
          <a:stretch/>
        </p:blipFill>
        <p:spPr>
          <a:xfrm>
            <a:off x="1067712" y="3435496"/>
            <a:ext cx="5790310" cy="342250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7B94B2-D9B6-4EAC-8CD9-3961D1784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C3090-1AC6-2254-8A73-107F35679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762" y="3928342"/>
            <a:ext cx="4162319" cy="2285000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Cambios drásticos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Inclusión Volumen promedio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6FE760-E70F-4EB9-BCB1-D7795F04B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79743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LightSeedLeftStep">
      <a:dk1>
        <a:srgbClr val="000000"/>
      </a:dk1>
      <a:lt1>
        <a:srgbClr val="FFFFFF"/>
      </a:lt1>
      <a:dk2>
        <a:srgbClr val="302441"/>
      </a:dk2>
      <a:lt2>
        <a:srgbClr val="E5E8E2"/>
      </a:lt2>
      <a:accent1>
        <a:srgbClr val="A991CB"/>
      </a:accent1>
      <a:accent2>
        <a:srgbClr val="7979C0"/>
      </a:accent2>
      <a:accent3>
        <a:srgbClr val="8CA6C9"/>
      </a:accent3>
      <a:accent4>
        <a:srgbClr val="73ABB7"/>
      </a:accent4>
      <a:accent5>
        <a:srgbClr val="7CAEA2"/>
      </a:accent5>
      <a:accent6>
        <a:srgbClr val="6FB185"/>
      </a:accent6>
      <a:hlink>
        <a:srgbClr val="738A54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86</Words>
  <Application>Microsoft Office PowerPoint</Application>
  <PresentationFormat>Panorámica</PresentationFormat>
  <Paragraphs>20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Meiryo</vt:lpstr>
      <vt:lpstr>Arial</vt:lpstr>
      <vt:lpstr>Corbel</vt:lpstr>
      <vt:lpstr>ShojiVTI</vt:lpstr>
      <vt:lpstr>Diferencias Oferta AeroMexico</vt:lpstr>
      <vt:lpstr>Oferente e Intermediarios</vt:lpstr>
      <vt:lpstr>Finanzas de los oferentes. </vt:lpstr>
      <vt:lpstr>Situación financiera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Diferencias Oferta AeroMexico</dc:title>
  <dc:creator>Gustavo Álvarez</dc:creator>
  <cp:lastModifiedBy>Gustavo Álvarez</cp:lastModifiedBy>
  <cp:revision>1</cp:revision>
  <dcterms:created xsi:type="dcterms:W3CDTF">2022-08-18T16:24:00Z</dcterms:created>
  <dcterms:modified xsi:type="dcterms:W3CDTF">2022-08-18T17:05:21Z</dcterms:modified>
</cp:coreProperties>
</file>