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70"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1" d="100"/>
          <a:sy n="6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92798-C1D7-4596-95E3-8FFA8A9A6E2A}" type="datetimeFigureOut">
              <a:rPr lang="de-DE" smtClean="0"/>
              <a:t>30.09.2022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501E7-DECB-400F-80F0-C3F8E7CF0BC2}" type="slidenum">
              <a:rPr lang="de-DE" smtClean="0"/>
              <a:t>‹#›</a:t>
            </a:fld>
            <a:endParaRPr lang="de-DE"/>
          </a:p>
        </p:txBody>
      </p:sp>
    </p:spTree>
    <p:extLst>
      <p:ext uri="{BB962C8B-B14F-4D97-AF65-F5344CB8AC3E}">
        <p14:creationId xmlns:p14="http://schemas.microsoft.com/office/powerpoint/2010/main" val="7938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q=el+nino+boston+noaa&amp;tbm=isch&amp;ved=2ahUKEwi2753LxfroAhVDCN8KHWGZBtQQ2-cCegQIABAA&amp;oq=el+nino+boston+noaa&amp;gs_lcp=CgNpbWcQA1CCphFYkrARYN2wEWgAcAB4AIABtwGIAZIEkgEDMC40mAEAoAEBqgELZ3dzLXdpei1pbWc&amp;sclient=img&amp;ei=b3CfXvb7NsOQ_AbhspqgDQ&amp;bih=1210&amp;biw=2133#imgrc=L7m1ln7gn8d6CM&amp;imgdii=NFfe7xGK8eoL2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climate.gov/maps-data/data-snapshots/averagemaxtemp-decade-LOCA-rcp85-2030-11-00?theme=Projectio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xfrm>
            <a:off x="381000" y="685800"/>
            <a:ext cx="6096000" cy="3429000"/>
          </a:xfrm>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pPr>
              <a:defRPr/>
            </a:pPr>
            <a:r>
              <a:rPr lang="de-DE" dirty="0">
                <a:cs typeface="Calibri"/>
              </a:rPr>
              <a:t>Within the application of estimating and forecasting weather and climate there's tons of interesting research opportunities </a:t>
            </a:r>
            <a:endParaRPr lang="de-DE" dirty="0"/>
          </a:p>
          <a:p>
            <a:r>
              <a:rPr lang="de-DE" dirty="0"/>
              <a:t>Gap Filling: </a:t>
            </a:r>
          </a:p>
          <a:p>
            <a:r>
              <a:rPr lang="de-DE" dirty="0"/>
              <a:t>- Task: State estimation problem: Based on all the data from weather stations, satellites, planes,  ; estimate the current state of weather; for every location and weather modality.</a:t>
            </a:r>
            <a:endParaRPr lang="de-DE" dirty="0">
              <a:cs typeface="Calibri"/>
            </a:endParaRPr>
          </a:p>
          <a:p>
            <a:r>
              <a:rPr lang="de-DE" dirty="0"/>
              <a:t>Nowcasting: </a:t>
            </a:r>
            <a:endParaRPr lang="en-US" dirty="0"/>
          </a:p>
          <a:p>
            <a:pPr marL="171450" indent="-171450">
              <a:buFontTx/>
              <a:buChar char="-"/>
            </a:pPr>
            <a:r>
              <a:rPr lang="de-DE" dirty="0"/>
              <a:t>And when we have the current state we can start predicting it for 1-6 hrs ahead</a:t>
            </a:r>
          </a:p>
          <a:p>
            <a:pPr marL="171450" indent="-171450">
              <a:buFontTx/>
              <a:buChar char="-"/>
            </a:pPr>
            <a:r>
              <a:rPr lang="de-DE" dirty="0"/>
              <a:t>And we do that by for example assuming constant dynamics, using methods from optical flow, or recently fast machine learning models have done a great job at this task</a:t>
            </a:r>
          </a:p>
          <a:p>
            <a:r>
              <a:rPr lang="de-DE" dirty="0"/>
              <a:t>Weather forecasting:  </a:t>
            </a:r>
            <a:endParaRPr lang="de-DE" dirty="0">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de-DE" dirty="0"/>
              <a:t>If we give the model more than 6 hrs time, we can start running expensive numerical models that model the particle dynamics for the next days</a:t>
            </a:r>
          </a:p>
          <a:p>
            <a:pPr marL="171450" indent="-171450">
              <a:buFont typeface="Arial"/>
              <a:buChar char="•"/>
            </a:pPr>
            <a:r>
              <a:rPr lang="de-DE" dirty="0"/>
              <a:t>However these models expensive to run and create relatively coarse grained weather predictions</a:t>
            </a:r>
          </a:p>
          <a:p>
            <a:pPr marL="171450" indent="-171450">
              <a:buFont typeface="Arial"/>
              <a:buChar char="•"/>
            </a:pPr>
            <a:r>
              <a:rPr lang="de-DE" dirty="0"/>
              <a:t>So here machine learning has started to make an impact by learning surrogate models that are faster and can give higher resolution predictions</a:t>
            </a:r>
          </a:p>
          <a:p>
            <a:pPr marL="171450" indent="-171450">
              <a:buFont typeface="Arial"/>
              <a:buChar char="•"/>
            </a:pPr>
            <a:endParaRPr lang="de-DE" dirty="0"/>
          </a:p>
          <a:p>
            <a:r>
              <a:rPr lang="de-DE" dirty="0"/>
              <a:t>(Sub-) Seasonal forecasting:  </a:t>
            </a:r>
            <a:endParaRPr lang="en-US" dirty="0"/>
          </a:p>
          <a:p>
            <a:pPr marL="171450" indent="-171450">
              <a:buFont typeface="Arial"/>
              <a:buChar char="•"/>
            </a:pPr>
            <a:r>
              <a:rPr lang="de-DE" dirty="0"/>
              <a:t>If we try to forecast the weather for more than 14 days the particle dynamics are starting to get chaotic and we need to model weather modes, like el nino or la nina</a:t>
            </a:r>
          </a:p>
          <a:p>
            <a:pPr marL="171450" indent="-171450">
              <a:buFont typeface="Arial"/>
              <a:buChar char="•"/>
            </a:pPr>
            <a:r>
              <a:rPr lang="de-DE" dirty="0"/>
              <a:t>But these are physically less understood, so machine learning has just started outperforming the us national model last year, based on the recent increase in data and compute</a:t>
            </a:r>
          </a:p>
          <a:p>
            <a:endParaRPr lang="de-DE" dirty="0">
              <a:cs typeface="Calibri"/>
            </a:endParaRPr>
          </a:p>
          <a:p>
            <a:r>
              <a:rPr lang="de-DE" dirty="0"/>
              <a:t>Climate </a:t>
            </a:r>
            <a:r>
              <a:rPr lang="de-DE" dirty="0" err="1"/>
              <a:t>forecasting</a:t>
            </a:r>
            <a:endParaRPr lang="de-DE" dirty="0" err="1">
              <a:cs typeface="Calibri"/>
            </a:endParaRPr>
          </a:p>
          <a:p>
            <a:pPr marL="171450" indent="-171450">
              <a:buFont typeface="Arial"/>
              <a:buChar char="•"/>
            </a:pPr>
            <a:r>
              <a:rPr lang="de-DE" dirty="0"/>
              <a:t>Finally in ocean and climate modeling we have a very similar story to weather predictions where machine learning-based surrogate models are increasing the resolution of the forecasts</a:t>
            </a:r>
          </a:p>
          <a:p>
            <a:pPr marL="171450" indent="-171450">
              <a:buFont typeface="Arial"/>
              <a:buChar char="•"/>
            </a:pPr>
            <a:endParaRPr lang="de-DE" b="0" dirty="0"/>
          </a:p>
          <a:p>
            <a:pPr marL="171450" indent="-171450">
              <a:buFontTx/>
              <a:buChar char="-"/>
            </a:pPr>
            <a:r>
              <a:rPr lang="de-DE" dirty="0"/>
              <a:t>Sources:</a:t>
            </a:r>
          </a:p>
          <a:p>
            <a:pPr marL="0" indent="0">
              <a:buFontTx/>
              <a:buNone/>
            </a:pPr>
            <a:r>
              <a:rPr lang="de-DE" dirty="0"/>
              <a:t>2: https://www.google.com/url?sa=i&amp;url=https%3A%2F%2Fwww.thoughtco.com%2Foccluded-fronts-overview-3444112&amp;psig=AOvVaw2WJ3K-QXAfxDy4C9d2WyEP&amp;ust=1587593772357000&amp;source=images&amp;cd=vfe&amp;ved=0CAIQjRxqFwoTCICot-nF-ugCFQAAAAAdAAAAABAD</a:t>
            </a:r>
          </a:p>
          <a:p>
            <a:pPr marL="0" indent="0">
              <a:buFontTx/>
              <a:buNone/>
            </a:pPr>
            <a:r>
              <a:rPr lang="de-DE" dirty="0">
                <a:hlinkClick r:id="rId3"/>
              </a:rPr>
              <a:t>3: https://www.google.com/search?q=el+nino+boston+noaa&amp;tbm=isch&amp;ved=2ahUKEwi2753LxfroAhVDCN8KHWGZBtQQ2-cCegQIABAA&amp;oq=el+nino+boston+noaa&amp;gs_lcp=CgNpbWcQA1CCphFYkrARYN2wEWgAcAB4AIABtwGIAZIEkgEDMC40mAEAoAEBqgELZ3dzLXdpei1pbWc&amp;sclient=img&amp;ei=b3CfXvb7NsOQ_AbhspqgDQ&amp;bih=1210&amp;biw=2133#imgrc=L7m1ln7gn8d6CM&amp;imgdii=NFfe7xGK8eoL2M</a:t>
            </a:r>
            <a:endParaRPr lang="de-DE" dirty="0"/>
          </a:p>
          <a:p>
            <a:pPr marL="0" indent="0">
              <a:buFontTx/>
              <a:buNone/>
            </a:pPr>
            <a:r>
              <a:rPr lang="de-DE" dirty="0"/>
              <a:t>4: </a:t>
            </a:r>
            <a:r>
              <a:rPr lang="de-DE" dirty="0">
                <a:hlinkClick r:id="rId4"/>
              </a:rPr>
              <a:t>https://www.climate.gov/maps-data/data-snapshots/averagemaxtemp-decade-LOCA-rcp85-2030-11-00?theme=Projections</a:t>
            </a:r>
            <a:endParaRPr lang="de-DE" dirty="0"/>
          </a:p>
          <a:p>
            <a:pPr marL="0" indent="0">
              <a:buFontTx/>
              <a:buNone/>
            </a:pPr>
            <a:r>
              <a:rPr lang="de-DE" dirty="0"/>
              <a:t>https://www.climate.gov/sites/default/files/styles/featured-image/public/US_LOCA_october_meantemp_620.gif?itok=QG_lB-2P</a:t>
            </a:r>
          </a:p>
        </p:txBody>
      </p:sp>
    </p:spTree>
    <p:extLst>
      <p:ext uri="{BB962C8B-B14F-4D97-AF65-F5344CB8AC3E}">
        <p14:creationId xmlns:p14="http://schemas.microsoft.com/office/powerpoint/2010/main" val="117388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5673-614A-47E6-8C64-E2AA7C8EE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579571CD-16C9-488B-B09A-521D2B09CA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F68B9631-1DF6-43FB-B33C-305638F8149A}"/>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5" name="Footer Placeholder 4">
            <a:extLst>
              <a:ext uri="{FF2B5EF4-FFF2-40B4-BE49-F238E27FC236}">
                <a16:creationId xmlns:a16="http://schemas.microsoft.com/office/drawing/2014/main" id="{9A38BAC9-2DDC-4A98-B2B5-E035F433050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378F08C-6A49-4F08-A7B9-2E4AFD94C82D}"/>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23865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F018-48DF-444C-9095-DAE27A34834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6572798-5BDB-4195-9E06-BA2A8FB2BB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3FD1975-B3B4-4EC0-AA00-115BCF820848}"/>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5" name="Footer Placeholder 4">
            <a:extLst>
              <a:ext uri="{FF2B5EF4-FFF2-40B4-BE49-F238E27FC236}">
                <a16:creationId xmlns:a16="http://schemas.microsoft.com/office/drawing/2014/main" id="{1CBE2BE1-43A6-4A2D-98F1-0853D6FF83F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A2532DC-EE0C-4E1F-9EC5-E59D5F26AB90}"/>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6835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0DAF2-43F4-48EF-9365-CE599EDA70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A757E2D-3D38-4513-B15F-84372FABBB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84A39B2-4B68-4D9B-A967-5736A596C53B}"/>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5" name="Footer Placeholder 4">
            <a:extLst>
              <a:ext uri="{FF2B5EF4-FFF2-40B4-BE49-F238E27FC236}">
                <a16:creationId xmlns:a16="http://schemas.microsoft.com/office/drawing/2014/main" id="{A8F5DE55-C331-456E-9CFA-BFD1573346A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2138402-7837-442C-B044-A467B6121717}"/>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211862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DB9B-BEE4-4F9B-BEC5-1814ECEBF7A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514BC0B0-7980-4903-96CE-879D01CFC6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AE8F6E7-67EA-45BB-B3F7-E4139BEFB631}"/>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5" name="Footer Placeholder 4">
            <a:extLst>
              <a:ext uri="{FF2B5EF4-FFF2-40B4-BE49-F238E27FC236}">
                <a16:creationId xmlns:a16="http://schemas.microsoft.com/office/drawing/2014/main" id="{35EF7195-F374-499C-B0A0-CC774DCB616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89DBD59-FC82-48CC-B1AF-800BDA36FD4A}"/>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31406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BF7C-A5A0-40B3-A898-22ECF9628E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BBF971D5-A592-45C2-ADA4-919D1F50D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8EC4C7-6DBB-40E0-9393-396B123827EA}"/>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5" name="Footer Placeholder 4">
            <a:extLst>
              <a:ext uri="{FF2B5EF4-FFF2-40B4-BE49-F238E27FC236}">
                <a16:creationId xmlns:a16="http://schemas.microsoft.com/office/drawing/2014/main" id="{98C25852-9AFC-4EC8-87AC-FFA344146CF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75F1CD4-C3A2-4ED1-9094-25317DE001CE}"/>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2211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268B-C6DA-429C-9DD4-9F236A82F99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ADBE3D6-7F1C-4D2A-A8C6-58BA479083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7AE03035-6FA4-4857-9635-A8A1FAFC83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3DECCC45-9A64-4F82-8A44-B59D3E5F0E63}"/>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6" name="Footer Placeholder 5">
            <a:extLst>
              <a:ext uri="{FF2B5EF4-FFF2-40B4-BE49-F238E27FC236}">
                <a16:creationId xmlns:a16="http://schemas.microsoft.com/office/drawing/2014/main" id="{17943A87-B36A-4711-A4D4-6FF21306FAE0}"/>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4D1E2E7A-E10A-4ADA-BF87-DAF80FE23D80}"/>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32830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1558-5301-4D72-B14F-1D55FE0C28DC}"/>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3A134D5D-53D4-4B5E-8291-50D2DCFB5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E5938D-9951-47FB-8847-39401EEF62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21199382-8106-42D0-92C4-D85847B7F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24FC88-82B9-49FC-80F9-E77E2A5D5C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7C8A9A01-B379-4414-A6DC-B7BCB33DDBC0}"/>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8" name="Footer Placeholder 7">
            <a:extLst>
              <a:ext uri="{FF2B5EF4-FFF2-40B4-BE49-F238E27FC236}">
                <a16:creationId xmlns:a16="http://schemas.microsoft.com/office/drawing/2014/main" id="{3BE8BBE0-9748-46C2-86FF-FA895DBB6BF2}"/>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CF63F6D1-CDD4-45B0-9DD4-DC04C0A04EFF}"/>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220925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CA9A-1F89-4D02-A9F2-7AA73BF3336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0E1FDF2-430C-4767-BD42-E698A915B99F}"/>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4" name="Footer Placeholder 3">
            <a:extLst>
              <a:ext uri="{FF2B5EF4-FFF2-40B4-BE49-F238E27FC236}">
                <a16:creationId xmlns:a16="http://schemas.microsoft.com/office/drawing/2014/main" id="{9B42889F-2092-4615-B348-C2B7A515F561}"/>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53B87AD8-057F-4F1D-A62F-6132EB990EF4}"/>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173013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57093-5393-4161-89D4-C98B93BBCEB0}"/>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3" name="Footer Placeholder 2">
            <a:extLst>
              <a:ext uri="{FF2B5EF4-FFF2-40B4-BE49-F238E27FC236}">
                <a16:creationId xmlns:a16="http://schemas.microsoft.com/office/drawing/2014/main" id="{854993E6-8862-476D-9FC2-0EAA976179ED}"/>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1A0D7C7B-6CF6-4B4C-AC2C-5D3BD5A08951}"/>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116059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F43E-C65F-45E4-9449-72634CA93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CC3A9898-0DDE-4A8C-9E2F-4C870B262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DA0E889C-5DBB-4E44-8466-CF000FE39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94BB9D-596A-4E82-A499-01DD6A38D182}"/>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6" name="Footer Placeholder 5">
            <a:extLst>
              <a:ext uri="{FF2B5EF4-FFF2-40B4-BE49-F238E27FC236}">
                <a16:creationId xmlns:a16="http://schemas.microsoft.com/office/drawing/2014/main" id="{8EABBC8F-E157-4D67-95C2-5CE1B2BCFE3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5B8FC0B-D86E-489C-A797-E8E1F2116769}"/>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403957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42F8-D09A-4AF4-9034-DF84382EC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E87D9C49-BE2D-47F6-9215-9A07C6FEA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961F760F-5892-4FF9-81F2-DEAE9B081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D07B99-2050-4D48-82AA-E1F377503EC7}"/>
              </a:ext>
            </a:extLst>
          </p:cNvPr>
          <p:cNvSpPr>
            <a:spLocks noGrp="1"/>
          </p:cNvSpPr>
          <p:nvPr>
            <p:ph type="dt" sz="half" idx="10"/>
          </p:nvPr>
        </p:nvSpPr>
        <p:spPr/>
        <p:txBody>
          <a:bodyPr/>
          <a:lstStyle/>
          <a:p>
            <a:fld id="{4E7E81C5-38AB-452C-A91D-0CEC5153FF8B}" type="datetimeFigureOut">
              <a:rPr lang="de-DE" smtClean="0"/>
              <a:t>30.09.2022</a:t>
            </a:fld>
            <a:endParaRPr lang="de-DE"/>
          </a:p>
        </p:txBody>
      </p:sp>
      <p:sp>
        <p:nvSpPr>
          <p:cNvPr id="6" name="Footer Placeholder 5">
            <a:extLst>
              <a:ext uri="{FF2B5EF4-FFF2-40B4-BE49-F238E27FC236}">
                <a16:creationId xmlns:a16="http://schemas.microsoft.com/office/drawing/2014/main" id="{FC16F78D-D439-4119-92DC-78F1E514407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92C65D1-C950-402C-A88C-F97DC2850D47}"/>
              </a:ext>
            </a:extLst>
          </p:cNvPr>
          <p:cNvSpPr>
            <a:spLocks noGrp="1"/>
          </p:cNvSpPr>
          <p:nvPr>
            <p:ph type="sldNum" sz="quarter" idx="12"/>
          </p:nvPr>
        </p:nvSpPr>
        <p:spPr/>
        <p:txBody>
          <a:bodyPr/>
          <a:lstStyle/>
          <a:p>
            <a:fld id="{E313A394-B147-45F4-8697-85544A010317}" type="slidenum">
              <a:rPr lang="de-DE" smtClean="0"/>
              <a:t>‹#›</a:t>
            </a:fld>
            <a:endParaRPr lang="de-DE"/>
          </a:p>
        </p:txBody>
      </p:sp>
    </p:spTree>
    <p:extLst>
      <p:ext uri="{BB962C8B-B14F-4D97-AF65-F5344CB8AC3E}">
        <p14:creationId xmlns:p14="http://schemas.microsoft.com/office/powerpoint/2010/main" val="139889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186E7-687D-4EBF-855E-0E99B73FF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AE8348A-B766-4A0B-A7DA-BF17E6279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B22B6B9-B8C8-4997-94E2-4343D70C0E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E81C5-38AB-452C-A91D-0CEC5153FF8B}" type="datetimeFigureOut">
              <a:rPr lang="de-DE" smtClean="0"/>
              <a:t>30.09.2022</a:t>
            </a:fld>
            <a:endParaRPr lang="de-DE"/>
          </a:p>
        </p:txBody>
      </p:sp>
      <p:sp>
        <p:nvSpPr>
          <p:cNvPr id="5" name="Footer Placeholder 4">
            <a:extLst>
              <a:ext uri="{FF2B5EF4-FFF2-40B4-BE49-F238E27FC236}">
                <a16:creationId xmlns:a16="http://schemas.microsoft.com/office/drawing/2014/main" id="{65F953BC-2FEA-4860-BEF4-1B7094006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C36F9649-2B98-4B6E-B602-067FA37C3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A394-B147-45F4-8697-85544A010317}" type="slidenum">
              <a:rPr lang="de-DE" smtClean="0"/>
              <a:t>‹#›</a:t>
            </a:fld>
            <a:endParaRPr lang="de-DE"/>
          </a:p>
        </p:txBody>
      </p:sp>
    </p:spTree>
    <p:extLst>
      <p:ext uri="{BB962C8B-B14F-4D97-AF65-F5344CB8AC3E}">
        <p14:creationId xmlns:p14="http://schemas.microsoft.com/office/powerpoint/2010/main" val="303818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752CF242-2D30-3244-B2E8-688D77F3CD2A}"/>
              </a:ext>
            </a:extLst>
          </p:cNvPr>
          <p:cNvCxnSpPr>
            <a:cxnSpLocks/>
          </p:cNvCxnSpPr>
          <p:nvPr/>
        </p:nvCxnSpPr>
        <p:spPr>
          <a:xfrm>
            <a:off x="194581" y="5167613"/>
            <a:ext cx="11888183" cy="0"/>
          </a:xfrm>
          <a:prstGeom prst="straightConnector1">
            <a:avLst/>
          </a:prstGeom>
          <a:ln w="76200" cap="rnd">
            <a:solidFill>
              <a:schemeClr val="bg1"/>
            </a:solidFill>
            <a:headEnd type="oval"/>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2644A4EA-F4F3-7D4A-8486-8282BB19F757}"/>
              </a:ext>
            </a:extLst>
          </p:cNvPr>
          <p:cNvSpPr txBox="1"/>
          <p:nvPr/>
        </p:nvSpPr>
        <p:spPr>
          <a:xfrm>
            <a:off x="2668797" y="5227156"/>
            <a:ext cx="886012" cy="369332"/>
          </a:xfrm>
          <a:prstGeom prst="rect">
            <a:avLst/>
          </a:prstGeom>
          <a:noFill/>
        </p:spPr>
        <p:txBody>
          <a:bodyPr wrap="none" rtlCol="0">
            <a:spAutoFit/>
          </a:bodyPr>
          <a:lstStyle/>
          <a:p>
            <a:r>
              <a:rPr lang="en-US" dirty="0">
                <a:solidFill>
                  <a:schemeClr val="bg1"/>
                </a:solidFill>
              </a:rPr>
              <a:t>6 hours</a:t>
            </a:r>
          </a:p>
        </p:txBody>
      </p:sp>
      <p:sp>
        <p:nvSpPr>
          <p:cNvPr id="5" name="TextBox 4">
            <a:extLst>
              <a:ext uri="{FF2B5EF4-FFF2-40B4-BE49-F238E27FC236}">
                <a16:creationId xmlns:a16="http://schemas.microsoft.com/office/drawing/2014/main" id="{F1665141-58A4-1344-8B23-90E7B37C0334}"/>
              </a:ext>
            </a:extLst>
          </p:cNvPr>
          <p:cNvSpPr txBox="1"/>
          <p:nvPr/>
        </p:nvSpPr>
        <p:spPr>
          <a:xfrm>
            <a:off x="5625839" y="5216461"/>
            <a:ext cx="940322" cy="369332"/>
          </a:xfrm>
          <a:prstGeom prst="rect">
            <a:avLst/>
          </a:prstGeom>
          <a:noFill/>
        </p:spPr>
        <p:txBody>
          <a:bodyPr wrap="none" rtlCol="0">
            <a:spAutoFit/>
          </a:bodyPr>
          <a:lstStyle/>
          <a:p>
            <a:r>
              <a:rPr lang="en-US" dirty="0">
                <a:solidFill>
                  <a:schemeClr val="bg1"/>
                </a:solidFill>
              </a:rPr>
              <a:t>2 weeks</a:t>
            </a:r>
          </a:p>
        </p:txBody>
      </p:sp>
      <p:sp>
        <p:nvSpPr>
          <p:cNvPr id="6" name="TextBox 5">
            <a:extLst>
              <a:ext uri="{FF2B5EF4-FFF2-40B4-BE49-F238E27FC236}">
                <a16:creationId xmlns:a16="http://schemas.microsoft.com/office/drawing/2014/main" id="{6CDAAD89-E81D-F446-949B-7634708142F2}"/>
              </a:ext>
            </a:extLst>
          </p:cNvPr>
          <p:cNvSpPr txBox="1"/>
          <p:nvPr/>
        </p:nvSpPr>
        <p:spPr>
          <a:xfrm>
            <a:off x="8592084" y="5195469"/>
            <a:ext cx="1069011" cy="369332"/>
          </a:xfrm>
          <a:prstGeom prst="rect">
            <a:avLst/>
          </a:prstGeom>
          <a:noFill/>
        </p:spPr>
        <p:txBody>
          <a:bodyPr wrap="none" rtlCol="0">
            <a:spAutoFit/>
          </a:bodyPr>
          <a:lstStyle/>
          <a:p>
            <a:r>
              <a:rPr lang="en-US" dirty="0">
                <a:solidFill>
                  <a:schemeClr val="bg1"/>
                </a:solidFill>
              </a:rPr>
              <a:t>6 months</a:t>
            </a:r>
          </a:p>
        </p:txBody>
      </p:sp>
      <p:sp>
        <p:nvSpPr>
          <p:cNvPr id="9" name="TextBox 8">
            <a:extLst>
              <a:ext uri="{FF2B5EF4-FFF2-40B4-BE49-F238E27FC236}">
                <a16:creationId xmlns:a16="http://schemas.microsoft.com/office/drawing/2014/main" id="{12F4AE45-9746-0740-86FF-B691868724A2}"/>
              </a:ext>
            </a:extLst>
          </p:cNvPr>
          <p:cNvSpPr txBox="1"/>
          <p:nvPr/>
        </p:nvSpPr>
        <p:spPr>
          <a:xfrm>
            <a:off x="0" y="5265125"/>
            <a:ext cx="619785" cy="369332"/>
          </a:xfrm>
          <a:prstGeom prst="rect">
            <a:avLst/>
          </a:prstGeom>
          <a:noFill/>
        </p:spPr>
        <p:txBody>
          <a:bodyPr wrap="none" rtlCol="0">
            <a:spAutoFit/>
          </a:bodyPr>
          <a:lstStyle/>
          <a:p>
            <a:r>
              <a:rPr lang="en-US" dirty="0">
                <a:solidFill>
                  <a:schemeClr val="bg1"/>
                </a:solidFill>
              </a:rPr>
              <a:t>Now</a:t>
            </a:r>
          </a:p>
        </p:txBody>
      </p:sp>
      <p:sp>
        <p:nvSpPr>
          <p:cNvPr id="46" name="Title 1">
            <a:extLst>
              <a:ext uri="{FF2B5EF4-FFF2-40B4-BE49-F238E27FC236}">
                <a16:creationId xmlns:a16="http://schemas.microsoft.com/office/drawing/2014/main" id="{1EC7A93C-B318-3140-941E-981F2512355F}"/>
              </a:ext>
            </a:extLst>
          </p:cNvPr>
          <p:cNvSpPr>
            <a:spLocks noGrp="1"/>
          </p:cNvSpPr>
          <p:nvPr>
            <p:ph type="title"/>
          </p:nvPr>
        </p:nvSpPr>
        <p:spPr>
          <a:xfrm>
            <a:off x="31750" y="26931"/>
            <a:ext cx="12106530" cy="1185120"/>
          </a:xfrm>
        </p:spPr>
        <p:txBody>
          <a:bodyPr>
            <a:noAutofit/>
          </a:bodyPr>
          <a:lstStyle/>
          <a:p>
            <a:pPr algn="l" rtl="0">
              <a:lnSpc>
                <a:spcPct val="90000"/>
              </a:lnSpc>
              <a:spcBef>
                <a:spcPct val="0"/>
              </a:spcBef>
            </a:pPr>
            <a:r>
              <a:rPr lang="en-US" dirty="0">
                <a:solidFill>
                  <a:schemeClr val="bg1"/>
                </a:solidFill>
              </a:rPr>
              <a:t>Forecasting the Earth system on different </a:t>
            </a:r>
            <a:r>
              <a:rPr lang="en-US" sz="4400" b="0" dirty="0">
                <a:solidFill>
                  <a:srgbClr val="ED7D31"/>
                </a:solidFill>
              </a:rPr>
              <a:t>timescales</a:t>
            </a:r>
            <a:endParaRPr lang="en-US" sz="4400" b="0" kern="1200" dirty="0">
              <a:solidFill>
                <a:srgbClr val="ED7D31"/>
              </a:solidFill>
              <a:latin typeface="+mj-lt"/>
              <a:ea typeface="+mj-ea"/>
              <a:cs typeface="+mj-cs"/>
            </a:endParaRPr>
          </a:p>
        </p:txBody>
      </p:sp>
      <p:sp>
        <p:nvSpPr>
          <p:cNvPr id="69" name="TextBox 68">
            <a:extLst>
              <a:ext uri="{FF2B5EF4-FFF2-40B4-BE49-F238E27FC236}">
                <a16:creationId xmlns:a16="http://schemas.microsoft.com/office/drawing/2014/main" id="{CD5DB0AC-E6C4-408E-9C56-97C5501B93D6}"/>
              </a:ext>
            </a:extLst>
          </p:cNvPr>
          <p:cNvSpPr txBox="1"/>
          <p:nvPr/>
        </p:nvSpPr>
        <p:spPr>
          <a:xfrm>
            <a:off x="11224213" y="5203218"/>
            <a:ext cx="964944" cy="369332"/>
          </a:xfrm>
          <a:prstGeom prst="rect">
            <a:avLst/>
          </a:prstGeom>
          <a:noFill/>
        </p:spPr>
        <p:txBody>
          <a:bodyPr wrap="none" rtlCol="0">
            <a:spAutoFit/>
          </a:bodyPr>
          <a:lstStyle/>
          <a:p>
            <a:r>
              <a:rPr lang="en-US" dirty="0">
                <a:solidFill>
                  <a:schemeClr val="bg1"/>
                </a:solidFill>
              </a:rPr>
              <a:t>20 years</a:t>
            </a:r>
          </a:p>
        </p:txBody>
      </p:sp>
      <p:grpSp>
        <p:nvGrpSpPr>
          <p:cNvPr id="57" name="Group 56">
            <a:extLst>
              <a:ext uri="{FF2B5EF4-FFF2-40B4-BE49-F238E27FC236}">
                <a16:creationId xmlns:a16="http://schemas.microsoft.com/office/drawing/2014/main" id="{6DD46440-0DD3-4B68-8528-82571BFABEF9}"/>
              </a:ext>
            </a:extLst>
          </p:cNvPr>
          <p:cNvGrpSpPr/>
          <p:nvPr/>
        </p:nvGrpSpPr>
        <p:grpSpPr>
          <a:xfrm>
            <a:off x="31750" y="1769621"/>
            <a:ext cx="12106530" cy="3034547"/>
            <a:chOff x="31750" y="1769621"/>
            <a:chExt cx="12106530" cy="3034547"/>
          </a:xfrm>
        </p:grpSpPr>
        <p:grpSp>
          <p:nvGrpSpPr>
            <p:cNvPr id="52" name="Group 51">
              <a:extLst>
                <a:ext uri="{FF2B5EF4-FFF2-40B4-BE49-F238E27FC236}">
                  <a16:creationId xmlns:a16="http://schemas.microsoft.com/office/drawing/2014/main" id="{EFF530ED-A124-41CE-9997-D243CDAFC37F}"/>
                </a:ext>
              </a:extLst>
            </p:cNvPr>
            <p:cNvGrpSpPr/>
            <p:nvPr/>
          </p:nvGrpSpPr>
          <p:grpSpPr>
            <a:xfrm>
              <a:off x="31750" y="1769621"/>
              <a:ext cx="12106530" cy="3034547"/>
              <a:chOff x="42734" y="1531191"/>
              <a:chExt cx="12106530" cy="3034547"/>
            </a:xfrm>
          </p:grpSpPr>
          <p:sp>
            <p:nvSpPr>
              <p:cNvPr id="15" name="TextBox 14">
                <a:extLst>
                  <a:ext uri="{FF2B5EF4-FFF2-40B4-BE49-F238E27FC236}">
                    <a16:creationId xmlns:a16="http://schemas.microsoft.com/office/drawing/2014/main" id="{C576BB04-F4B7-4748-AE4E-8B3FCDBA14C2}"/>
                  </a:ext>
                </a:extLst>
              </p:cNvPr>
              <p:cNvSpPr txBox="1"/>
              <p:nvPr/>
            </p:nvSpPr>
            <p:spPr>
              <a:xfrm>
                <a:off x="42734" y="1546478"/>
                <a:ext cx="2909393" cy="923330"/>
              </a:xfrm>
              <a:prstGeom prst="rect">
                <a:avLst/>
              </a:prstGeom>
              <a:noFill/>
            </p:spPr>
            <p:txBody>
              <a:bodyPr wrap="square" rtlCol="0">
                <a:spAutoFit/>
              </a:bodyPr>
              <a:lstStyle/>
              <a:p>
                <a:r>
                  <a:rPr lang="en-US" dirty="0">
                    <a:solidFill>
                      <a:schemeClr val="bg1"/>
                    </a:solidFill>
                  </a:rPr>
                  <a:t>Gap Filling and Nowcasting</a:t>
                </a:r>
              </a:p>
              <a:p>
                <a:r>
                  <a:rPr lang="en-US" dirty="0">
                    <a:solidFill>
                      <a:schemeClr val="lt1"/>
                    </a:solidFill>
                  </a:rPr>
                  <a:t>[</a:t>
                </a:r>
                <a:r>
                  <a:rPr lang="en-US" dirty="0" err="1">
                    <a:solidFill>
                      <a:schemeClr val="lt1"/>
                    </a:solidFill>
                  </a:rPr>
                  <a:t>Sønderby</a:t>
                </a:r>
                <a:r>
                  <a:rPr lang="en-US" dirty="0">
                    <a:solidFill>
                      <a:schemeClr val="lt1"/>
                    </a:solidFill>
                  </a:rPr>
                  <a:t>, ‘20, </a:t>
                </a:r>
                <a:r>
                  <a:rPr lang="en-US" dirty="0" err="1">
                    <a:solidFill>
                      <a:schemeClr val="lt1"/>
                    </a:solidFill>
                  </a:rPr>
                  <a:t>Veillette</a:t>
                </a:r>
                <a:r>
                  <a:rPr lang="en-US" dirty="0">
                    <a:solidFill>
                      <a:schemeClr val="lt1"/>
                    </a:solidFill>
                  </a:rPr>
                  <a:t>, ‘19]</a:t>
                </a:r>
                <a:endParaRPr lang="de-DE" dirty="0"/>
              </a:p>
              <a:p>
                <a:endParaRPr lang="en-US" dirty="0">
                  <a:solidFill>
                    <a:schemeClr val="bg1"/>
                  </a:solidFill>
                </a:endParaRPr>
              </a:p>
            </p:txBody>
          </p:sp>
          <p:sp>
            <p:nvSpPr>
              <p:cNvPr id="30" name="TextBox 29">
                <a:extLst>
                  <a:ext uri="{FF2B5EF4-FFF2-40B4-BE49-F238E27FC236}">
                    <a16:creationId xmlns:a16="http://schemas.microsoft.com/office/drawing/2014/main" id="{284BACCA-B7A7-584D-9F36-56D2394E0E15}"/>
                  </a:ext>
                </a:extLst>
              </p:cNvPr>
              <p:cNvSpPr txBox="1"/>
              <p:nvPr/>
            </p:nvSpPr>
            <p:spPr>
              <a:xfrm>
                <a:off x="3506208" y="1531191"/>
                <a:ext cx="2123915" cy="646331"/>
              </a:xfrm>
              <a:prstGeom prst="rect">
                <a:avLst/>
              </a:prstGeom>
              <a:noFill/>
            </p:spPr>
            <p:txBody>
              <a:bodyPr wrap="none" rtlCol="0" anchor="t">
                <a:spAutoFit/>
              </a:bodyPr>
              <a:lstStyle/>
              <a:p>
                <a:r>
                  <a:rPr lang="en-US" dirty="0">
                    <a:solidFill>
                      <a:schemeClr val="bg1"/>
                    </a:solidFill>
                  </a:rPr>
                  <a:t>Weather Forecasting</a:t>
                </a:r>
              </a:p>
              <a:p>
                <a:r>
                  <a:rPr lang="en-US" dirty="0">
                    <a:solidFill>
                      <a:schemeClr val="bg1"/>
                    </a:solidFill>
                  </a:rPr>
                  <a:t>[de Witt, ‘20] </a:t>
                </a:r>
              </a:p>
            </p:txBody>
          </p:sp>
          <p:sp>
            <p:nvSpPr>
              <p:cNvPr id="31" name="TextBox 30">
                <a:extLst>
                  <a:ext uri="{FF2B5EF4-FFF2-40B4-BE49-F238E27FC236}">
                    <a16:creationId xmlns:a16="http://schemas.microsoft.com/office/drawing/2014/main" id="{3E46A9CB-E951-E344-9C65-031739A2A623}"/>
                  </a:ext>
                </a:extLst>
              </p:cNvPr>
              <p:cNvSpPr txBox="1"/>
              <p:nvPr/>
            </p:nvSpPr>
            <p:spPr>
              <a:xfrm>
                <a:off x="6192918" y="1531191"/>
                <a:ext cx="2806089" cy="646331"/>
              </a:xfrm>
              <a:prstGeom prst="rect">
                <a:avLst/>
              </a:prstGeom>
              <a:noFill/>
            </p:spPr>
            <p:txBody>
              <a:bodyPr wrap="square" rtlCol="0" anchor="t">
                <a:spAutoFit/>
              </a:bodyPr>
              <a:lstStyle/>
              <a:p>
                <a:r>
                  <a:rPr lang="en-US" dirty="0">
                    <a:solidFill>
                      <a:schemeClr val="bg1"/>
                    </a:solidFill>
                  </a:rPr>
                  <a:t>(Sub-) Seasonal Forecasting</a:t>
                </a:r>
              </a:p>
              <a:p>
                <a:r>
                  <a:rPr lang="en-US" dirty="0">
                    <a:solidFill>
                      <a:schemeClr val="bg1"/>
                    </a:solidFill>
                  </a:rPr>
                  <a:t>[</a:t>
                </a:r>
                <a:r>
                  <a:rPr lang="en-US" dirty="0" err="1">
                    <a:solidFill>
                      <a:schemeClr val="bg1"/>
                    </a:solidFill>
                  </a:rPr>
                  <a:t>Cachay</a:t>
                </a:r>
                <a:r>
                  <a:rPr lang="en-US" dirty="0">
                    <a:solidFill>
                      <a:schemeClr val="bg1"/>
                    </a:solidFill>
                  </a:rPr>
                  <a:t>, ‘20] </a:t>
                </a:r>
              </a:p>
            </p:txBody>
          </p:sp>
          <p:sp>
            <p:nvSpPr>
              <p:cNvPr id="32" name="TextBox 31">
                <a:extLst>
                  <a:ext uri="{FF2B5EF4-FFF2-40B4-BE49-F238E27FC236}">
                    <a16:creationId xmlns:a16="http://schemas.microsoft.com/office/drawing/2014/main" id="{4E65A66F-D45F-EA43-B5CD-05391688957A}"/>
                  </a:ext>
                </a:extLst>
              </p:cNvPr>
              <p:cNvSpPr txBox="1"/>
              <p:nvPr/>
            </p:nvSpPr>
            <p:spPr>
              <a:xfrm>
                <a:off x="9174047" y="1545809"/>
                <a:ext cx="2857257" cy="646331"/>
              </a:xfrm>
              <a:prstGeom prst="rect">
                <a:avLst/>
              </a:prstGeom>
              <a:noFill/>
            </p:spPr>
            <p:txBody>
              <a:bodyPr wrap="none" rtlCol="0">
                <a:spAutoFit/>
              </a:bodyPr>
              <a:lstStyle/>
              <a:p>
                <a:r>
                  <a:rPr lang="en-US" dirty="0">
                    <a:solidFill>
                      <a:schemeClr val="bg1"/>
                    </a:solidFill>
                  </a:rPr>
                  <a:t>Ocean &amp; Climate Predictions</a:t>
                </a:r>
              </a:p>
              <a:p>
                <a:r>
                  <a:rPr lang="en-US" dirty="0">
                    <a:solidFill>
                      <a:schemeClr val="bg1"/>
                    </a:solidFill>
                  </a:rPr>
                  <a:t>[Yuval, ‘21, Lütjens, ‘21]</a:t>
                </a:r>
              </a:p>
            </p:txBody>
          </p:sp>
          <p:pic>
            <p:nvPicPr>
              <p:cNvPr id="1032" name="Picture 8" descr="Occluded Fronts in Weather: Definition">
                <a:extLst>
                  <a:ext uri="{FF2B5EF4-FFF2-40B4-BE49-F238E27FC236}">
                    <a16:creationId xmlns:a16="http://schemas.microsoft.com/office/drawing/2014/main" id="{DA4CEB55-7527-49B5-A68E-6E06625F85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02" r="7035"/>
              <a:stretch/>
            </p:blipFill>
            <p:spPr bwMode="auto">
              <a:xfrm>
                <a:off x="3127168" y="2203720"/>
                <a:ext cx="2881996" cy="22497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le:US temp outlook winter 2010–11 NOAA.jpg - Wikimedia Commons">
                <a:extLst>
                  <a:ext uri="{FF2B5EF4-FFF2-40B4-BE49-F238E27FC236}">
                    <a16:creationId xmlns:a16="http://schemas.microsoft.com/office/drawing/2014/main" id="{3B9ACCA4-29A2-4FC2-993E-7461EA96DF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007" y="2203720"/>
                <a:ext cx="2881996" cy="22497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www.climate.gov/images/datasnapshots/snapshots/averagemaxtemp-decade-LOCA-rcp85/1000/averagemaxtemp-November-2030-2039-LOCA-rcp85--1000x690--2030-11-00.png?dss-download=https%3A%2F%2Fwww.climate.gov%2Fimages%2Fdatasnapshots%2Fsnapshots%2Faveragemaxtemp-decade-LOCA-rcp85%2F1000%2Faveragemaxtemp-November-2030-2039-LOCA-rcp85--1000x690--2030-11-00.png">
                <a:extLst>
                  <a:ext uri="{FF2B5EF4-FFF2-40B4-BE49-F238E27FC236}">
                    <a16:creationId xmlns:a16="http://schemas.microsoft.com/office/drawing/2014/main" id="{4136EF7A-62EE-45EA-810E-F16F2416B126}"/>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922" r="5485" b="6722"/>
              <a:stretch/>
            </p:blipFill>
            <p:spPr bwMode="auto">
              <a:xfrm>
                <a:off x="9195652" y="2206861"/>
                <a:ext cx="2882909" cy="2246628"/>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4846925C-92A9-41F4-B7D5-84FA29006DA9}"/>
                  </a:ext>
                </a:extLst>
              </p:cNvPr>
              <p:cNvSpPr/>
              <p:nvPr/>
            </p:nvSpPr>
            <p:spPr>
              <a:xfrm>
                <a:off x="9124950" y="1545809"/>
                <a:ext cx="3024314" cy="3019929"/>
              </a:xfrm>
              <a:prstGeom prst="rect">
                <a:avLst/>
              </a:prstGeom>
              <a:noFill/>
              <a:ln>
                <a:solidFill>
                  <a:srgbClr val="D2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C000"/>
                  </a:solidFill>
                </a:endParaRPr>
              </a:p>
            </p:txBody>
          </p:sp>
          <p:sp>
            <p:nvSpPr>
              <p:cNvPr id="49" name="Rectangle 48">
                <a:extLst>
                  <a:ext uri="{FF2B5EF4-FFF2-40B4-BE49-F238E27FC236}">
                    <a16:creationId xmlns:a16="http://schemas.microsoft.com/office/drawing/2014/main" id="{8FC11DB8-2976-4812-B947-AF97B0397CAC}"/>
                  </a:ext>
                </a:extLst>
              </p:cNvPr>
              <p:cNvSpPr/>
              <p:nvPr/>
            </p:nvSpPr>
            <p:spPr>
              <a:xfrm>
                <a:off x="5250773" y="4221712"/>
                <a:ext cx="842210" cy="276999"/>
              </a:xfrm>
              <a:prstGeom prst="rect">
                <a:avLst/>
              </a:prstGeom>
            </p:spPr>
            <p:txBody>
              <a:bodyPr wrap="square">
                <a:spAutoFit/>
              </a:bodyPr>
              <a:lstStyle/>
              <a:p>
                <a:r>
                  <a:rPr lang="de-DE" sz="1200" dirty="0">
                    <a:solidFill>
                      <a:schemeClr val="bg1"/>
                    </a:solidFill>
                  </a:rPr>
                  <a:t>Y. Shavyra</a:t>
                </a:r>
              </a:p>
            </p:txBody>
          </p:sp>
        </p:grpSp>
        <p:pic>
          <p:nvPicPr>
            <p:cNvPr id="74" name="Picture 18" descr="File:NOAA logo.svg - Wikimedia Commons">
              <a:extLst>
                <a:ext uri="{FF2B5EF4-FFF2-40B4-BE49-F238E27FC236}">
                  <a16:creationId xmlns:a16="http://schemas.microsoft.com/office/drawing/2014/main" id="{C169E5FE-67D9-414F-8A6C-684745CA5A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64041" y="4491041"/>
              <a:ext cx="194697" cy="194697"/>
            </a:xfrm>
            <a:prstGeom prst="rect">
              <a:avLst/>
            </a:prstGeom>
            <a:noFill/>
            <a:extLst>
              <a:ext uri="{909E8E84-426E-40DD-AFC4-6F175D3DCCD1}">
                <a14:hiddenFill xmlns:a14="http://schemas.microsoft.com/office/drawing/2010/main">
                  <a:solidFill>
                    <a:srgbClr val="FFFFFF"/>
                  </a:solidFill>
                </a14:hiddenFill>
              </a:ext>
            </a:extLst>
          </p:spPr>
        </p:pic>
      </p:grpSp>
      <p:pic>
        <p:nvPicPr>
          <p:cNvPr id="60" name="Picture 59">
            <a:extLst>
              <a:ext uri="{FF2B5EF4-FFF2-40B4-BE49-F238E27FC236}">
                <a16:creationId xmlns:a16="http://schemas.microsoft.com/office/drawing/2014/main" id="{7B8C6C6F-7F17-4241-AE13-A8E1880C3CFB}"/>
              </a:ext>
            </a:extLst>
          </p:cNvPr>
          <p:cNvPicPr>
            <a:picLocks noChangeAspect="1"/>
          </p:cNvPicPr>
          <p:nvPr/>
        </p:nvPicPr>
        <p:blipFill rotWithShape="1">
          <a:blip r:embed="rId7"/>
          <a:srcRect l="12411" r="945"/>
          <a:stretch/>
        </p:blipFill>
        <p:spPr>
          <a:xfrm>
            <a:off x="98052" y="2431804"/>
            <a:ext cx="2884691" cy="2275753"/>
          </a:xfrm>
          <a:prstGeom prst="rect">
            <a:avLst/>
          </a:prstGeom>
        </p:spPr>
      </p:pic>
      <p:pic>
        <p:nvPicPr>
          <p:cNvPr id="80" name="Picture 18" descr="File:NOAA logo.svg - Wikimedia Commons">
            <a:extLst>
              <a:ext uri="{FF2B5EF4-FFF2-40B4-BE49-F238E27FC236}">
                <a16:creationId xmlns:a16="http://schemas.microsoft.com/office/drawing/2014/main" id="{9CD6A00C-526F-4B96-8494-B0A0638B52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41400" y="4465546"/>
            <a:ext cx="196945" cy="196945"/>
          </a:xfrm>
          <a:prstGeom prst="rect">
            <a:avLst/>
          </a:prstGeom>
          <a:noFill/>
          <a:extLst>
            <a:ext uri="{909E8E84-426E-40DD-AFC4-6F175D3DCCD1}">
              <a14:hiddenFill xmlns:a14="http://schemas.microsoft.com/office/drawing/2010/main">
                <a:solidFill>
                  <a:srgbClr val="FFFFFF"/>
                </a:solidFill>
              </a14:hiddenFill>
            </a:ext>
          </a:extLst>
        </p:spPr>
      </p:pic>
      <p:sp>
        <p:nvSpPr>
          <p:cNvPr id="33" name="Slide Number Placeholder 1">
            <a:extLst>
              <a:ext uri="{FF2B5EF4-FFF2-40B4-BE49-F238E27FC236}">
                <a16:creationId xmlns:a16="http://schemas.microsoft.com/office/drawing/2014/main" id="{0734DC38-F501-4CC3-B7EC-5C7BAD262B2B}"/>
              </a:ext>
            </a:extLst>
          </p:cNvPr>
          <p:cNvSpPr>
            <a:spLocks noGrp="1"/>
          </p:cNvSpPr>
          <p:nvPr>
            <p:ph type="sldNum" sz="quarter" idx="12"/>
          </p:nvPr>
        </p:nvSpPr>
        <p:spPr>
          <a:xfrm>
            <a:off x="8610600" y="6356350"/>
            <a:ext cx="2743200" cy="365125"/>
          </a:xfrm>
        </p:spPr>
        <p:txBody>
          <a:bodyPr/>
          <a:lstStyle/>
          <a:p>
            <a:fld id="{11D83323-FBEC-406A-BDF8-01C61F3EC67C}" type="slidenum">
              <a:rPr lang="en-US" smtClean="0"/>
              <a:t>1</a:t>
            </a:fld>
            <a:endParaRPr lang="en-US"/>
          </a:p>
        </p:txBody>
      </p:sp>
      <p:sp>
        <p:nvSpPr>
          <p:cNvPr id="3" name="Rectangle 2">
            <a:extLst>
              <a:ext uri="{FF2B5EF4-FFF2-40B4-BE49-F238E27FC236}">
                <a16:creationId xmlns:a16="http://schemas.microsoft.com/office/drawing/2014/main" id="{E35A5450-455E-4AA5-977D-66E3619FE72E}"/>
              </a:ext>
            </a:extLst>
          </p:cNvPr>
          <p:cNvSpPr/>
          <p:nvPr/>
        </p:nvSpPr>
        <p:spPr>
          <a:xfrm>
            <a:off x="9543135" y="6026826"/>
            <a:ext cx="346505" cy="241298"/>
          </a:xfrm>
          <a:prstGeom prst="rect">
            <a:avLst/>
          </a:prstGeom>
          <a:solidFill>
            <a:srgbClr val="D29600"/>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a:extLst>
              <a:ext uri="{FF2B5EF4-FFF2-40B4-BE49-F238E27FC236}">
                <a16:creationId xmlns:a16="http://schemas.microsoft.com/office/drawing/2014/main" id="{51B657D4-747A-4C5C-AA4D-AAD05F1E21E7}"/>
              </a:ext>
            </a:extLst>
          </p:cNvPr>
          <p:cNvSpPr txBox="1"/>
          <p:nvPr/>
        </p:nvSpPr>
        <p:spPr>
          <a:xfrm>
            <a:off x="9848122" y="5961779"/>
            <a:ext cx="1572675" cy="369332"/>
          </a:xfrm>
          <a:prstGeom prst="rect">
            <a:avLst/>
          </a:prstGeom>
          <a:noFill/>
        </p:spPr>
        <p:txBody>
          <a:bodyPr wrap="none" rtlCol="0">
            <a:spAutoFit/>
          </a:bodyPr>
          <a:lstStyle/>
          <a:p>
            <a:r>
              <a:rPr lang="de-DE" dirty="0">
                <a:solidFill>
                  <a:schemeClr val="bg1"/>
                </a:solidFill>
              </a:rPr>
              <a:t>Indicates focus</a:t>
            </a:r>
          </a:p>
        </p:txBody>
      </p:sp>
    </p:spTree>
    <p:extLst>
      <p:ext uri="{BB962C8B-B14F-4D97-AF65-F5344CB8AC3E}">
        <p14:creationId xmlns:p14="http://schemas.microsoft.com/office/powerpoint/2010/main" val="271235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Widescreen</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Forecasting the Earth system on different timescales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Earth system on different timescales</dc:title>
  <dc:creator>Bjoern Malte Luetjens</dc:creator>
  <cp:lastModifiedBy>Bjoern Malte Luetjens</cp:lastModifiedBy>
  <cp:revision>2</cp:revision>
  <dcterms:created xsi:type="dcterms:W3CDTF">2022-09-30T19:56:35Z</dcterms:created>
  <dcterms:modified xsi:type="dcterms:W3CDTF">2022-09-30T19:59:01Z</dcterms:modified>
</cp:coreProperties>
</file>