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71" r:id="rId4"/>
    <p:sldId id="272" r:id="rId5"/>
    <p:sldId id="277" r:id="rId6"/>
    <p:sldId id="281" r:id="rId7"/>
    <p:sldId id="279" r:id="rId8"/>
    <p:sldId id="280" r:id="rId9"/>
    <p:sldId id="283" r:id="rId10"/>
    <p:sldId id="301" r:id="rId11"/>
    <p:sldId id="285" r:id="rId12"/>
    <p:sldId id="298" r:id="rId13"/>
    <p:sldId id="299" r:id="rId14"/>
    <p:sldId id="300" r:id="rId15"/>
    <p:sldId id="302" r:id="rId16"/>
    <p:sldId id="303" r:id="rId17"/>
    <p:sldId id="295" r:id="rId18"/>
    <p:sldId id="273" r:id="rId19"/>
    <p:sldId id="274" r:id="rId20"/>
    <p:sldId id="275" r:id="rId21"/>
  </p:sldIdLst>
  <p:sldSz cx="9144000" cy="6858000" type="screen4x3"/>
  <p:notesSz cx="12131675" cy="71024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FF9900"/>
    <a:srgbClr val="FF6600"/>
    <a:srgbClr val="FF66FF"/>
    <a:srgbClr val="FF00FF"/>
    <a:srgbClr val="FFCCCC"/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4" y="1"/>
            <a:ext cx="5257927" cy="355468"/>
          </a:xfrm>
          <a:prstGeom prst="rect">
            <a:avLst/>
          </a:prstGeom>
        </p:spPr>
        <p:txBody>
          <a:bodyPr vert="horz" lIns="100090" tIns="50045" rIns="100090" bIns="50045" rtlCol="0"/>
          <a:lstStyle>
            <a:lvl1pPr algn="l">
              <a:defRPr sz="13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6870861" y="1"/>
            <a:ext cx="5257927" cy="355468"/>
          </a:xfrm>
          <a:prstGeom prst="rect">
            <a:avLst/>
          </a:prstGeom>
        </p:spPr>
        <p:txBody>
          <a:bodyPr vert="horz" lIns="100090" tIns="50045" rIns="100090" bIns="50045" rtlCol="0"/>
          <a:lstStyle>
            <a:lvl1pPr algn="r">
              <a:defRPr sz="1300"/>
            </a:lvl1pPr>
          </a:lstStyle>
          <a:p>
            <a:fld id="{47E6E212-66E0-4F57-9FB7-D702776DB322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4" y="6745861"/>
            <a:ext cx="5257927" cy="355468"/>
          </a:xfrm>
          <a:prstGeom prst="rect">
            <a:avLst/>
          </a:prstGeom>
        </p:spPr>
        <p:txBody>
          <a:bodyPr vert="horz" lIns="100090" tIns="50045" rIns="100090" bIns="50045" rtlCol="0" anchor="b"/>
          <a:lstStyle>
            <a:lvl1pPr algn="l">
              <a:defRPr sz="13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6870861" y="6745861"/>
            <a:ext cx="5257927" cy="355468"/>
          </a:xfrm>
          <a:prstGeom prst="rect">
            <a:avLst/>
          </a:prstGeom>
        </p:spPr>
        <p:txBody>
          <a:bodyPr vert="horz" lIns="100090" tIns="50045" rIns="100090" bIns="50045" rtlCol="0" anchor="b"/>
          <a:lstStyle>
            <a:lvl1pPr algn="r">
              <a:defRPr sz="1300"/>
            </a:lvl1pPr>
          </a:lstStyle>
          <a:p>
            <a:fld id="{AA0A46A3-3FFA-4A31-A1C7-120A306A147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6872288" y="0"/>
            <a:ext cx="5256212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C15CE-AD14-4315-8C8E-0F6B1B76AAA8}" type="datetimeFigureOut">
              <a:rPr lang="es-ES" smtClean="0"/>
              <a:pPr/>
              <a:t>02/07/2013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2910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212850" y="3373438"/>
            <a:ext cx="9705975" cy="319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6875"/>
            <a:ext cx="5257800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6872288" y="6746875"/>
            <a:ext cx="5256212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FBDFA-98E7-4B52-86AE-41904F94E30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BDFA-98E7-4B52-86AE-41904F94E306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F30B25-30FF-44C1-A341-9C94A7BCD066}" type="datetimeFigureOut">
              <a:rPr lang="es-ES" smtClean="0"/>
              <a:pPr/>
              <a:t>02/07/2013</a:t>
            </a:fld>
            <a:endParaRPr lang="es-E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21F679-4E4C-4874-8E15-0DED0BF3DAF7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1214422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La Nomenclatura de Cuentas y el Manual Contable de una Empresa Comercial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858481" y="4643446"/>
            <a:ext cx="5435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GT" sz="2800" dirty="0" smtClean="0"/>
              <a:t>www.editorialjernestomolina.com</a:t>
            </a:r>
            <a:endParaRPr lang="es-G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Recordatorio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443286" y="1857364"/>
            <a:ext cx="212884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CLASES DE CUENTAS</a:t>
            </a:r>
            <a:endParaRPr lang="es-ES" b="1" dirty="0"/>
          </a:p>
        </p:txBody>
      </p:sp>
      <p:sp>
        <p:nvSpPr>
          <p:cNvPr id="7" name="6 Rectángulo"/>
          <p:cNvSpPr/>
          <p:nvPr/>
        </p:nvSpPr>
        <p:spPr>
          <a:xfrm>
            <a:off x="1142976" y="2857496"/>
            <a:ext cx="2357454" cy="5000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PATRIMONIALES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429256" y="2857496"/>
            <a:ext cx="2357454" cy="5000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DE RESULTADOS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57158" y="3786190"/>
            <a:ext cx="178595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ACTIVO</a:t>
            </a:r>
          </a:p>
          <a:p>
            <a:pPr algn="ctr"/>
            <a:r>
              <a:rPr lang="es-ES" b="1" dirty="0" smtClean="0"/>
              <a:t>(+)</a:t>
            </a:r>
            <a:endParaRPr lang="es-ES" b="1" dirty="0"/>
          </a:p>
        </p:txBody>
      </p:sp>
      <p:sp>
        <p:nvSpPr>
          <p:cNvPr id="10" name="9 Rectángulo"/>
          <p:cNvSpPr/>
          <p:nvPr/>
        </p:nvSpPr>
        <p:spPr>
          <a:xfrm>
            <a:off x="2643174" y="3786190"/>
            <a:ext cx="1714512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PASIVO</a:t>
            </a:r>
          </a:p>
          <a:p>
            <a:pPr algn="ctr"/>
            <a:r>
              <a:rPr lang="es-ES" b="1" dirty="0" smtClean="0"/>
              <a:t>(-)</a:t>
            </a:r>
            <a:endParaRPr lang="es-ES" b="1" dirty="0"/>
          </a:p>
        </p:txBody>
      </p:sp>
      <p:sp>
        <p:nvSpPr>
          <p:cNvPr id="15" name="14 Rectángulo"/>
          <p:cNvSpPr/>
          <p:nvPr/>
        </p:nvSpPr>
        <p:spPr>
          <a:xfrm>
            <a:off x="4714876" y="3786190"/>
            <a:ext cx="1714512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PÉRDIDA</a:t>
            </a:r>
          </a:p>
          <a:p>
            <a:pPr algn="ctr"/>
            <a:r>
              <a:rPr lang="es-ES" b="1" dirty="0" smtClean="0"/>
              <a:t>(-)</a:t>
            </a:r>
            <a:endParaRPr lang="es-ES" b="1" dirty="0"/>
          </a:p>
        </p:txBody>
      </p:sp>
      <p:sp>
        <p:nvSpPr>
          <p:cNvPr id="16" name="15 Rectángulo"/>
          <p:cNvSpPr/>
          <p:nvPr/>
        </p:nvSpPr>
        <p:spPr>
          <a:xfrm>
            <a:off x="7000892" y="3786190"/>
            <a:ext cx="1714512" cy="9144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GANANCIA</a:t>
            </a:r>
          </a:p>
          <a:p>
            <a:pPr algn="ctr"/>
            <a:r>
              <a:rPr lang="es-ES" b="1" dirty="0" smtClean="0"/>
              <a:t>(+)</a:t>
            </a:r>
            <a:endParaRPr lang="es-ES" b="1" dirty="0"/>
          </a:p>
        </p:txBody>
      </p:sp>
      <p:cxnSp>
        <p:nvCxnSpPr>
          <p:cNvPr id="20" name="19 Conector recto de flecha"/>
          <p:cNvCxnSpPr/>
          <p:nvPr/>
        </p:nvCxnSpPr>
        <p:spPr>
          <a:xfrm rot="5400000">
            <a:off x="3604014" y="2325285"/>
            <a:ext cx="642942" cy="8501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6" idx="2"/>
          </p:cNvCxnSpPr>
          <p:nvPr/>
        </p:nvCxnSpPr>
        <p:spPr>
          <a:xfrm rot="16200000" flipH="1">
            <a:off x="4654158" y="2282418"/>
            <a:ext cx="642942" cy="93584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rot="10800000" flipV="1">
            <a:off x="1571605" y="3286124"/>
            <a:ext cx="564357" cy="4286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714612" y="3286125"/>
            <a:ext cx="642944" cy="4286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rot="10800000" flipV="1">
            <a:off x="5500694" y="3286124"/>
            <a:ext cx="564357" cy="4286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7000892" y="3286124"/>
            <a:ext cx="642944" cy="4286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142976" y="4929198"/>
            <a:ext cx="251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CUENTAS DE ORDEN</a:t>
            </a:r>
            <a:endParaRPr lang="es-ES" b="1" dirty="0"/>
          </a:p>
        </p:txBody>
      </p:sp>
      <p:sp>
        <p:nvSpPr>
          <p:cNvPr id="18" name="17 Rectángulo"/>
          <p:cNvSpPr/>
          <p:nvPr/>
        </p:nvSpPr>
        <p:spPr>
          <a:xfrm>
            <a:off x="357158" y="5572140"/>
            <a:ext cx="178595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DÉBITO</a:t>
            </a:r>
            <a:endParaRPr lang="es-ES" b="1" dirty="0"/>
          </a:p>
        </p:txBody>
      </p:sp>
      <p:sp>
        <p:nvSpPr>
          <p:cNvPr id="19" name="18 Rectángulo"/>
          <p:cNvSpPr/>
          <p:nvPr/>
        </p:nvSpPr>
        <p:spPr>
          <a:xfrm>
            <a:off x="2714612" y="5572140"/>
            <a:ext cx="178595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CRÉDITO</a:t>
            </a:r>
            <a:endParaRPr lang="es-ES" b="1" dirty="0"/>
          </a:p>
        </p:txBody>
      </p:sp>
      <p:cxnSp>
        <p:nvCxnSpPr>
          <p:cNvPr id="21" name="20 Conector recto de flecha"/>
          <p:cNvCxnSpPr/>
          <p:nvPr/>
        </p:nvCxnSpPr>
        <p:spPr>
          <a:xfrm rot="10800000" flipV="1">
            <a:off x="1357290" y="5286388"/>
            <a:ext cx="564357" cy="4286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000364" y="5286388"/>
            <a:ext cx="642944" cy="4286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Estructura de un Manual Contable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0" y="2428868"/>
            <a:ext cx="421642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Nomenclatura</a:t>
            </a:r>
          </a:p>
          <a:p>
            <a:pPr algn="ctr"/>
            <a:r>
              <a:rPr lang="es-E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Cuentas</a:t>
            </a:r>
            <a:endParaRPr lang="es-ES" sz="44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286248" y="1571612"/>
            <a:ext cx="464347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s-ES" b="1" dirty="0" smtClean="0">
                <a:solidFill>
                  <a:srgbClr val="FF0000"/>
                </a:solidFill>
              </a:rPr>
              <a:t>DEFINICIÓN</a:t>
            </a:r>
          </a:p>
          <a:p>
            <a:pPr algn="ctr">
              <a:buNone/>
            </a:pPr>
            <a:r>
              <a:rPr lang="es-ES" sz="2400" dirty="0" smtClean="0"/>
              <a:t>Es un listado de cuentas que son de uso frecuente en una empresa, en la que a cada cuenta se les asigna un código o número, con el fin de que éstas sean de fácil identificación y utilización en el registro de operaciones.</a:t>
            </a:r>
          </a:p>
          <a:p>
            <a:pPr marL="342900" indent="-342900" algn="just"/>
            <a:endParaRPr lang="es-ES" sz="1600" dirty="0" smtClean="0"/>
          </a:p>
        </p:txBody>
      </p:sp>
      <p:sp>
        <p:nvSpPr>
          <p:cNvPr id="6146" name="AutoShape 2" descr="data:image/jpeg;base64,/9j/4AAQSkZJRgABAQAAAQABAAD/2wCEAAkGBg8NDQ8NDw0NDQ0NDQ0NDQ0MDQ8NDQ0NFRAVFBQQEhIXHCYeFxkkGRQUHzAgIycpLCwtFR4xNTAqNSYrLCkBCQoKDgwOGQ8PGi8kHyIqKSssLiwwNSksKTUsLCwsKiwsLCksLCwsLCksLCwpKikpKSwsLCwpLCwsMCwpLCwsLP/AABEIANAA8gMBIgACEQEDEQH/xAAcAAEBAAIDAQEAAAAAAAAAAAAAAQQGAwUHAgj/xABEEAABAwIBCAUJBgQFBQAAAAABAAIDBBEFBhITITFBUWEUIlRxgQcVMkJTkZOh0QgzUmKSwXKiseEjJEOCozREY3Oy/8QAGwEBAAIDAQEAAAAAAAAAAAAAAAUGAgQHAwH/xAAuEQACAQIEBQQABgMAAAAAAAAAAQIDBBESEzEFFEFRUiEycZEVImGxweEGQoH/2gAMAwEAAhEDEQA/APcUREAREQERVRAFVEQFUREARFUBF0+UmNGlja2MB1RO7MhadgO955BdtJIGtLiQA0EknYANpK0VlQayofWOvmG8VM0+rCD6XeTrUTxW+5Sg2vc9jYt6WpL12OJ2DiTr1Eks8p1l7pHAA/lA2BctNiMuHub/AIj5aNxDXtkcXugJ2Oa4+ryWWuOeIPY5jhdrgQRyVDt+IV6VVVMz/UlZUoyjlwNlpcSa/eFng3XnODVr4JDTvOuM2aT60fqlb3QVOe0LplCtGtTVSOzIWcXCTTM1REXsYBERAERVARFUQBRVEBEVUQBEVQBRVEARFEBUURAVFEQFRREAQosbEa9lNC+d5syNpceJO4DmTYeK+SaisWNzoMr68vLKCM2dMM+ocPUgB2d7jqWIxgaA0CwAAAG4BYtA17i+pl++qHZ7vyN9Vg5ALLXNOK3ru67a2XoiboUtOOAURQlRZ7nV43TGzahg68PpAetHvH7ru8nsTDmt16iAQsYhdPSONJUGL/Tfd8R5b2+CtnAL7LLQns9jRu6WKzo9LifcL7XWYXWZ7RrXZ3V0IsIiIAiIgCIiAIqogKoqiAIoqgCIogKoqogCIiAIiIAiIgC07KOs6XVCmabwUpEk/B83qs8Nq73KLF+iU7njXK86OBn4pTs1cBt8FrFBS6KMAnOe4l8jjtdIdZJVb49faNPRg/WX7G7aUszzPoZKhRRUMlgoiiyQCwcVo9LH1dUjDnxn8w3eKzVF605OElKO6DWKwJk3iucBuOwjgd4W6U8ucF5pOOjVAkGqOY6+DZf7rdcGrs5oF10uwulc0VPr1IKtT05YHdogN0W8eIREQBERAVRVEBFURAREVQERVEBEVRARERAVRFUBEKq13K/FHMjbSxG09Vdtxtjh9d/u1eK8a9aNGm5y2RlCLk8EdPVVnTat0+2np86Kn4Of68n7DuXMuOngbGxsbRZrQAF9rl93cSuarqS6k7TgoRUUCoUKzsIotLJc+gzrO5ncFjb0JV6kacd2fZzUIuTMuiwJrmB0hcHOFwBqsOa63EKIwPzTrB1tPELbgsHF6LSxGw67Os39wrpe8FpcthSj+aPXuRlK6ln/ADP0Zqt1EKipWGBLHDW0wljdGd41Hg7cVx5O4i5p0b9T4zmvHPism66rEmGKRtS3ZqZKB+Hc7wU3we85erll7Wa1zSzxxW6PR6OfOaFkrWsCxDOAF1sjHXCvxClVRRAFVFUAREQBRVEARRVAEREARREARFUBEVUQHHU1DYmOkeQ1jGlzidwAuVotNK6plkrZAQ6bqxNP+nAPRHjtXY5W12nlbQMPVFpaoj8F7tj8dvuXABYWGoDdyVM/yC+zPl4Pbck7Olgs7BURRVNEgUC5AGsk2A5rXfKb5SXYDFHQ0gY7EJmaWSR4Dm07CbA5uxzjY2B1AC+8LdsBos5xlI6rNTebuK/OHlfqXS5QV5cT1JWRNvuayJjQPkrvwCxyQ5ia9Xt8f2Rd5VxeRdDrKzL/ABad5e/FK7OP4KmSJo7msIA9y2HJHy04nQStE876+luBJDUuz5M3eY5T1ge+4Xn6K0Ggfq59VDUxRV1M7PpqtgkjdssfWaRuIN7jiCuAla55BHOqcEqadxuIax+iJ9XOjY6w/wB1z4rY5GFpLSLFpsRzVD4xZaFbPH2y/fqTFpVzxwe6IviRgc0tIuHAgjiF9KEqHRuGBg1S6nlMDj6Buw/ij3Lf8Oqs5oXn+KwGwmZ95Fr/AImbwu+ydxQOa031EBXvhF5r0sst0Q11SySxWzNwVXHE+4X2pk1AiIgKiIgCIiAiqIgCiqiAqiqiAIiIAsLGcUbSU753a80dVu97zqa0d5WatJxqt6ZWZgN6ejd4SVO/9K0L+7VrRc3v0PajT1JYGPQQuDXSSG88zjLKfzH1e4bFkoVFzKc3Uk5S3ZOJYLBAr7ghMj2sG1xt/dca77AKKzTM4a3amcm7yt7h9m7quodOvweVappwxO0poBGwMGxot381+W/LVRmLKGs4S6CYdzoWX+YK/VK/Pf2j8MzMQpKoDVPSuiJ4vikJ/pI1dMjFRSitkQbePqzyFERZHw/Sn2e6HR4I6TtFZO8dzWsj/q0rbMo6CxEzRqOp/fuK4/JrhfRMEw+EizuislcPzy3lPzetiqIRIxzHC4cCCtK+tVc0XTe/T5PWjUdOSkaKSouWqpzFI6N21p943FcK53KDhJxluifTTWKC62keaWozP9OQ58fI72rsVjYhS6WOw1Pb1mHg4Ldsbl21VTW3U8q1NVING64VWB7RrXagrQ8msVuBfUQbOHBw2hbtTy5wC6FCanFSWzIFrB4M5kRFkfAqiIAiIgIqoiAqiqiAqiIgCIo94AJJsACSTsA4oDp8qcXNNBmx/wDUTnRQjeHHa/uA1+5a5R0oijawa7bTvc46yT4qPqzWVL6s/dNvFSg+zB1v7yVzrnvGr3mK2SPtiTNtSyRxe7F1EUKhUjaMmgpTNIGbtrjwbvW3MYGgACwAsByXX4LQ6KPOI677E8huC7JdC4NZctRzS90vV/wiGuaueeC2RF5Z9obCdNhEVSB1qSqYSeEcgLD/ADZi9TXQ5d4R03CK6mtd0lLKWD/yNGez+ZoU0ap+O1n4BhhrK2mpWi5qKiGHwc8An3XWAvQ/IThHScdikIu2kimqTwzraNv8zwfBAfp2KMMaGtFmtAa0cABYBfSIgOlykw/PZpmjrM1O5s/stYXoDmgggi4IsQtKxShMEpZ6p6zD+VVLjdnllrx2e5KWVXFZH/wxERFXSROtm/y84lGqOUgP4Nk3HxW7YLX5wAutWqacSMcw7HC3ceKmT2IOY4xPPXjOa7mNxVr4LeZloy6bEXeUcHnR6M0qrFoqjOaFlKyEcVERAEUVQERFUARREBVFVEAWsZY4iSG0MZs+oF5iNsdONvv2e9bBX1rKeJ80hsyNpc7w3DnuWjUZfI59VL97UHOt7OP1GDuFlCcZveXo5Y+6Rt2tLPLF7IyI2BrQ0CwaAABuCqqhK59uTBCVn4NRaWW5HUZ1nczuCwACSABck2A4lbdh1HoYw31trjxcpvg1lzFbNL2x9X/CNW6q5I4LdmUiqLoJDEQqqID8a5YYT0LE62ltYQ1UzGf+vOJZ/KQvYfs24TaCurSNcksVKw8mNz3W8Xs9y0/y/YXoMcMoFhV00E19xcLxn/4HvXr/AJFMO0GT9IbWdOZqh3POkIaf0tagN6RVEBF1uO4fporgdeO7m8xvC7JF5VqUa0HCWzMoScJKSPPkXZ49QaGXOA6klyOTt4XWLndejKhUdOXQsFOanFSQXXYiwxubUN9XqyAb2cfBdio5oIIOsEEEcl8o1ZUpqceh9nFSTTO7wHEQ4DXtstlY64XmWEVBp5jATqHWjJ3sP0XoGG1We0LodvXjXpqcepX6kHCTizsFEVXuYBRVEBEREBVFVEAQqrrMoMXFJTul2yHqQs/HKfRH7+CwnNQi5S2R9SbeCOgyorek1DaNpvDAWyVNtjpPUj8NpXCsehpjGzrHOkeTJK87XSHWSsgrmvELt3VZz6dCdo01TikFCi+oITI9rG7XG3dzWnCDk1Fbs9W0liztMn6HOdpXDqt1N5u4+C2NcNNTiNjWN2NFu/muZdKsLRWtFQ69fkga1TUm2ERRb55FUREB4b9pWi14dUDeKqF3hmOb/Vy9XyIpNBhOHxbMyhpge8xgn5lYmXOQVPjkMUNRJNE2CQytdAWBxJbmkHOB1fRbHBCI2Njb6LGtY3uAsP6ID7REQBVREBi4nRCeJzN+1p4OGxaS5paS0ixBII4FegLWspaDNcJmjU/U/k7cfFV7jVpnhrR3W/x/Rv2dXK8j6nRoiKoksYWJ05c0SM+8iOc3mN7V3eTmKhzWm+ohYK66B5pai2yOU5zODX72qf4Neac9KWzNG8pZo5l0PToZLhci6jCK3OaNa7cFXAiCoiICKqKoCIiIAVouI1vTawyA3p6Uujh4Pl9eT9gu7yuxUxRCniP+YqrxsttYz15PAf1XRU8DYmNjbsaLd/NVbj19ljoQfq9yQs6WLzs5VEUVOSJQXXf5PUNmmYjW7Uzk3iuow+kM0oZu2uPBq3BjQ0AAWAFgOSs/AbLPPXkvRbfJH3lXBZEVVEVzIsIiIAoqvGvLv5RJqQtwqkkMUkselq5WEh7YnXDYmndexJPC3EoD0TEvKBhVJIYp8RpY5GmzmaUPc08HBt7eKz8Hyio65pdSVUFSG+loZGvLf4m7R4r8X3Wbg2Mz0NQypppXQzRuBa9p97XDe07wdRQH7URdFkPlQ3FsOgrmgNdI0tlYNkczTmvb3XFxyIXeoAiqICLiqqdsrHMdscLd3NcyixlFSTTPqeHqaFU05ie6N21pt38CuNbJlLh+c0TNGtmp/NvHwWtrn99au2rOHTp8E9Qq6kMQseupdLGW7HDrMPBw2LIRacW4vFHs1ifWTeKkgB2pzTmuHBwW8U02cAvM6r/AmEw9CQhsnJ25y3TBK/OAF1fuH3SuaKfVbkDcUtOeBsCL5abr6UgeBFVEQBfE8zY2ue4hrGNLnE7A0C5K+1qeWFeZXsoGHU60tUR6sQOpneSta6uI29J1JdDOnBzkoo6qOodVTSVjwRpOpA0+pANnidqyVALAACwAsBwCLmlarKtUdSXUnoxUVggoShXPh7WmaMOtml4vfZy+a+UoZ5qPd4H2TwTZsOCUOijziOvJYnkNwXZqBLrp1vRjQpqnHZFfnJzk5MqIl17mIREQBflvy5wPblDUl17SR0r4+bNC1urxa4eC/Ua878r3k1ONQMnp80V9M1wYHENbURE3MRduIOsE6tZG+4A/MKLsMRyfq6WQxT0lRC9psWyQvb7jbWOYWwZH+S7EcVkaGwPp6e4z6qoY5kbW780HW88h4kID2H7O8T24LKXXzX18xjv+ERxg28QV6kusycwGHDaOGigFooGZoJtnPde7nu5kknxXZICooiAqiIgI9gcCCLgggg7wtJxKiMErmbtrDxadi3ddHlSxujY4+mH2bxtbX+yhuMW8alBz6xNu0qOM8O5rSIipJNHHPCJGuY7Y4WK48ArnRPMLz1ozb+Ju4rIXX4nGWFtQ3bHqeB60f9lJ8Mu+XrLHZ7mtc0tSH6o9GoajOaFmLVMn8SDgNdwQLLaI3XCvaePqiDPpVRF9Bh4tiTKWCSd+xjdQ3udsa0d5Wk0Ub+tNLrmndpJDwvsaOQCzMoa7pdXoQbwUbrv4SVHD/b9V8EqkccvdWpox2W/yS1pSyxzPqFCUUJVeSN4FfKqizQMluJzAWEr7Dmnnaf2z/esRCVsq5rL/AHf2YaUOyMvzvP7Z/vU87z+2f7wsRRZq5reb+xpQ7IzPPFR7Z/vCeeKj2z/eFhosuZreb+xpQ7IzPPFR7Z/yTzxUe2f8lhonNVvN/Y0odkZnnef2z/l9E88VHtn/ACWGic1W839jSh2RmeeKj2z/AJfRPPNR7Z3y+iw0Tmq3m/saUOyMzzzUe2d8vonnmo9s75fRYaJzVbzf2NKHZGb55qPbO/l+ieeaj2zvc36LCROareb+xpQ7IzfPVR7Z3ub9FjT1L5DnPeXnmdncuNFjOvVmsJSbXyfVTivVIIiLxMwo4X1HWDqIVRAYGGTGmmMJPV9KIne3h4Lf8Mq89o1rQ8Tpi9gc37yM57OfFviu3ybxXOa0327uB4K6cIu9anpy3RD3dLJLMtmbtdFiip1Ips0jQcH+6dnfeaaXS326TO13WdddljWS8mldU0jmB0muaCTUyR34mncV00sFaz0qMeE7SFQLvhVxGq8I4ruTVO4puKxeBzEqLCNRUj/tP+Vv0U6TU9k/5R9Fr/htz4M9Nen3M26+brD6RU9kPxW/RTpFT2Q/Fb9F9/DrnwZ916fczSoVh6ep7Ifit+imnqOyH4rfosvw+48GNen3MxFh6ep7Kfit+iaep7IfiNX3kLjwY16fczEWHp6jsh+I1NPUdkPxGpyNx4Ma9PuZiLD6RUdld8RqdIqOyO+I1ORuPBjXp9zMRYfSKjsjviNTpFR2R3xGpyNx4M+69PuZiLD6RUdkd8RqdIqOyO+I1ORuPBjXp9zMRYfSKjsjviNTpM/ZH/ranI3Hgxr0+5mIsPpM/ZH/AK2p0mfsj/1tTkbjwY1qfczEWH0mfsj/ANbU6TP2R/62r5yNx4Ma1PuZiLD6VP2R/wCtqnSp+yP/AFtTkrjwY1qfczUWF0qfsj/1tTpU/ZJP1tTkrjwY1qfczV1eGTZk0ob6OlNrbOa5ZH1MgzWw6G+17nBxA5Ab1kYbgpaQLHvO0nipzg9lVp1NSawRpXdaEo5UbEysNh3BFyNoDYatwUVoIw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6148" name="Picture 4" descr="http://3.bp.blogspot.com/-0m0R2fLnEd0/TfpPKuf1GRI/AAAAAAAAABs/Xux1qdsrR7Y/s1600/advertencia-imagenes-predisenadas-amarillo_4349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4929197"/>
            <a:ext cx="1714512" cy="1476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Estructuración de una Nomenclatura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1472" y="2143116"/>
            <a:ext cx="35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ESTRUCTURA  RECOMENDADA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4572000" y="2071678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143636" y="1857364"/>
            <a:ext cx="2000264" cy="857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SISTEMA DIGITAL O NUMÉRICO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71472" y="2786058"/>
            <a:ext cx="8229600" cy="571496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¿Cómo se elabora?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71472" y="3429000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Paso 1.</a:t>
            </a:r>
            <a:r>
              <a:rPr lang="es-E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Se hace una división por CLASE de cuenta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059185" y="3929066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EJEMPLO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42910" y="4286256"/>
            <a:ext cx="8072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CLASE DE CUENTA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ACTIVO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PASIVO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CAPITAL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PÉRDIDA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GANANCIA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CUENTAS DE ORDEN</a:t>
            </a:r>
            <a:r>
              <a:rPr lang="es-E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s-E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8" grpId="0" animBg="1"/>
      <p:bldP spid="8" grpId="1" animBg="1"/>
      <p:bldP spid="10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Estructuración de una Nomenclatura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0034" y="2357430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Paso 2.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Se le asigna un número de dos dígitos a cada CLASE de cuenta, así: 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0034" y="3286124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CLASE DE CUENTA</a:t>
            </a:r>
          </a:p>
          <a:p>
            <a:pPr marL="342900" indent="-342900"/>
            <a:r>
              <a:rPr lang="es-E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01.	ACTIVO</a:t>
            </a:r>
          </a:p>
          <a:p>
            <a:pPr marL="342900" indent="-342900"/>
            <a:r>
              <a:rPr lang="es-E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02.	PASIVO</a:t>
            </a:r>
          </a:p>
          <a:p>
            <a:pPr marL="342900" indent="-342900"/>
            <a:r>
              <a:rPr lang="es-ES" sz="2400" b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03.	CAPITAL</a:t>
            </a:r>
          </a:p>
          <a:p>
            <a:pPr marL="342900" indent="-342900"/>
            <a:r>
              <a:rPr lang="es-E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04.	PÉRDIDA</a:t>
            </a:r>
          </a:p>
          <a:p>
            <a:pPr marL="342900" indent="-342900"/>
            <a:r>
              <a:rPr lang="es-E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05.	GANANCIA </a:t>
            </a:r>
          </a:p>
          <a:p>
            <a:pPr marL="342900" indent="-342900"/>
            <a:r>
              <a:rPr lang="es-E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06.	CUENTAS DE ORDEN</a:t>
            </a:r>
            <a:endParaRPr lang="es-E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Estructuración de una Nomenclatura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0034" y="2214554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Paso 3.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Debajo de las clases de cuentas se anotan los GRUPOS de cuentas, agregándoles tres dígitos más después de un punto decimal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0034" y="3473611"/>
            <a:ext cx="27146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E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01.		ACTIVO</a:t>
            </a:r>
            <a:endParaRPr lang="es-E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s-E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01.100	Corriente</a:t>
            </a:r>
            <a:endParaRPr lang="es-E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s-E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01.200	No Corriente</a:t>
            </a:r>
          </a:p>
          <a:p>
            <a:pPr marL="342900" indent="-342900"/>
            <a:r>
              <a:rPr lang="es-E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02.		PASIVO	</a:t>
            </a:r>
          </a:p>
          <a:p>
            <a:pPr marL="342900" indent="-342900"/>
            <a:r>
              <a:rPr lang="es-E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02.100	Corriente</a:t>
            </a:r>
          </a:p>
          <a:p>
            <a:pPr marL="342900" indent="-342900"/>
            <a:r>
              <a:rPr lang="es-E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02.200	No Corriente</a:t>
            </a:r>
          </a:p>
          <a:p>
            <a:pPr marL="342900" indent="-342900"/>
            <a:r>
              <a:rPr lang="es-ES" sz="2000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03.		CAPITAL</a:t>
            </a:r>
          </a:p>
          <a:p>
            <a:pPr marL="342900" indent="-342900"/>
            <a:r>
              <a:rPr lang="es-ES" sz="2000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03.100	Capital Social</a:t>
            </a:r>
          </a:p>
          <a:p>
            <a:pPr marL="342900" indent="-342900"/>
            <a:r>
              <a:rPr lang="es-ES" sz="2000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03.200	Reservas </a:t>
            </a:r>
          </a:p>
          <a:p>
            <a:pPr marL="342900" indent="-342900"/>
            <a:r>
              <a:rPr lang="es-ES" sz="2000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03.300	Resultados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500562" y="3429000"/>
            <a:ext cx="38082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s-E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04		CUENTAS DE PÉRDIDA</a:t>
            </a:r>
          </a:p>
          <a:p>
            <a:pPr marL="342900" indent="-342900"/>
            <a:r>
              <a:rPr lang="es-E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04.100	Costo de Venta</a:t>
            </a:r>
          </a:p>
          <a:p>
            <a:pPr marL="342900" indent="-342900"/>
            <a:r>
              <a:rPr lang="es-E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04.200	Gastos de Venta</a:t>
            </a:r>
          </a:p>
          <a:p>
            <a:pPr marL="342900" indent="-342900"/>
            <a:r>
              <a:rPr lang="es-E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05.300	Gastos de Administración</a:t>
            </a:r>
          </a:p>
          <a:p>
            <a:pPr marL="342900" indent="-342900"/>
            <a:r>
              <a:rPr lang="es-E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05.400	Otros Gastos</a:t>
            </a:r>
          </a:p>
          <a:p>
            <a:pPr marL="342900" indent="-342900"/>
            <a:r>
              <a:rPr lang="es-E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05		CUENTAS DE GANANCIA</a:t>
            </a:r>
          </a:p>
          <a:p>
            <a:pPr marL="342900" indent="-342900"/>
            <a:r>
              <a:rPr lang="es-E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05.100	Ingresos Corrientes</a:t>
            </a:r>
          </a:p>
          <a:p>
            <a:pPr marL="342900" indent="-342900"/>
            <a:r>
              <a:rPr lang="es-E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05.200	Ingresos No Corrientes</a:t>
            </a:r>
          </a:p>
          <a:p>
            <a:pPr marL="342900" indent="-342900"/>
            <a:r>
              <a:rPr lang="es-E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06		CUENTAS DE ORDEN</a:t>
            </a:r>
          </a:p>
          <a:p>
            <a:pPr marL="342900" indent="-342900"/>
            <a:r>
              <a:rPr lang="es-E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06.100	Cuentas de Orden Débito</a:t>
            </a:r>
          </a:p>
          <a:p>
            <a:pPr marL="342900" indent="-342900"/>
            <a:r>
              <a:rPr lang="es-E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06.200	Cuentas de Orden Crédito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Estructuración de una Nomenclatura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0034" y="1928802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Paso 4.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Luego debajo de los grupos de cuenta se anotan las CUENTAS de Mayor, agregándoles a los números anteriores, dos dígitos más después de otro punto decimal.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0034" y="3165835"/>
            <a:ext cx="70723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E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01.		 	ACTIVO</a:t>
            </a:r>
            <a:endParaRPr lang="es-E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s-E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01.100		</a:t>
            </a:r>
            <a:r>
              <a:rPr lang="es-ES" sz="2000" b="1" u="sng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Corriente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01.100.01	Caja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01.100.02	Bancos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01.100.03	Clientes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01.100.04	Deudores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01.100.05	Documentos por Cobrar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01.100.06	IVA por Cobrar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01.100.07	Inventario de Mercadería</a:t>
            </a:r>
          </a:p>
          <a:p>
            <a:pPr marL="342900" indent="-342900"/>
            <a:r>
              <a:rPr lang="es-E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01.200		</a:t>
            </a:r>
            <a:r>
              <a:rPr lang="es-ES" sz="2000" b="1" u="sng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Corriente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01.200.01	Mobiliario y Equipo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Estructuración de una Nomenclatura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71472" y="2428868"/>
            <a:ext cx="80724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E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02.			PASIVO</a:t>
            </a:r>
          </a:p>
          <a:p>
            <a:pPr marL="342900" indent="-342900"/>
            <a:r>
              <a:rPr lang="es-E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02.100		</a:t>
            </a:r>
            <a:r>
              <a:rPr lang="es-E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Corriente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02.100.01	Proveedores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02.101.02	Cuentas por Pagar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02.102.03	IVA por Pagar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02.103.04	ISR por Pagar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02.104.05	Sueldos por Pagar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02.105.06	Bonificaciones por Pagar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02.106.07	Prestaciones Laborales por Pagar</a:t>
            </a:r>
          </a:p>
          <a:p>
            <a:pPr marL="342900" indent="-342900"/>
            <a:r>
              <a:rPr lang="es-E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02.200		</a:t>
            </a:r>
            <a:r>
              <a:rPr lang="es-E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Corriente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02.200.01	Préstamos Bancarios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02.200.02	Hipotecas</a:t>
            </a:r>
          </a:p>
          <a:p>
            <a:pPr marL="342900" indent="-342900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02.200.03	Provisión para Prestaciones</a:t>
            </a:r>
            <a:r>
              <a:rPr lang="es-E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Estructura de un Manual Contable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572000" y="1571612"/>
            <a:ext cx="3929090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14282" y="2714620"/>
            <a:ext cx="4216427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Descripción de Cuentas y Procedimiento de Registro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714876" y="1857364"/>
            <a:ext cx="37147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DESCRIPCIÓN  DE CUENTAS Y PROCEDIMIENTO DE REGISTRO</a:t>
            </a:r>
          </a:p>
          <a:p>
            <a:pPr marL="342900" indent="-342900" algn="just"/>
            <a:endParaRPr lang="es-ES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1680" t="40283" r="5663" b="13745"/>
          <a:stretch>
            <a:fillRect/>
          </a:stretch>
        </p:blipFill>
        <p:spPr bwMode="auto">
          <a:xfrm>
            <a:off x="4714876" y="3121163"/>
            <a:ext cx="3571900" cy="180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14282" y="2357430"/>
            <a:ext cx="8643998" cy="414340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993454"/>
          </a:xfrm>
        </p:spPr>
        <p:txBody>
          <a:bodyPr/>
          <a:lstStyle/>
          <a:p>
            <a:pPr algn="ctr">
              <a:buNone/>
            </a:pPr>
            <a:r>
              <a:rPr lang="es-ES" dirty="0" smtClean="0">
                <a:solidFill>
                  <a:srgbClr val="FF0000"/>
                </a:solidFill>
              </a:rPr>
              <a:t>EJEMPLO DE DESCRIPCIÓN DE CUENTAS Y PROCEDIMIENTO DE REGISTRO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1472" y="2643182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01.100.01  CAJA</a:t>
            </a:r>
          </a:p>
          <a:p>
            <a:pPr algn="just"/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Esta cuenta servirá para registrar el movimiento diario y el saldo de efectivo en moneda nacional y extranjera.</a:t>
            </a:r>
          </a:p>
          <a:p>
            <a:pPr algn="just"/>
            <a:endParaRPr lang="es-E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Los cargos y abonos a esta cuenta se harán conforme al siguiente procedimiento: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00034" y="4817946"/>
            <a:ext cx="3357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Débitos: (Se Carga)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1. Con los ingresos de efectivo.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2. Con el ajuste del saldo al tipo de cambio, cuando se trate de moneda extranjera.</a:t>
            </a:r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643438" y="4809192"/>
            <a:ext cx="3857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Créditos: (Se abona)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1. Con los egresos de efectivo.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2. Con el ajuste del saldo al tipo de cambio, cuando se trate de moneda extranjera.</a:t>
            </a:r>
          </a:p>
        </p:txBody>
      </p:sp>
      <p:cxnSp>
        <p:nvCxnSpPr>
          <p:cNvPr id="10" name="9 Conector recto"/>
          <p:cNvCxnSpPr/>
          <p:nvPr/>
        </p:nvCxnSpPr>
        <p:spPr>
          <a:xfrm rot="10800000" flipH="1">
            <a:off x="214282" y="4714884"/>
            <a:ext cx="864399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8" idx="2"/>
          </p:cNvCxnSpPr>
          <p:nvPr/>
        </p:nvCxnSpPr>
        <p:spPr>
          <a:xfrm rot="16200000" flipH="1">
            <a:off x="3625446" y="5589999"/>
            <a:ext cx="1785950" cy="35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>
                <a:solidFill>
                  <a:schemeClr val="accent1"/>
                </a:solidFill>
              </a:rPr>
              <a:t>El manual contable es el documento elaborado por el departamento de contabilidad que contiene las instrucciones para todos los empleados contables en cuanto al uso de cuentas y procedimientos de registro.</a:t>
            </a:r>
          </a:p>
          <a:p>
            <a:pPr algn="just"/>
            <a:endParaRPr lang="es-ES" dirty="0" smtClean="0">
              <a:solidFill>
                <a:schemeClr val="accent1"/>
              </a:solidFill>
            </a:endParaRPr>
          </a:p>
          <a:p>
            <a:pPr algn="just"/>
            <a:r>
              <a:rPr lang="es-ES" dirty="0" smtClean="0">
                <a:solidFill>
                  <a:schemeClr val="accent1"/>
                </a:solidFill>
              </a:rPr>
              <a:t>La nomenclatura de cuentas es parte del manual contable y es un listado de las cuentas de uso frecuente en la empresa, en la que se le asigna un dígito o número a cada una de las cuentas.</a:t>
            </a:r>
          </a:p>
          <a:p>
            <a:pPr algn="just"/>
            <a:endParaRPr lang="es-ES" dirty="0" smtClean="0">
              <a:solidFill>
                <a:schemeClr val="accent1"/>
              </a:solidFill>
            </a:endParaRPr>
          </a:p>
          <a:p>
            <a:pPr algn="just"/>
            <a:r>
              <a:rPr lang="es-ES" dirty="0" smtClean="0">
                <a:solidFill>
                  <a:schemeClr val="accent1"/>
                </a:solidFill>
              </a:rPr>
              <a:t>La implementación de un manual contable dentro de las empresas forma parte de un buen sistema de contabilidad y de control interno.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643182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Manual Contable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64332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GT" dirty="0" smtClean="0"/>
              <a:t>FIN DE LA </a:t>
            </a:r>
            <a:r>
              <a:rPr lang="es-GT" dirty="0" smtClean="0"/>
              <a:t>PRESENTACIÓN</a:t>
            </a:r>
            <a:br>
              <a:rPr lang="es-GT" dirty="0" smtClean="0"/>
            </a:br>
            <a:r>
              <a:rPr lang="es-GT" dirty="0" smtClean="0"/>
              <a:t/>
            </a:r>
            <a:br>
              <a:rPr lang="es-GT" dirty="0" smtClean="0"/>
            </a:br>
            <a:r>
              <a:rPr lang="es-GT" sz="4000" dirty="0" smtClean="0"/>
              <a:t>Material extraído del libro</a:t>
            </a:r>
            <a:br>
              <a:rPr lang="es-GT" sz="4000" dirty="0" smtClean="0"/>
            </a:br>
            <a:r>
              <a:rPr lang="es-GT" sz="4000" dirty="0" smtClean="0"/>
              <a:t>Contabilidad de Sociedades Mercantiles</a:t>
            </a:r>
            <a:br>
              <a:rPr lang="es-GT" sz="4000" dirty="0" smtClean="0"/>
            </a:br>
            <a:r>
              <a:rPr lang="es-GT" sz="4000" dirty="0" smtClean="0"/>
              <a:t>Del autor J. Ernesto Molina</a:t>
            </a:r>
            <a:endParaRPr lang="es-GT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s-ES" dirty="0" smtClean="0"/>
              <a:t>Definición de Manual Contable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643050"/>
            <a:ext cx="8715436" cy="22079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s-ES" dirty="0" smtClean="0">
                <a:solidFill>
                  <a:schemeClr val="accent1"/>
                </a:solidFill>
              </a:rPr>
              <a:t>Es un documento preparado por el departamento de contabilidad de una empresa, que da las instrucciones a todo el personal contable de cómo se deben registrar las transacciones u operaciones y sobre el adecuado uso o manejo de las cuentas.</a:t>
            </a:r>
          </a:p>
        </p:txBody>
      </p:sp>
      <p:pic>
        <p:nvPicPr>
          <p:cNvPr id="1026" name="Picture 2" descr="http://www.frikipedia.es/images/8/8f/Interrogante-duda-pregunta2.jpg"/>
          <p:cNvPicPr>
            <a:picLocks noChangeAspect="1" noChangeArrowheads="1"/>
          </p:cNvPicPr>
          <p:nvPr/>
        </p:nvPicPr>
        <p:blipFill>
          <a:blip r:embed="rId2" cstate="print"/>
          <a:srcRect l="34946" t="32738"/>
          <a:stretch>
            <a:fillRect/>
          </a:stretch>
        </p:blipFill>
        <p:spPr bwMode="auto">
          <a:xfrm>
            <a:off x="928662" y="4429132"/>
            <a:ext cx="1728781" cy="1614483"/>
          </a:xfrm>
          <a:prstGeom prst="rect">
            <a:avLst/>
          </a:prstGeom>
          <a:noFill/>
        </p:spPr>
      </p:pic>
      <p:pic>
        <p:nvPicPr>
          <p:cNvPr id="1030" name="Picture 6" descr="http://us.123rf.com/400wm/400/400/Scovad/scovad0604/scovad060400192/381970-silueta-hombre-en-la-oficina.jpg"/>
          <p:cNvPicPr>
            <a:picLocks noChangeAspect="1" noChangeArrowheads="1"/>
          </p:cNvPicPr>
          <p:nvPr/>
        </p:nvPicPr>
        <p:blipFill>
          <a:blip r:embed="rId3" cstate="print"/>
          <a:srcRect l="21053" t="15770" r="23684"/>
          <a:stretch>
            <a:fillRect/>
          </a:stretch>
        </p:blipFill>
        <p:spPr bwMode="auto">
          <a:xfrm>
            <a:off x="5286380" y="3786190"/>
            <a:ext cx="1500198" cy="1526273"/>
          </a:xfrm>
          <a:prstGeom prst="rect">
            <a:avLst/>
          </a:prstGeom>
          <a:noFill/>
        </p:spPr>
      </p:pic>
      <p:pic>
        <p:nvPicPr>
          <p:cNvPr id="8" name="Picture 6" descr="http://us.123rf.com/400wm/400/400/Scovad/scovad0604/scovad060400192/381970-silueta-hombre-en-la-oficina.jpg"/>
          <p:cNvPicPr>
            <a:picLocks noChangeAspect="1" noChangeArrowheads="1"/>
          </p:cNvPicPr>
          <p:nvPr/>
        </p:nvPicPr>
        <p:blipFill>
          <a:blip r:embed="rId3" cstate="print"/>
          <a:srcRect l="21053" t="15770" r="23684"/>
          <a:stretch>
            <a:fillRect/>
          </a:stretch>
        </p:blipFill>
        <p:spPr bwMode="auto">
          <a:xfrm>
            <a:off x="6572264" y="5143512"/>
            <a:ext cx="1500198" cy="1526273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6715140" y="4214818"/>
            <a:ext cx="2253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AUXILIARES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DE CONTABILIDAD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8596" y="3929066"/>
            <a:ext cx="25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CONTADOR GENERAL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1" name="10 Imagen" descr="Manual Contable.jpg"/>
          <p:cNvPicPr>
            <a:picLocks noChangeAspect="1"/>
          </p:cNvPicPr>
          <p:nvPr/>
        </p:nvPicPr>
        <p:blipFill>
          <a:blip r:embed="rId4" cstate="print"/>
          <a:srcRect l="10683" r="14539"/>
          <a:stretch>
            <a:fillRect/>
          </a:stretch>
        </p:blipFill>
        <p:spPr>
          <a:xfrm>
            <a:off x="2928926" y="4357694"/>
            <a:ext cx="2000264" cy="2086449"/>
          </a:xfrm>
          <a:prstGeom prst="rect">
            <a:avLst/>
          </a:prstGeom>
        </p:spPr>
      </p:pic>
      <p:sp>
        <p:nvSpPr>
          <p:cNvPr id="12" name="11 Flecha derecha"/>
          <p:cNvSpPr/>
          <p:nvPr/>
        </p:nvSpPr>
        <p:spPr>
          <a:xfrm>
            <a:off x="4929190" y="4572008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Flecha derecha"/>
          <p:cNvSpPr/>
          <p:nvPr/>
        </p:nvSpPr>
        <p:spPr>
          <a:xfrm>
            <a:off x="5143504" y="5643578"/>
            <a:ext cx="121444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15 Flecha izquierda y derecha"/>
          <p:cNvSpPr/>
          <p:nvPr/>
        </p:nvSpPr>
        <p:spPr>
          <a:xfrm>
            <a:off x="1785918" y="4572008"/>
            <a:ext cx="1571636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Estructura de un Manual Contable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18573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dirty="0" smtClean="0">
                <a:solidFill>
                  <a:schemeClr val="accent1"/>
                </a:solidFill>
              </a:rPr>
              <a:t>La estructura de un manual contable cambia de acuerdo al tipo y necesidades de cada empresa, pero por muy sencillo que sea, éste deberá contener la siguiente estructura:</a:t>
            </a:r>
          </a:p>
          <a:p>
            <a:pPr marL="514350" indent="-514350"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42844" y="3286124"/>
            <a:ext cx="875925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s-ES" sz="2800" dirty="0" smtClean="0"/>
              <a:t>Carátula</a:t>
            </a:r>
          </a:p>
          <a:p>
            <a:pPr marL="514350" indent="-514350">
              <a:buAutoNum type="arabicPeriod"/>
            </a:pPr>
            <a:r>
              <a:rPr lang="es-ES" sz="2800" dirty="0" smtClean="0"/>
              <a:t>Introducción</a:t>
            </a:r>
          </a:p>
          <a:p>
            <a:pPr marL="514350" indent="-514350">
              <a:buAutoNum type="arabicPeriod"/>
            </a:pPr>
            <a:r>
              <a:rPr lang="es-ES" sz="2800" dirty="0" smtClean="0"/>
              <a:t>Objetivos</a:t>
            </a:r>
          </a:p>
          <a:p>
            <a:pPr marL="514350" indent="-514350">
              <a:buAutoNum type="arabicPeriod"/>
            </a:pPr>
            <a:r>
              <a:rPr lang="es-ES" sz="2800" dirty="0" smtClean="0"/>
              <a:t>Instrucciones de Uso</a:t>
            </a:r>
          </a:p>
          <a:p>
            <a:pPr marL="514350" indent="-514350">
              <a:buAutoNum type="arabicPeriod"/>
            </a:pPr>
            <a:r>
              <a:rPr lang="es-ES" sz="2800" dirty="0" smtClean="0">
                <a:solidFill>
                  <a:srgbClr val="FF0000"/>
                </a:solidFill>
              </a:rPr>
              <a:t>NOMENCLATURA DE CUENTAS</a:t>
            </a:r>
          </a:p>
          <a:p>
            <a:pPr marL="514350" indent="-514350">
              <a:buAutoNum type="arabicPeriod"/>
            </a:pPr>
            <a:r>
              <a:rPr lang="es-ES" sz="2800" dirty="0" smtClean="0"/>
              <a:t>Descripción de Cuentas y Procedimiento de Registro</a:t>
            </a:r>
          </a:p>
          <a:p>
            <a:pPr marL="514350" indent="-514350">
              <a:buAutoNum type="arabicPeriod"/>
            </a:pPr>
            <a:r>
              <a:rPr lang="es-ES" sz="2800" dirty="0" smtClean="0"/>
              <a:t>Modelos de Estados Financieros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Estructura de un Manual Contable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572000" y="1571612"/>
            <a:ext cx="3929090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43438" y="1711099"/>
            <a:ext cx="371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EMPRESA </a:t>
            </a:r>
          </a:p>
          <a:p>
            <a:pPr algn="ctr"/>
            <a:r>
              <a:rPr lang="es-ES" dirty="0" smtClean="0"/>
              <a:t>COMERCIALIZADORA</a:t>
            </a:r>
          </a:p>
          <a:p>
            <a:pPr algn="ctr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ctr"/>
            <a:r>
              <a:rPr lang="es-ES" dirty="0" smtClean="0"/>
              <a:t>Manual de Instrucciones</a:t>
            </a:r>
          </a:p>
          <a:p>
            <a:pPr algn="ctr"/>
            <a:r>
              <a:rPr lang="es-ES" dirty="0" smtClean="0"/>
              <a:t>Contables</a:t>
            </a:r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Guatemala, Octubre de 2012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500034" y="321468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Carátula</a:t>
            </a:r>
            <a:endParaRPr lang="es-E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Estructura de un Manual Contable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572000" y="1571612"/>
            <a:ext cx="3929090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14282" y="3214686"/>
            <a:ext cx="42164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Í</a:t>
            </a:r>
            <a:r>
              <a:rPr lang="es-ES" sz="4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ndice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714876" y="1857364"/>
            <a:ext cx="37147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ÍNDICE</a:t>
            </a:r>
          </a:p>
          <a:p>
            <a:pPr algn="ctr"/>
            <a:endParaRPr lang="es-ES" dirty="0" smtClean="0"/>
          </a:p>
          <a:p>
            <a:r>
              <a:rPr lang="es-ES" sz="1600" dirty="0" smtClean="0"/>
              <a:t>I. Introducción		      3</a:t>
            </a:r>
          </a:p>
          <a:p>
            <a:endParaRPr lang="es-ES" sz="1600" dirty="0" smtClean="0"/>
          </a:p>
          <a:p>
            <a:r>
              <a:rPr lang="es-ES" sz="1600" dirty="0" smtClean="0"/>
              <a:t>II. Objetivos		      4</a:t>
            </a:r>
          </a:p>
          <a:p>
            <a:endParaRPr lang="es-ES" sz="1600" dirty="0" smtClean="0"/>
          </a:p>
          <a:p>
            <a:r>
              <a:rPr lang="es-ES" sz="1600" dirty="0" smtClean="0"/>
              <a:t>III. Instrucciones de Uso 	      5</a:t>
            </a:r>
          </a:p>
          <a:p>
            <a:r>
              <a:rPr lang="es-ES" sz="1600" dirty="0" smtClean="0"/>
              <a:t>- Codificación      		      5</a:t>
            </a:r>
          </a:p>
          <a:p>
            <a:pPr>
              <a:buFontTx/>
              <a:buChar char="-"/>
            </a:pPr>
            <a:r>
              <a:rPr lang="es-ES" sz="1600" dirty="0" smtClean="0"/>
              <a:t>Principios de Contabilidad	      6</a:t>
            </a:r>
          </a:p>
          <a:p>
            <a:pPr>
              <a:buFontTx/>
              <a:buChar char="-"/>
            </a:pPr>
            <a:r>
              <a:rPr lang="es-ES" sz="1600" dirty="0" smtClean="0"/>
              <a:t>Libros de Contabilidad	      9</a:t>
            </a:r>
          </a:p>
          <a:p>
            <a:endParaRPr lang="es-ES" sz="1600" dirty="0" smtClean="0"/>
          </a:p>
          <a:p>
            <a:r>
              <a:rPr lang="es-ES" sz="1600" dirty="0" smtClean="0"/>
              <a:t>IV. Nomenclatura de Cuentas	      10</a:t>
            </a:r>
          </a:p>
          <a:p>
            <a:endParaRPr lang="es-ES" sz="1600" dirty="0" smtClean="0"/>
          </a:p>
          <a:p>
            <a:r>
              <a:rPr lang="es-ES" sz="1600" dirty="0" smtClean="0"/>
              <a:t>V. Descripción y Procedimiento de Registro de las Cuentas	       17</a:t>
            </a:r>
          </a:p>
          <a:p>
            <a:endParaRPr lang="es-ES" sz="1600" dirty="0" smtClean="0"/>
          </a:p>
          <a:p>
            <a:r>
              <a:rPr lang="es-ES" sz="1600" dirty="0" smtClean="0"/>
              <a:t>VI. Estados Financieros	      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Estructura de un Manual Contable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572000" y="1571612"/>
            <a:ext cx="3929090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14282" y="3214686"/>
            <a:ext cx="42164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Introducción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714876" y="1857364"/>
            <a:ext cx="3714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INTRODUCCIÓN</a:t>
            </a:r>
          </a:p>
          <a:p>
            <a:pPr algn="ctr"/>
            <a:endParaRPr lang="es-ES" dirty="0" smtClean="0"/>
          </a:p>
          <a:p>
            <a:pPr algn="just"/>
            <a:r>
              <a:rPr lang="es-ES" sz="1600" dirty="0" smtClean="0"/>
              <a:t>El presente manual fue elaborado por el departamento de contabilidad de la Empresa Comercializadora y contiene las instrucciones para todo el personal sobre el registro contable y el correcto manejo de las cuentas de la nomenclatura.</a:t>
            </a:r>
          </a:p>
          <a:p>
            <a:pPr algn="just"/>
            <a:endParaRPr lang="es-ES" sz="1600" dirty="0" smtClean="0"/>
          </a:p>
          <a:p>
            <a:pPr algn="just"/>
            <a:r>
              <a:rPr lang="es-ES" sz="1600" dirty="0" smtClean="0"/>
              <a:t>Este manual fue estructurado de acuerdo a las necesidades de esta empresa, tomando en cuenta las Normas Internacionales de Información Financiera, para el registro contable de operaciones.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071538" y="4572008"/>
            <a:ext cx="249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Responde a la pregunta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¿QUÉ CONTIENE?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Estructura de un Manual Contable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572000" y="1571612"/>
            <a:ext cx="3929090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14282" y="3214686"/>
            <a:ext cx="42164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ES" sz="44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714876" y="1857364"/>
            <a:ext cx="371477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OBJETIVOS</a:t>
            </a:r>
          </a:p>
          <a:p>
            <a:pPr algn="just"/>
            <a:endParaRPr lang="es-ES" sz="1400" dirty="0" smtClean="0"/>
          </a:p>
          <a:p>
            <a:pPr algn="just"/>
            <a:r>
              <a:rPr lang="es-ES" sz="1400" dirty="0" smtClean="0"/>
              <a:t>El presente manual tiene como finalidad el logro de los siguientes objetivos.</a:t>
            </a:r>
          </a:p>
          <a:p>
            <a:pPr algn="just"/>
            <a:endParaRPr lang="es-ES" sz="1600" dirty="0" smtClean="0"/>
          </a:p>
          <a:p>
            <a:pPr marL="342900" indent="-342900" algn="just">
              <a:buAutoNum type="arabicPeriod"/>
            </a:pPr>
            <a:r>
              <a:rPr lang="es-ES" sz="1400" dirty="0" smtClean="0"/>
              <a:t>Servir como guía a los usuarios de la empresa para el correcto registro contable de las transacciones de la empresa.</a:t>
            </a:r>
          </a:p>
          <a:p>
            <a:pPr marL="342900" indent="-342900" algn="just">
              <a:buAutoNum type="arabicPeriod"/>
            </a:pPr>
            <a:endParaRPr lang="es-ES" sz="1400" dirty="0" smtClean="0"/>
          </a:p>
          <a:p>
            <a:pPr marL="342900" indent="-342900" algn="just">
              <a:buAutoNum type="arabicPeriod"/>
            </a:pPr>
            <a:r>
              <a:rPr lang="es-ES" sz="1400" dirty="0" smtClean="0"/>
              <a:t>Proporcionar una nomenclatura de cuentas para un registro uniforme de transacciones.</a:t>
            </a:r>
          </a:p>
          <a:p>
            <a:pPr marL="342900" indent="-342900" algn="just">
              <a:buAutoNum type="arabicPeriod"/>
            </a:pPr>
            <a:endParaRPr lang="es-ES" sz="1400" dirty="0" smtClean="0"/>
          </a:p>
          <a:p>
            <a:pPr marL="342900" indent="-342900" algn="just">
              <a:buAutoNum type="arabicPeriod"/>
            </a:pPr>
            <a:r>
              <a:rPr lang="es-ES" sz="1400" dirty="0" smtClean="0"/>
              <a:t>Facilitar la adaptación o inducción de personal nuevo de la institución, que tenga relación con las operaciones contables.</a:t>
            </a:r>
          </a:p>
          <a:p>
            <a:pPr marL="342900" indent="-342900" algn="just">
              <a:buAutoNum type="arabicPeriod"/>
            </a:pPr>
            <a:endParaRPr lang="es-ES" sz="1400" dirty="0" smtClean="0"/>
          </a:p>
          <a:p>
            <a:pPr marL="342900" indent="-342900" algn="just">
              <a:buAutoNum type="arabicPeriod"/>
            </a:pPr>
            <a:r>
              <a:rPr lang="es-ES" sz="1400" dirty="0" smtClean="0"/>
              <a:t>Servir como base para la correcta presentación de los Estados Financieros.</a:t>
            </a:r>
          </a:p>
          <a:p>
            <a:pPr algn="just"/>
            <a:endParaRPr lang="es-ES" sz="16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1071538" y="4572008"/>
            <a:ext cx="249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Responde a la pregunta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¿PARA QUÉ?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Estructura de un Manual Contable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572000" y="1571612"/>
            <a:ext cx="3929090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14282" y="3214686"/>
            <a:ext cx="421642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Instrucciones de Uso</a:t>
            </a:r>
            <a:endParaRPr lang="es-ES" sz="44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714876" y="1857364"/>
            <a:ext cx="37147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INSTRUCCIONES DE USO</a:t>
            </a:r>
          </a:p>
          <a:p>
            <a:pPr algn="just"/>
            <a:endParaRPr lang="es-ES" sz="1400" dirty="0" smtClean="0"/>
          </a:p>
          <a:p>
            <a:pPr marL="342900" indent="-342900" algn="just">
              <a:buAutoNum type="arabicPeriod"/>
            </a:pPr>
            <a:r>
              <a:rPr lang="es-ES" sz="1600" dirty="0" smtClean="0"/>
              <a:t>Codificación de las Cuentas</a:t>
            </a:r>
          </a:p>
          <a:p>
            <a:pPr marL="342900" indent="-342900" algn="just"/>
            <a:r>
              <a:rPr lang="es-ES" sz="1600" dirty="0" smtClean="0">
                <a:solidFill>
                  <a:schemeClr val="accent1"/>
                </a:solidFill>
              </a:rPr>
              <a:t>	(Explicación de cómo descifrar el código a cada cuenta)</a:t>
            </a:r>
          </a:p>
          <a:p>
            <a:pPr marL="342900" indent="-342900" algn="just"/>
            <a:r>
              <a:rPr lang="es-ES" sz="1600" dirty="0" smtClean="0"/>
              <a:t>2. 	Principios de Contabilidad</a:t>
            </a:r>
          </a:p>
          <a:p>
            <a:pPr marL="342900" indent="-342900" algn="just"/>
            <a:r>
              <a:rPr lang="es-ES" sz="1600" dirty="0" smtClean="0">
                <a:solidFill>
                  <a:schemeClr val="accent1"/>
                </a:solidFill>
              </a:rPr>
              <a:t>	(Descripción de los principios de contabilidad, tales como, período contable, unidad monetaria, entidad, base de acumulación (devengado o percibido), negocio en marcha, prudencia).</a:t>
            </a:r>
          </a:p>
          <a:p>
            <a:pPr marL="342900" indent="-342900" algn="just"/>
            <a:endParaRPr lang="es-ES" sz="1600" dirty="0" smtClean="0"/>
          </a:p>
          <a:p>
            <a:pPr marL="342900" indent="-342900" algn="just">
              <a:buAutoNum type="arabicPeriod" startAt="3"/>
            </a:pPr>
            <a:r>
              <a:rPr lang="es-ES" sz="1600" dirty="0" smtClean="0"/>
              <a:t>Libros de Contabilidad</a:t>
            </a:r>
          </a:p>
          <a:p>
            <a:pPr marL="342900" indent="-342900" algn="just"/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accent1"/>
                </a:solidFill>
              </a:rPr>
              <a:t>(Descripción breve de los libros que se utilizarán para el registro contable, tanto principales como auxiliares)</a:t>
            </a:r>
            <a:endParaRPr lang="es-ES" sz="1600" dirty="0" smtClean="0"/>
          </a:p>
          <a:p>
            <a:pPr marL="342900" indent="-342900" algn="just"/>
            <a:endParaRPr lang="es-E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896</TotalTime>
  <Words>787</Words>
  <Application>Microsoft Office PowerPoint</Application>
  <PresentationFormat>Presentación en pantalla (4:3)</PresentationFormat>
  <Paragraphs>203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Flujo</vt:lpstr>
      <vt:lpstr>La Nomenclatura de Cuentas y el Manual Contable de una Empresa Comercial</vt:lpstr>
      <vt:lpstr>Manual Contable</vt:lpstr>
      <vt:lpstr>Definición de Manual Contable</vt:lpstr>
      <vt:lpstr>Estructura de un Manual Contable</vt:lpstr>
      <vt:lpstr>Estructura de un Manual Contable</vt:lpstr>
      <vt:lpstr>Estructura de un Manual Contable</vt:lpstr>
      <vt:lpstr>Estructura de un Manual Contable</vt:lpstr>
      <vt:lpstr>Estructura de un Manual Contable</vt:lpstr>
      <vt:lpstr>Estructura de un Manual Contable</vt:lpstr>
      <vt:lpstr>Recordatorio</vt:lpstr>
      <vt:lpstr>Estructura de un Manual Contable</vt:lpstr>
      <vt:lpstr>Estructuración de una Nomenclatura</vt:lpstr>
      <vt:lpstr>Estructuración de una Nomenclatura</vt:lpstr>
      <vt:lpstr>Estructuración de una Nomenclatura</vt:lpstr>
      <vt:lpstr>Estructuración de una Nomenclatura</vt:lpstr>
      <vt:lpstr>Estructuración de una Nomenclatura</vt:lpstr>
      <vt:lpstr>Estructura de un Manual Contable</vt:lpstr>
      <vt:lpstr>Diapositiva 18</vt:lpstr>
      <vt:lpstr>Conclusiones</vt:lpstr>
      <vt:lpstr>FIN DE LA PRESENTACIÓN  Material extraído del libro Contabilidad de Sociedades Mercantiles Del autor J. Ernesto Molina</vt:lpstr>
    </vt:vector>
  </TitlesOfParts>
  <Company>Editorial J. Ernesto Molina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Nomenclatura de Cuentas y el Manual Contable de una Empresa Comercial</dc:title>
  <dc:creator>Jose Molina</dc:creator>
  <cp:lastModifiedBy>Jose Molina</cp:lastModifiedBy>
  <cp:revision>112</cp:revision>
  <dcterms:created xsi:type="dcterms:W3CDTF">2012-09-21T23:44:04Z</dcterms:created>
  <dcterms:modified xsi:type="dcterms:W3CDTF">2013-07-02T23:07:15Z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