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&#1050;&#1059;&#1056;&#1057;&#1040;&#10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esktop\&#1050;&#1059;&#1056;&#1057;&#1040;&#10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k(T), </a:t>
            </a: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Вт/(м*К)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294683170760643"/>
          <c:y val="0.140354518609135"/>
          <c:w val="0.83438202326109934"/>
          <c:h val="0.68022332064090341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'k(T)'!$G$2</c:f>
              <c:strCache>
                <c:ptCount val="1"/>
                <c:pt idx="0">
                  <c:v>k(T), Вт/(м*К)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'k(T)'!$E$3:$E$15</c:f>
              <c:numCache>
                <c:formatCode>General</c:formatCode>
                <c:ptCount val="1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  <c:pt idx="8">
                  <c:v>1100</c:v>
                </c:pt>
                <c:pt idx="9">
                  <c:v>1200</c:v>
                </c:pt>
                <c:pt idx="10">
                  <c:v>1300</c:v>
                </c:pt>
                <c:pt idx="11">
                  <c:v>1400</c:v>
                </c:pt>
                <c:pt idx="12">
                  <c:v>1500</c:v>
                </c:pt>
              </c:numCache>
            </c:numRef>
          </c:xVal>
          <c:yVal>
            <c:numRef>
              <c:f>'k(T)'!$G$3:$G$15</c:f>
              <c:numCache>
                <c:formatCode>General</c:formatCode>
                <c:ptCount val="13"/>
                <c:pt idx="0">
                  <c:v>4.6235264661011993E-2</c:v>
                </c:pt>
                <c:pt idx="1">
                  <c:v>5.7534293938145104E-2</c:v>
                </c:pt>
                <c:pt idx="2">
                  <c:v>6.8167661806199834E-2</c:v>
                </c:pt>
                <c:pt idx="3">
                  <c:v>7.8298987235105436E-2</c:v>
                </c:pt>
                <c:pt idx="4">
                  <c:v>8.8031014084279616E-2</c:v>
                </c:pt>
                <c:pt idx="5">
                  <c:v>9.7433787384424264E-2</c:v>
                </c:pt>
                <c:pt idx="6">
                  <c:v>0.10655786283975831</c:v>
                </c:pt>
                <c:pt idx="7">
                  <c:v>0.11544129617822763</c:v>
                </c:pt>
                <c:pt idx="8">
                  <c:v>0.12411367495989277</c:v>
                </c:pt>
                <c:pt idx="9">
                  <c:v>0.13259860080811775</c:v>
                </c:pt>
                <c:pt idx="10">
                  <c:v>0.14091529758932811</c:v>
                </c:pt>
                <c:pt idx="11">
                  <c:v>0.14907969703676674</c:v>
                </c:pt>
                <c:pt idx="12">
                  <c:v>0.15710519686885865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539-4B6C-8984-48188FD52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0456799"/>
        <c:axId val="740457215"/>
      </c:scatterChart>
      <c:valAx>
        <c:axId val="740456799"/>
        <c:scaling>
          <c:orientation val="minMax"/>
          <c:max val="1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T, K</a:t>
                </a:r>
                <a:endParaRPr lang="ru-RU" sz="105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94072662380263306"/>
              <c:y val="0.759141702744883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0457215"/>
        <c:crosses val="autoZero"/>
        <c:crossBetween val="midCat"/>
        <c:majorUnit val="100"/>
      </c:valAx>
      <c:valAx>
        <c:axId val="74045721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k,</a:t>
                </a:r>
                <a:r>
                  <a:rPr lang="en-US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Вт</a:t>
                </a:r>
                <a:r>
                  <a:rPr lang="en-US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ru-RU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(м*К)</a:t>
                </a:r>
                <a:endParaRPr lang="ru-RU" sz="105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10391197210468109"/>
              <c:y val="6.431106678250880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0456799"/>
        <c:crosses val="autoZero"/>
        <c:crossBetween val="midCat"/>
        <c:majorUnit val="1.0000000000000002E-2"/>
      </c:valAx>
      <c:spPr>
        <a:noFill/>
        <a:ln w="19050">
          <a:solidFill>
            <a:schemeClr val="bg2">
              <a:lumMod val="7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k(P), </a:t>
            </a: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Вт/(м*К)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5896762904636917E-2"/>
          <c:y val="0.14541792547834845"/>
          <c:w val="0.80956313951230219"/>
          <c:h val="0.7246739768287139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'k(P)'!$G$2</c:f>
              <c:strCache>
                <c:ptCount val="1"/>
                <c:pt idx="0">
                  <c:v>k(T), Вт/(м*К)</c:v>
                </c:pt>
              </c:strCache>
            </c:strRef>
          </c:tx>
          <c:spPr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'k(P)'!$F$3:$F$23</c:f>
              <c:numCache>
                <c:formatCode>General</c:formatCode>
                <c:ptCount val="21"/>
                <c:pt idx="0">
                  <c:v>0.1</c:v>
                </c:pt>
                <c:pt idx="1">
                  <c:v>0.6</c:v>
                </c:pt>
                <c:pt idx="2">
                  <c:v>1.1000000000000001</c:v>
                </c:pt>
                <c:pt idx="3">
                  <c:v>1.6</c:v>
                </c:pt>
                <c:pt idx="4">
                  <c:v>2.1</c:v>
                </c:pt>
                <c:pt idx="5">
                  <c:v>2.6</c:v>
                </c:pt>
                <c:pt idx="6">
                  <c:v>3.1</c:v>
                </c:pt>
                <c:pt idx="7">
                  <c:v>3.6</c:v>
                </c:pt>
                <c:pt idx="8">
                  <c:v>4.0999999999999996</c:v>
                </c:pt>
                <c:pt idx="9">
                  <c:v>4.5999999999999996</c:v>
                </c:pt>
                <c:pt idx="10">
                  <c:v>5.0999999999999996</c:v>
                </c:pt>
                <c:pt idx="11">
                  <c:v>5.6</c:v>
                </c:pt>
                <c:pt idx="12">
                  <c:v>6.1</c:v>
                </c:pt>
                <c:pt idx="13">
                  <c:v>6.6</c:v>
                </c:pt>
                <c:pt idx="14">
                  <c:v>7.1</c:v>
                </c:pt>
                <c:pt idx="15">
                  <c:v>7.6</c:v>
                </c:pt>
                <c:pt idx="16">
                  <c:v>8.1</c:v>
                </c:pt>
                <c:pt idx="17">
                  <c:v>8.6</c:v>
                </c:pt>
                <c:pt idx="18">
                  <c:v>9.1</c:v>
                </c:pt>
                <c:pt idx="19">
                  <c:v>9.6</c:v>
                </c:pt>
                <c:pt idx="20">
                  <c:v>10.1</c:v>
                </c:pt>
              </c:numCache>
            </c:numRef>
          </c:xVal>
          <c:yVal>
            <c:numRef>
              <c:f>'k(P)'!$G$3:$G$23</c:f>
              <c:numCache>
                <c:formatCode>General</c:formatCode>
                <c:ptCount val="21"/>
                <c:pt idx="0">
                  <c:v>4.403075624285141E-2</c:v>
                </c:pt>
                <c:pt idx="1">
                  <c:v>6.8911857644652366E-2</c:v>
                </c:pt>
                <c:pt idx="2">
                  <c:v>8.01870646689197E-2</c:v>
                </c:pt>
                <c:pt idx="3">
                  <c:v>8.806151248570282E-2</c:v>
                </c:pt>
                <c:pt idx="4">
                  <c:v>9.4256426028521925E-2</c:v>
                </c:pt>
                <c:pt idx="5">
                  <c:v>9.9425888730108949E-2</c:v>
                </c:pt>
                <c:pt idx="6">
                  <c:v>0.10389545948875564</c:v>
                </c:pt>
                <c:pt idx="7">
                  <c:v>0.10785288578385091</c:v>
                </c:pt>
                <c:pt idx="8">
                  <c:v>0.11141716632799258</c:v>
                </c:pt>
                <c:pt idx="9">
                  <c:v>0.11466888843099893</c:v>
                </c:pt>
                <c:pt idx="10">
                  <c:v>0.11766537647791203</c:v>
                </c:pt>
                <c:pt idx="11">
                  <c:v>0.12044898688364589</c:v>
                </c:pt>
                <c:pt idx="12">
                  <c:v>0.12305197920789619</c:v>
                </c:pt>
                <c:pt idx="13">
                  <c:v>0.12549953843466569</c:v>
                </c:pt>
                <c:pt idx="14">
                  <c:v>0.12781173546245275</c:v>
                </c:pt>
                <c:pt idx="15">
                  <c:v>0.13000484647253266</c:v>
                </c:pt>
                <c:pt idx="16">
                  <c:v>0.1320922687285542</c:v>
                </c:pt>
                <c:pt idx="17">
                  <c:v>0.13408517325167452</c:v>
                </c:pt>
                <c:pt idx="18">
                  <c:v>0.13599298069621557</c:v>
                </c:pt>
                <c:pt idx="19">
                  <c:v>0.13782371528930473</c:v>
                </c:pt>
                <c:pt idx="20">
                  <c:v>0.13958427273039994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E04-4793-A353-C02931B86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7850831"/>
        <c:axId val="877856655"/>
      </c:scatterChart>
      <c:valAx>
        <c:axId val="877850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P,</a:t>
                </a:r>
                <a:r>
                  <a:rPr lang="en-US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МПа</a:t>
                </a:r>
                <a:endParaRPr lang="ru-RU" sz="105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9073652495681408"/>
              <c:y val="0.84038232271119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877856655"/>
        <c:crosses val="autoZero"/>
        <c:crossBetween val="midCat"/>
        <c:majorUnit val="0.5"/>
        <c:minorUnit val="0.1"/>
      </c:valAx>
      <c:valAx>
        <c:axId val="877856655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k,</a:t>
                </a:r>
                <a:r>
                  <a:rPr lang="en-US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Вт</a:t>
                </a:r>
                <a:r>
                  <a:rPr lang="en-US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ru-RU" sz="105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(м*К)</a:t>
                </a:r>
                <a:endParaRPr lang="ru-RU" sz="105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9.8484848484848467E-2"/>
              <c:y val="7.10875339978273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877850831"/>
        <c:crosses val="autoZero"/>
        <c:crossBetween val="midCat"/>
        <c:majorUnit val="1.0000000000000002E-2"/>
      </c:valAx>
      <c:spPr>
        <a:noFill/>
        <a:ln w="19050">
          <a:solidFill>
            <a:schemeClr val="bg2">
              <a:lumMod val="7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F0A48-3C50-4546-8B2F-A768480B00C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CD1A-3A8C-4E85-B2EA-0F18FF55B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26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1D10F-C84D-4B36-87A1-4A769024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2D4BBC-8C90-4A43-8CC7-D8979D2CF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967D3-E160-42CB-8938-9F7762DA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6ACC-F983-46F1-BC8F-F65762DD8298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C62FF-2144-4D27-B201-FEF13CD0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FD577E-34AB-421B-90FE-F9886FC8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5CDF0-1CB8-420C-8706-37DE9348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958AA8-5F7F-4335-AD28-0A31B6B9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F9957-96E3-408A-9F97-9BE194B1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91C-F0FC-4407-A699-0D143AAD4AEF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49237-E36C-48AF-A8F1-C0646AF9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53F8C-DF1C-4CF3-A0E0-22EB804B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70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8888F3-72B5-4CF2-A214-C925CAB50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D8A0B2-9CB6-4C8C-89C8-83CA641EC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5CFCD4-CD9B-412C-9D97-CAE2E8D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BA92-819C-4DA3-8143-7B290D2DD158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A7C304-A87D-4F08-8EBB-63A3D5DC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92578-5299-488B-BA88-11B1DD7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B755C-91EF-4759-A5BA-64A0DC4B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B25ED-1A50-43FB-AD5F-C82D1BE6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39D34-9306-43CC-86EA-F976649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EAF-3943-47BD-917F-E2C5789864EA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15A517-8B51-42AC-B26F-E5916B45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E0BB4-1557-4E11-8BA8-49B4FDAC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9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294C5-63CE-42A9-8BA9-DA7606B4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F05304-770D-40EB-A22A-83E948B0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4732A0-2B3E-491F-9C10-2F779B0E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BB6F-8E06-4523-A7C5-228F1F9098B9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C0219-23FA-4BF6-BE40-C10DD1A0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CD73A-51FB-43C7-87C6-6DBE2567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3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3EBB2-3A9C-4219-A692-6AC75302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D1846-6892-460B-9112-A5A75BB36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85F37B-F2E8-4312-B3A9-6DB31611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B5B5AF-7BB3-487C-84C9-CB1D9F85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0914-E5C0-4913-B1D5-BD9F1B5A07EA}" type="datetime1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0B055E-6F2B-4CDA-A1AF-6F45A2E4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59A4A3-7075-4E77-B333-27BA7C0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9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01BA3-AF74-4AC6-B51F-28C9B8D8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A3E8EA-DCCC-476B-8ACF-1FAB1F20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8D09A0-0445-440B-8E44-BE9440419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70E622-3FDB-4539-888B-13168B358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FAD7EA-9B6D-4F9A-9AD2-B63BD2B8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D7CF02-636E-4B46-BD06-AF267EE1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EB53-BDC8-422E-9A19-8712B4B7542E}" type="datetime1">
              <a:rPr lang="ru-RU" smtClean="0"/>
              <a:t>20.12.2024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C8E11D-E613-410E-B0A4-536A971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1760F4-7AF2-40BE-979F-BB078253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A33B-D3A9-405B-892F-CBB918B5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BE5788-96A6-41FB-BBBD-8E30AC02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7A7-7021-4E81-BB78-0433771FE051}" type="datetime1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EDCA43-D0B2-4046-AAD9-E4B4C72B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2BB58E-1BE3-4CA7-9B2C-038D6507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3D6586-17DF-4B0D-B5D6-D65872E9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698-D1D7-46B5-BF6A-9727CD894472}" type="datetime1">
              <a:rPr lang="ru-RU" smtClean="0"/>
              <a:t>20.12.2024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A00825-CB2F-4798-94C0-BBE33365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39E343-5646-42C5-9F4E-284DAC34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4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986F4-611D-4981-8412-FB445641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F423E-332C-432C-8CBC-0436E0DA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2144E3-8FAB-4AAB-8381-838CCB02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F6BE33-E3F0-4F8B-AFB5-5B98F2B1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63A-AFF8-4ECE-8176-8C0929FE5EC1}" type="datetime1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BBED2-79FA-4757-A0A4-374DBA30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CFA7D7-2153-49E9-85EB-B01D0225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8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1E549-BF9E-4754-B639-4A0DEB86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6D9A18-DD71-44A2-9686-BC7347427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6429AF-5F33-4E5E-87A7-1C05811B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55E830-643C-48FB-8AC9-229A57BE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7637-7D4F-4270-8A35-ED0352B3C3D4}" type="datetime1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061ED1-13F5-4837-A53A-605CCC43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598DDF-1576-4E06-B9A8-74C551A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462B8-F8A7-448E-9628-DC067686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E491C6-269F-483E-B0A0-FD09FE2C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61EDA-ADA5-4C98-948D-F1C4D6EE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AC8D-E7A4-4486-BA51-57C7A03A3DD9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14B21-98B3-4FF2-99B1-8EC84484C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D8A4C7-7BF3-4985-A858-F4DC404DA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7E8D-E8CD-4F6D-9952-E38A4BD63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iblioclub.ru/index.php?page=book&amp;id=714123" TargetMode="External"/><Relationship Id="rId3" Type="http://schemas.openxmlformats.org/officeDocument/2006/relationships/hyperlink" Target="https://reader.lanbook.com/book/367019" TargetMode="External"/><Relationship Id="rId7" Type="http://schemas.openxmlformats.org/officeDocument/2006/relationships/hyperlink" Target="https://urait.ru/bcode/536729" TargetMode="External"/><Relationship Id="rId2" Type="http://schemas.openxmlformats.org/officeDocument/2006/relationships/hyperlink" Target="https://urait.ru/bcode/5356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ait.ru/bcode/542712" TargetMode="External"/><Relationship Id="rId5" Type="http://schemas.openxmlformats.org/officeDocument/2006/relationships/hyperlink" Target="https://biblioclub.ru/index.php?page=book&amp;id=69129" TargetMode="External"/><Relationship Id="rId10" Type="http://schemas.openxmlformats.org/officeDocument/2006/relationships/hyperlink" Target="https://e.lanbook.com/book/174968" TargetMode="External"/><Relationship Id="rId4" Type="http://schemas.openxmlformats.org/officeDocument/2006/relationships/hyperlink" Target="https://books.ifmo.ru/file/pdf/1928.pdf" TargetMode="External"/><Relationship Id="rId9" Type="http://schemas.openxmlformats.org/officeDocument/2006/relationships/hyperlink" Target="https://biblioclub.ru/index.php?page=book&amp;id=71412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D0A7E-2614-44DD-82A8-F6C7C66E7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492042"/>
            <a:ext cx="10659551" cy="22461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Курсовая работа по теме</a:t>
            </a:r>
            <a:r>
              <a:rPr lang="en-US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  <a:br>
              <a:rPr lang="en-US" sz="32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“</a:t>
            </a:r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Вычислительный эксперимент по исследованию влияния температуры и давления на теплопроводность газа</a:t>
            </a:r>
            <a:r>
              <a:rPr lang="en-US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”</a:t>
            </a:r>
            <a:endParaRPr lang="ru-RU" sz="3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A57444-0FAC-4B62-AEE0-246B1DF42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5870" y="3961454"/>
            <a:ext cx="5418082" cy="2343312"/>
          </a:xfrm>
        </p:spPr>
        <p:txBody>
          <a:bodyPr>
            <a:normAutofit fontScale="55000" lnSpcReduction="20000"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br>
              <a:rPr lang="ru-RU" sz="3200" dirty="0"/>
            </a:br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Выполнил</a:t>
            </a:r>
            <a:r>
              <a:rPr lang="en-US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студент 1 курса, РГПУ им. Герцена, института ИИТИТО, группы ИВТ-2</a:t>
            </a:r>
            <a:b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Фролов Андрей Алексеевич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endParaRPr lang="en-US" sz="3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Руководитель курсовой работы</a:t>
            </a:r>
            <a:r>
              <a:rPr lang="en-US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  <a:endParaRPr lang="ru-RU" sz="3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Кандидат педагогических наук, доцент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Гончарова Светлана Викторовна</a:t>
            </a:r>
            <a:endParaRPr lang="en-US" sz="3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r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26D496-4755-4699-A53A-533F75A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2455"/>
            <a:ext cx="4114800" cy="36512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г. Санкт-Петербург, 2024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075F01-1A59-458A-979D-CC112280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613" y="135762"/>
            <a:ext cx="2314642" cy="22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2C3AF-9D1D-41ED-9506-75F9B862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7650" cy="784167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Список источников.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CC58C-4A84-4A2B-826B-E09E35BF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123168"/>
          </a:xfrm>
        </p:spPr>
        <p:txBody>
          <a:bodyPr>
            <a:normAutofit fontScale="47500" lnSpcReduction="20000"/>
          </a:bodyPr>
          <a:lstStyle/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Гусев, А. А. Механика жидкости и газа: учебник для вузов / А. А. Гусев. — 3-е изд.,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и доп. — Москва: Издательство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2024. — 232 с. — (Высшее образование). — ISBN 978-5-534-05485-9. / Образовательная платформа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[сайт]. — URL: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https://urait.ru/bcode/535604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15.11.2024). — Текст: электронный.</a:t>
            </a:r>
          </a:p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Грабовский, Р. И. Курс физики / Р. И. Грабовский. — 14-е изд., стер. — Санкт-Петербург: Лань, 2024. — 608 с. — ISBN 978-5-507-47391-5. / Лань: электронно-библиотечная система. — URL: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https://reader.lanbook.com/book/367019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15.11.2024). — Режим доступа: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пользователей. — Текст: электронный.</a:t>
            </a:r>
          </a:p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Кораблев, В. А. Лабораторный практикум по курсу теория тепло-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массообмена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Общая часть: учебное пособие / Н.Ф. Гусарова. -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Редакционноиздательский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отдел Университета ИТМО. - URL: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https://books.ifmo.ru/file/pdf/1928.pdf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15.11.2024). - Режим доступа: Электронно-библиотечная система ИТМО. - Текст: электронный. </a:t>
            </a:r>
          </a:p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Крайко А.Н. Механика жидкости и газа. Избранное / ред. А. Н. Крайко. – Москва: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Физматлит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2003. – 384 с. – Режим доступа: по подписке. – URL: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https://biblioclub.ru/index.php?page=book&amp;id=69129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15.11.2024). – ISBN 978-5-9221-0444-9. – Текст: электронный. </a:t>
            </a:r>
          </a:p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Кузнецов, В. А.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Гидрогазодинамика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учебное пособие для вузов / В. А. Кузнецов. — 2-е изд.,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и доп. — Москва: Издательство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2024. — 120 с. — (Высшее образование). — ISBN 978-5-534-11813-1. / Образовательная платформа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[сайт]. — URL: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https://urait.ru/bcode/542712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15.11.2024). —Текст: электронный.</a:t>
            </a:r>
          </a:p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Лебедев, В. М. Программирование на VBA в MS Excel: учебное пособие для вузов / В. М. Лебедев. — 3-е изд.,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и доп. — Москва: Издательство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2024. — 312 с. — (Высшее образование). — ISBN 978- 5-534-15949-3. / Образовательная платформа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[сайт]. — URL: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https://urait.ru/bcode/536729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15.11.2024). — Текст: электронный.</a:t>
            </a:r>
          </a:p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Попов, И. С. Современные методы математического моделирования задач теоретической и математической физики: учебно-методическое пособие: [16+] / И. С. Попов; Омский государственный университет им. Ф. М. Достоевского. – Омск: Омский государственный университет им. Ф.М. Достоевского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ОмГУ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2024. – 68 с. – Режим доступа: по подписке. – URL: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https://biblioclub.ru/index.php?page=book&amp;id=714123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15.11.2024).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Библиогр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кн. – ISBN 978-5-7779-2672-2. – Текст: электронный. </a:t>
            </a:r>
          </a:p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Попов, И. С. Численные методы и математическое моделирование в задачах теоретической физики: учебно-методическое пособие: [16+] / И. С. Попов, В. Н.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Бородихин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Омский государственный университет им. Ф. М. Достоевского. – Омск: Омский государственный университет им. Ф.М. Достоевского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ОмГУ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2024. – 53 с. – Режим доступа: по подписке. – URL: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https://biblioclub.ru/index.php?page=book&amp;id=714122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15.11.2024). – ISBN 978-5-7779-2670-8. – Текст: электронный. </a:t>
            </a:r>
          </a:p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Прикладная информатика: учебное пособие / составитель Т. Ю. Гусева. — пос. Караваево: КГСХА, 2021. — 96 с. / Лань: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электроннобиблиотечная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система. — URL: https://e.lanbook.com/book/252020 (дата обращения: 15.11.2024). — Режим доступа: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пользователей. — Текст: электронный.</a:t>
            </a:r>
          </a:p>
          <a:p>
            <a:pPr marL="1143000" lvl="2" indent="-228600" algn="just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Стародубцева, Г. П. Физика. Курс лекций: учебное пособие для вузов / Г. П. Стародубцева, С. И. Любая, Е. И. Рубцова. — 2-е изд.,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— Санкт-Петербург: Лань, 2021. — 156 с. — ISBN 978-5-8114-7521-6. — URL: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https://e.lanbook.com/book/174968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15.11.2024). — Режим доступа: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пользователей. — Лань: электронно-библиотечная система. — Текст: электронный.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AE1DE8-0595-48CB-9C9B-82C58DE0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</a:t>
            </a:fld>
            <a:endParaRPr lang="ru-RU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0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5572-B397-47D3-834F-0659A541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12"/>
            <a:ext cx="6444343" cy="97381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Формулировка задачи</a:t>
            </a:r>
            <a:r>
              <a:rPr lang="en-US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  <a:endParaRPr lang="ru-RU" sz="4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9A597-8F2A-4F10-88DF-CE184B20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Проведение вычислительного эксперимента для исследования зависимости теплопроводности газа от температуры и давления, путем построения графиков зависимостей k(T), k(P), k(T,P), используя информационные технологии.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4B23D9-8135-4BAB-906B-80104058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fld>
            <a:endParaRPr lang="ru-RU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4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40245-1203-4D64-9036-4012B5E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342" y="436108"/>
            <a:ext cx="4179316" cy="96033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2D89B-6C86-4F39-A7F8-9CB947C0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43" y="1641373"/>
            <a:ext cx="10515600" cy="4835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Цель – исследование зависимости теплопроводности газа от температуры и давления.</a:t>
            </a:r>
          </a:p>
          <a:p>
            <a:pPr marL="0" indent="0" algn="just">
              <a:buNone/>
            </a:pP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Задачи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Выбор математической модели.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Выбор данных для вычислений.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Вычисления и построение графиков.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Анализ результатов.</a:t>
            </a:r>
          </a:p>
          <a:p>
            <a:pPr marL="0" indent="0">
              <a:buNone/>
            </a:pP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CC025-C438-44E7-A0A2-C98B340F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fld>
            <a:endParaRPr lang="ru-RU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2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17200-A58A-4D8E-BC4B-B90545AF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51278"/>
            <a:ext cx="9318171" cy="85951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Математическая модель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AD78F9D-86E7-4476-8E35-2F3DE9938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606" y="1751497"/>
            <a:ext cx="9994614" cy="367618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186B23-1E8B-4190-ADFB-530A8A88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fld>
            <a:endParaRPr lang="ru-RU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4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398A2-0B83-4294-94DB-FAD44E34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03" y="238619"/>
            <a:ext cx="11280397" cy="88483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Подбор диапазона значений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6439911-8578-49F5-8390-7E5F3BD0E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176445"/>
              </p:ext>
            </p:extLst>
          </p:nvPr>
        </p:nvGraphicFramePr>
        <p:xfrm>
          <a:off x="696000" y="1560352"/>
          <a:ext cx="10800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2796">
                  <a:extLst>
                    <a:ext uri="{9D8B030D-6E8A-4147-A177-3AD203B41FA5}">
                      <a16:colId xmlns:a16="http://schemas.microsoft.com/office/drawing/2014/main" val="1730644397"/>
                    </a:ext>
                  </a:extLst>
                </a:gridCol>
                <a:gridCol w="5397204">
                  <a:extLst>
                    <a:ext uri="{9D8B030D-6E8A-4147-A177-3AD203B41FA5}">
                      <a16:colId xmlns:a16="http://schemas.microsoft.com/office/drawing/2014/main" val="3947361232"/>
                    </a:ext>
                  </a:extLst>
                </a:gridCol>
              </a:tblGrid>
              <a:tr h="391137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Переменная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72793"/>
                  </a:ext>
                </a:extLst>
              </a:tr>
              <a:tr h="3911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k0</a:t>
                      </a:r>
                      <a:endParaRPr lang="ru-RU" sz="2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0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,026 </a:t>
                      </a:r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Вт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/</a:t>
                      </a:r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(м*К)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406439"/>
                  </a:ext>
                </a:extLst>
              </a:tr>
              <a:tr h="3911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T0</a:t>
                      </a:r>
                      <a:endParaRPr lang="ru-RU" sz="2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300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226888"/>
                  </a:ext>
                </a:extLst>
              </a:tr>
              <a:tr h="3911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P0</a:t>
                      </a:r>
                      <a:endParaRPr lang="ru-RU" sz="2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0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,</a:t>
                      </a:r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</a:t>
                      </a:r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МПа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942453"/>
                  </a:ext>
                </a:extLst>
              </a:tr>
              <a:tr h="3911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</a:t>
                      </a:r>
                      <a:endParaRPr lang="ru-RU" sz="2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0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,76</a:t>
                      </a:r>
                      <a:endParaRPr lang="ru-RU" sz="2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565871"/>
                  </a:ext>
                </a:extLst>
              </a:tr>
              <a:tr h="3911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</a:t>
                      </a:r>
                      <a:endParaRPr lang="ru-RU" sz="2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0,25</a:t>
                      </a:r>
                      <a:endParaRPr lang="ru-RU" sz="2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3628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3BFB52-41C8-447C-B50E-8B7CBBB3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fld>
            <a:endParaRPr lang="ru-RU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F5DC9AC0-72E8-42CA-980F-DDF7B253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80009"/>
              </p:ext>
            </p:extLst>
          </p:nvPr>
        </p:nvGraphicFramePr>
        <p:xfrm>
          <a:off x="696000" y="4484830"/>
          <a:ext cx="10800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3719">
                  <a:extLst>
                    <a:ext uri="{9D8B030D-6E8A-4147-A177-3AD203B41FA5}">
                      <a16:colId xmlns:a16="http://schemas.microsoft.com/office/drawing/2014/main" val="3675811330"/>
                    </a:ext>
                  </a:extLst>
                </a:gridCol>
                <a:gridCol w="5386281">
                  <a:extLst>
                    <a:ext uri="{9D8B030D-6E8A-4147-A177-3AD203B41FA5}">
                      <a16:colId xmlns:a16="http://schemas.microsoft.com/office/drawing/2014/main" val="3491305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Диапазон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Температуры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300 К – 1500 К (100 К)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Давления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0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,1 </a:t>
                      </a:r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МПа – 10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,1 </a:t>
                      </a:r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МПа (0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,5 </a:t>
                      </a:r>
                      <a:r>
                        <a:rPr lang="ru-RU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МПа)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8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5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0E94-E077-4E3B-9549-D1CB4F14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786"/>
            <a:ext cx="12192000" cy="83450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График зависимости </a:t>
            </a:r>
            <a:r>
              <a:rPr lang="en-US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k(T)</a:t>
            </a:r>
            <a:endParaRPr lang="ru-RU" sz="4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2B237A-19BB-4674-9CC2-E1EC539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fld>
            <a:endParaRPr lang="ru-RU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4F1AE52-238D-4945-B0D4-3BC3BEDAE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319228"/>
              </p:ext>
            </p:extLst>
          </p:nvPr>
        </p:nvGraphicFramePr>
        <p:xfrm>
          <a:off x="2094868" y="1270510"/>
          <a:ext cx="7666704" cy="4184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8CA1AF-2F58-480C-A44D-22B33D6ABBAF}"/>
              </a:ext>
            </a:extLst>
          </p:cNvPr>
          <p:cNvSpPr txBox="1"/>
          <p:nvPr/>
        </p:nvSpPr>
        <p:spPr>
          <a:xfrm>
            <a:off x="3514113" y="5536372"/>
            <a:ext cx="482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Рисунок 1. График зависимости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k(T)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0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0E94-E077-4E3B-9549-D1CB4F14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786"/>
            <a:ext cx="12192000" cy="83450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График зависимости </a:t>
            </a:r>
            <a:r>
              <a:rPr lang="en-US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k(P)</a:t>
            </a:r>
            <a:endParaRPr lang="ru-RU" sz="4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2B237A-19BB-4674-9CC2-E1EC539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fld>
            <a:endParaRPr lang="ru-RU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CA1AF-2F58-480C-A44D-22B33D6ABBAF}"/>
              </a:ext>
            </a:extLst>
          </p:cNvPr>
          <p:cNvSpPr txBox="1"/>
          <p:nvPr/>
        </p:nvSpPr>
        <p:spPr>
          <a:xfrm>
            <a:off x="3681893" y="5575047"/>
            <a:ext cx="482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Рисунок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. График зависимости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k(P)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A6953D9E-7D14-4EA6-92F6-07B500E12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037598"/>
              </p:ext>
            </p:extLst>
          </p:nvPr>
        </p:nvGraphicFramePr>
        <p:xfrm>
          <a:off x="2681266" y="1098287"/>
          <a:ext cx="6829468" cy="447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52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0E94-E077-4E3B-9549-D1CB4F14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786"/>
            <a:ext cx="12192000" cy="83450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График зависимости </a:t>
            </a:r>
            <a:r>
              <a:rPr lang="en-US" sz="4000" dirty="0">
                <a:latin typeface="Cascadia Mono" panose="020B0609020000020004" pitchFamily="49" charset="0"/>
                <a:cs typeface="Cascadia Mono" panose="020B0609020000020004" pitchFamily="49" charset="0"/>
              </a:rPr>
              <a:t>k(T,P)</a:t>
            </a:r>
            <a:endParaRPr lang="ru-RU" sz="4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2B237A-19BB-4674-9CC2-E1EC539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8</a:t>
            </a:fld>
            <a:endParaRPr lang="ru-RU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CA1AF-2F58-480C-A44D-22B33D6ABBAF}"/>
              </a:ext>
            </a:extLst>
          </p:cNvPr>
          <p:cNvSpPr txBox="1"/>
          <p:nvPr/>
        </p:nvSpPr>
        <p:spPr>
          <a:xfrm>
            <a:off x="3681892" y="5589083"/>
            <a:ext cx="482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Рисунок 3. График зависимости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k(P)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F2EFF3-3FE5-4D1A-8082-97C5B043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84" y="1084251"/>
            <a:ext cx="8374231" cy="44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5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0E94-E077-4E3B-9549-D1CB4F14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1074"/>
            <a:ext cx="12192000" cy="83450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scadia Mono" panose="020B0609020000020004" pitchFamily="49" charset="0"/>
                <a:cs typeface="Cascadia Mono" panose="020B0609020000020004" pitchFamily="49" charset="0"/>
              </a:rPr>
              <a:t>Выводы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2B237A-19BB-4674-9CC2-E1EC539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7E8D-E8CD-4F6D-9952-E38A4BD632E5}" type="slidenum">
              <a:rPr lang="ru-RU" smtClean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9</a:t>
            </a:fld>
            <a:endParaRPr lang="ru-RU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CAA0D-DD02-44DC-94A0-F10A8B3981A0}"/>
              </a:ext>
            </a:extLst>
          </p:cNvPr>
          <p:cNvSpPr txBox="1"/>
          <p:nvPr/>
        </p:nvSpPr>
        <p:spPr>
          <a:xfrm>
            <a:off x="1431721" y="2644170"/>
            <a:ext cx="9328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Температура – основной фактор.</a:t>
            </a:r>
          </a:p>
          <a:p>
            <a:pPr algn="ctr"/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Давление – второстепенный фактор.</a:t>
            </a:r>
          </a:p>
          <a:p>
            <a:pPr algn="ctr"/>
            <a:r>
              <a:rPr lang="ru-RU" sz="3200" dirty="0">
                <a:latin typeface="Cascadia Mono" panose="020B0609020000020004" pitchFamily="49" charset="0"/>
                <a:cs typeface="Cascadia Mono" panose="020B0609020000020004" pitchFamily="49" charset="0"/>
              </a:rPr>
              <a:t>Совместное влияние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181587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1146</Words>
  <Application>Microsoft Office PowerPoint</Application>
  <PresentationFormat>Широкоэкранный</PresentationFormat>
  <Paragraphs>76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Times New Roman</vt:lpstr>
      <vt:lpstr>Тема Office</vt:lpstr>
      <vt:lpstr>Курсовая работа по теме: “Вычислительный эксперимент по исследованию влияния температуры и давления на теплопроводность газа”</vt:lpstr>
      <vt:lpstr>Формулировка задачи:</vt:lpstr>
      <vt:lpstr>Цель и задачи</vt:lpstr>
      <vt:lpstr>Математическая модель</vt:lpstr>
      <vt:lpstr>Подбор диапазона значений</vt:lpstr>
      <vt:lpstr>График зависимости k(T)</vt:lpstr>
      <vt:lpstr>График зависимости k(P)</vt:lpstr>
      <vt:lpstr>График зависимости k(T,P)</vt:lpstr>
      <vt:lpstr>Выводы</vt:lpstr>
      <vt:lpstr>Список источников.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“Вычислительный эксперимент по исследованию влияния температуры и давления на теплопроводность газа”</dc:title>
  <dc:creator>Andrew Froliv</dc:creator>
  <cp:lastModifiedBy>Andrew Froliv</cp:lastModifiedBy>
  <cp:revision>13</cp:revision>
  <dcterms:created xsi:type="dcterms:W3CDTF">2024-12-19T13:16:28Z</dcterms:created>
  <dcterms:modified xsi:type="dcterms:W3CDTF">2024-12-20T06:12:07Z</dcterms:modified>
</cp:coreProperties>
</file>