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ABADEF-9DE7-4538-B1C6-130666E29D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8A4277-257F-4422-B353-E016B79D6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2D658B-18CA-433C-B357-6DC2899A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6C1976-2CE3-4518-A70D-1C961D774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06613C-856B-40C2-A745-EBBE9A9B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1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B197A-72D9-4B88-9551-1111B980D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941C94-6139-443B-BCAF-45C1D626E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EE483D-1956-44AE-8968-2600D77B0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5BBD14-30DC-499E-91FA-21781969E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365E56-4874-40FD-B0F9-234292744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52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CED214-303E-4B76-954D-1BF17E7CA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4A8BE3-5157-47AE-B626-09FBD9BC9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BAA927D-3D85-4E9E-941A-AF7928397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926FF3-6BC0-4BD9-BD1E-099D7D86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E22658-CE3C-4C6B-BC9D-37C6F73B7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11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0F25FE-B768-41BE-A3C6-08794D7C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618BAA-6235-4051-9E2A-9DBC5D9E2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8232AFC-F252-48D3-BD9C-28BAB9672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6EC05D-2BDB-4FBD-B544-D2E5B3A4D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EB2B2-35C8-4B4B-B942-C9F6DD742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459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EB044A-958D-4CAD-AC89-DB989EDB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D894D7-B08E-4DE8-8BE2-7A4F2D6A9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DEB44F-FF61-42F6-96C6-C82FF58B1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F08648E-EA53-45F7-ABE9-E8FEFC4C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DD857C-B82E-4909-9511-02C8F0C5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705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A950F-B689-46DB-9A9D-C8C561A85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63FE2F-B3DE-4D29-9D41-76FED224B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92AD2DD-8DB1-4D1F-A2F0-3218E7D5E9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B6286D-7A07-459B-AB30-8BF747A99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DD27C0-9C5A-47D2-A811-A412D2CAF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548A4B-DCC8-4F45-BB75-978AEFFC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7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4599E3-282F-4B90-AA36-DCE5F34DF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A8FCB78-9E2D-49CA-932A-8D320E43A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398088-1A36-4D38-B4D0-1F27A6637B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5EF644A-05CB-4059-AD6A-403600B916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7B46E77-08D7-45E6-8762-B0968A6E05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EFB76EF-15B1-4DF5-A59A-4C08975C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ACB9F3B-96D4-48E5-98DB-FF271ED5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10F382D-2C24-4B62-963D-3AF6971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800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F44AAD-2C40-45FF-855C-64245449D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7DBC49B-1281-4E73-8C3E-B8604C29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E52B213-B5BC-46C1-A8F2-D1A9504CE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63F11F6-271A-4AB9-B371-489D3CBA5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048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BA44F1A-CC80-404A-B4C5-8F60D0E15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BA94765-098E-4D91-8A07-DE1E684FC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5C0CCF-EA09-404B-AE31-F1CF23CEA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4530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73960-5F55-4C45-A308-F1303CBD5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4F04F-1E74-472B-A593-7F6B9B71C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0ABA5F3-28EF-4FE4-9BB6-7973EFDEFE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4194EB-F962-43C5-BD28-927C273D7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A71A85-1AFE-41ED-983F-0D3861F77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2E9E37-EF75-4894-BD65-8F98C3F9F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00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5852C7-B5F7-4D3A-9582-42E800C54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5853EAE-E445-40FE-B618-7EC0CC7B33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0CD9A9-487A-44F5-8291-1CA206C44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906D51-9D8F-4DF4-8C2D-78F347FD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571708-A329-4AE6-AE99-CABCF7074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0560A6-7DCC-4EF6-B20C-AA2AD2A8E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148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ACB04-5C05-498E-8F5D-B682DD947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953B389-F727-4DC7-AF96-D14D52A7A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A17204-88D7-4C3B-9DF8-586C0A1FB2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580AF-691D-4C86-8855-89B88E74350E}" type="datetimeFigureOut">
              <a:rPr lang="ru-RU" smtClean="0"/>
              <a:t>09.12.2024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ED77259-59A5-4271-B00D-BE9E4582E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AA898-1692-40DC-85FF-D90CC46CC1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9840E4-8DEC-4CE3-8186-4A47B9336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481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32437-0A68-4601-88E1-DD07308816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50201"/>
            <a:ext cx="12192000" cy="1281083"/>
          </a:xfrm>
        </p:spPr>
        <p:txBody>
          <a:bodyPr>
            <a:normAutofit fontScale="90000"/>
          </a:bodyPr>
          <a:lstStyle/>
          <a:p>
            <a:r>
              <a:rPr lang="ru-RU" sz="4400" dirty="0">
                <a:latin typeface="Cascadia Code" panose="020B0609020000020004" pitchFamily="49" charset="0"/>
                <a:cs typeface="Cascadia Code" panose="020B0609020000020004" pitchFamily="49" charset="0"/>
              </a:rPr>
              <a:t>Рекомендации по работе с матрицами средствами программы Maxima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0873910-8DEE-4801-9251-36A169843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16"/>
            <a:ext cx="9144000" cy="836802"/>
          </a:xfrm>
        </p:spPr>
        <p:txBody>
          <a:bodyPr>
            <a:normAutofit/>
          </a:bodyPr>
          <a:lstStyle/>
          <a:p>
            <a:r>
              <a:rPr lang="ru-RU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Используемая версия: 23.05.01</a:t>
            </a:r>
          </a:p>
          <a:p>
            <a:r>
              <a:rPr lang="ru-RU" sz="1800" dirty="0">
                <a:latin typeface="Cascadia Code" panose="020B0609020000020004" pitchFamily="49" charset="0"/>
                <a:cs typeface="Cascadia Code" panose="020B0609020000020004" pitchFamily="49" charset="0"/>
              </a:rPr>
              <a:t>Фролов А.А., 09.12.24</a:t>
            </a:r>
          </a:p>
          <a:p>
            <a:endParaRPr lang="ru-RU" sz="18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959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B03E75-CD35-4F99-9993-7642D936B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4" y="272378"/>
            <a:ext cx="11116112" cy="683499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Рекомендации по вводу элементов матрицы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90D724-50AC-4E36-95E8-187EE0D0790B}"/>
              </a:ext>
            </a:extLst>
          </p:cNvPr>
          <p:cNvSpPr txBox="1"/>
          <p:nvPr/>
        </p:nvSpPr>
        <p:spPr>
          <a:xfrm>
            <a:off x="682410" y="1367406"/>
            <a:ext cx="501959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Способ 1. Ввод через консоль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Maxima.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Используйте функцию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matrix([…],[…])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Пример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matrix([1,2,3],[4,5,6],[7,8,9])</a:t>
            </a: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Результат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Важно убедиться что количество элементов в строках одинаково!</a:t>
            </a: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9" name="Таблица 9">
            <a:extLst>
              <a:ext uri="{FF2B5EF4-FFF2-40B4-BE49-F238E27FC236}">
                <a16:creationId xmlns:a16="http://schemas.microsoft.com/office/drawing/2014/main" id="{C7C42521-71AB-4AAE-B606-B593CFB0A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81487"/>
              </p:ext>
            </p:extLst>
          </p:nvPr>
        </p:nvGraphicFramePr>
        <p:xfrm>
          <a:off x="811599" y="3562403"/>
          <a:ext cx="2380608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3536">
                  <a:extLst>
                    <a:ext uri="{9D8B030D-6E8A-4147-A177-3AD203B41FA5}">
                      <a16:colId xmlns:a16="http://schemas.microsoft.com/office/drawing/2014/main" val="1757643413"/>
                    </a:ext>
                  </a:extLst>
                </a:gridCol>
                <a:gridCol w="793536">
                  <a:extLst>
                    <a:ext uri="{9D8B030D-6E8A-4147-A177-3AD203B41FA5}">
                      <a16:colId xmlns:a16="http://schemas.microsoft.com/office/drawing/2014/main" val="1995810417"/>
                    </a:ext>
                  </a:extLst>
                </a:gridCol>
                <a:gridCol w="793536">
                  <a:extLst>
                    <a:ext uri="{9D8B030D-6E8A-4147-A177-3AD203B41FA5}">
                      <a16:colId xmlns:a16="http://schemas.microsoft.com/office/drawing/2014/main" val="20966686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256647"/>
                  </a:ext>
                </a:extLst>
              </a:tr>
              <a:tr h="22144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0514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2341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2055709-C7C1-444E-9976-10D546AB8909}"/>
              </a:ext>
            </a:extLst>
          </p:cNvPr>
          <p:cNvSpPr txBox="1"/>
          <p:nvPr/>
        </p:nvSpPr>
        <p:spPr>
          <a:xfrm>
            <a:off x="5929987" y="1438744"/>
            <a:ext cx="58481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Способ 2. Ввод через интерфейс программы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Матрица 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→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Создать матрицу →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Ввести матрицу 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Преимущество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удобно для начинающих пользователей.</a:t>
            </a: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1937DD4-65D4-4C52-8344-639F314343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987" y="2820358"/>
            <a:ext cx="1817725" cy="1750124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C7CC631-EAC5-473A-BD0E-9A9930AD8C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8912" y="2820358"/>
            <a:ext cx="3949231" cy="175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124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4912A-6E13-49A6-837F-AA39849B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571" y="463373"/>
            <a:ext cx="8112854" cy="8093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Основные действия с матрицами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590D1-2559-43A0-9758-F949D854CAEB}"/>
              </a:ext>
            </a:extLst>
          </p:cNvPr>
          <p:cNvSpPr txBox="1"/>
          <p:nvPr/>
        </p:nvSpPr>
        <p:spPr>
          <a:xfrm>
            <a:off x="973906" y="1971555"/>
            <a:ext cx="4549656" cy="2398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Арифметические операции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pPr>
              <a:lnSpc>
                <a:spcPct val="150000"/>
              </a:lnSpc>
            </a:pP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Сложение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A + B</a:t>
            </a:r>
            <a:b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Умножение матриц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A.B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Умножение матрицы на число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 2*A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C569F-32EB-45C5-B170-E32CCC6ED678}"/>
              </a:ext>
            </a:extLst>
          </p:cNvPr>
          <p:cNvSpPr txBox="1"/>
          <p:nvPr/>
        </p:nvSpPr>
        <p:spPr>
          <a:xfrm>
            <a:off x="6262532" y="1883221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Пример умножения матриц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E98511-4390-48B8-BF83-7633DF503AB7}"/>
              </a:ext>
            </a:extLst>
          </p:cNvPr>
          <p:cNvSpPr txBox="1"/>
          <p:nvPr/>
        </p:nvSpPr>
        <p:spPr>
          <a:xfrm>
            <a:off x="6023671" y="24829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A:</a:t>
            </a:r>
          </a:p>
        </p:txBody>
      </p:sp>
      <p:graphicFrame>
        <p:nvGraphicFramePr>
          <p:cNvPr id="7" name="Таблица 7">
            <a:extLst>
              <a:ext uri="{FF2B5EF4-FFF2-40B4-BE49-F238E27FC236}">
                <a16:creationId xmlns:a16="http://schemas.microsoft.com/office/drawing/2014/main" id="{AA49FF84-6EA5-4DBD-84CB-E1DEFAECF2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562023"/>
              </p:ext>
            </p:extLst>
          </p:nvPr>
        </p:nvGraphicFramePr>
        <p:xfrm>
          <a:off x="6512761" y="2486497"/>
          <a:ext cx="720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71FD2C6-F65F-4D4E-BDF3-FD3D2E3936F9}"/>
              </a:ext>
            </a:extLst>
          </p:cNvPr>
          <p:cNvSpPr txBox="1"/>
          <p:nvPr/>
        </p:nvSpPr>
        <p:spPr>
          <a:xfrm>
            <a:off x="8067827" y="248292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B:</a:t>
            </a:r>
          </a:p>
        </p:txBody>
      </p:sp>
      <p:graphicFrame>
        <p:nvGraphicFramePr>
          <p:cNvPr id="9" name="Таблица 7">
            <a:extLst>
              <a:ext uri="{FF2B5EF4-FFF2-40B4-BE49-F238E27FC236}">
                <a16:creationId xmlns:a16="http://schemas.microsoft.com/office/drawing/2014/main" id="{D8873110-FAF3-43B5-8172-F0FC3459FA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78402"/>
              </p:ext>
            </p:extLst>
          </p:nvPr>
        </p:nvGraphicFramePr>
        <p:xfrm>
          <a:off x="8536685" y="2486497"/>
          <a:ext cx="720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583770-8C1A-4298-AF42-9042BD919B58}"/>
              </a:ext>
            </a:extLst>
          </p:cNvPr>
          <p:cNvSpPr txBox="1"/>
          <p:nvPr/>
        </p:nvSpPr>
        <p:spPr>
          <a:xfrm>
            <a:off x="6668439" y="3589555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A.B:</a:t>
            </a:r>
          </a:p>
        </p:txBody>
      </p:sp>
      <p:graphicFrame>
        <p:nvGraphicFramePr>
          <p:cNvPr id="11" name="Таблица 7">
            <a:extLst>
              <a:ext uri="{FF2B5EF4-FFF2-40B4-BE49-F238E27FC236}">
                <a16:creationId xmlns:a16="http://schemas.microsoft.com/office/drawing/2014/main" id="{BC141F03-E41C-4F52-A328-0615938700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655495"/>
              </p:ext>
            </p:extLst>
          </p:nvPr>
        </p:nvGraphicFramePr>
        <p:xfrm>
          <a:off x="7424257" y="3408461"/>
          <a:ext cx="82968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84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41484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sp>
        <p:nvSpPr>
          <p:cNvPr id="12" name="Rectangle 1">
            <a:extLst>
              <a:ext uri="{FF2B5EF4-FFF2-40B4-BE49-F238E27FC236}">
                <a16:creationId xmlns:a16="http://schemas.microsoft.com/office/drawing/2014/main" id="{EE6FE10C-5F59-4452-91CC-B1BB2C36212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79512" y="5295889"/>
            <a:ext cx="1068831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Проверьте совместимость размеров матриц перед вычислением с помощью команды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matrix_size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(A) </a:t>
            </a:r>
          </a:p>
        </p:txBody>
      </p:sp>
    </p:spTree>
    <p:extLst>
      <p:ext uri="{BB962C8B-B14F-4D97-AF65-F5344CB8AC3E}">
        <p14:creationId xmlns:p14="http://schemas.microsoft.com/office/powerpoint/2010/main" val="1922878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4912A-6E13-49A6-837F-AA39849B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9872" y="416894"/>
            <a:ext cx="8179966" cy="8093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Основные действия с матрицами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590D1-2559-43A0-9758-F949D854CAEB}"/>
              </a:ext>
            </a:extLst>
          </p:cNvPr>
          <p:cNvSpPr txBox="1"/>
          <p:nvPr/>
        </p:nvSpPr>
        <p:spPr>
          <a:xfrm>
            <a:off x="299596" y="1975489"/>
            <a:ext cx="44913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Транспонирование и след матрицы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transpose(A)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trace(A)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– след матрицы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8C569F-32EB-45C5-B170-E32CCC6ED678}"/>
              </a:ext>
            </a:extLst>
          </p:cNvPr>
          <p:cNvSpPr txBox="1"/>
          <p:nvPr/>
        </p:nvSpPr>
        <p:spPr>
          <a:xfrm>
            <a:off x="4880751" y="1966957"/>
            <a:ext cx="347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Нахождение определителя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13" name="Таблица 7">
            <a:extLst>
              <a:ext uri="{FF2B5EF4-FFF2-40B4-BE49-F238E27FC236}">
                <a16:creationId xmlns:a16="http://schemas.microsoft.com/office/drawing/2014/main" id="{549FD4A4-8E9F-443F-828C-AB9B9F4C9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256597"/>
              </p:ext>
            </p:extLst>
          </p:nvPr>
        </p:nvGraphicFramePr>
        <p:xfrm>
          <a:off x="1502388" y="3012367"/>
          <a:ext cx="720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graphicFrame>
        <p:nvGraphicFramePr>
          <p:cNvPr id="14" name="Таблица 7">
            <a:extLst>
              <a:ext uri="{FF2B5EF4-FFF2-40B4-BE49-F238E27FC236}">
                <a16:creationId xmlns:a16="http://schemas.microsoft.com/office/drawing/2014/main" id="{37FCFC3C-B5B3-4D6F-BA6C-7AABB647FC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179818"/>
              </p:ext>
            </p:extLst>
          </p:nvPr>
        </p:nvGraphicFramePr>
        <p:xfrm>
          <a:off x="3091512" y="3012367"/>
          <a:ext cx="720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pic>
        <p:nvPicPr>
          <p:cNvPr id="2052" name="Picture 4" descr="Прямая стрелка – Бесплатные иконки: стрелы">
            <a:extLst>
              <a:ext uri="{FF2B5EF4-FFF2-40B4-BE49-F238E27FC236}">
                <a16:creationId xmlns:a16="http://schemas.microsoft.com/office/drawing/2014/main" id="{46FF32A4-324C-49BF-9861-92D180AAF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04" y="3081164"/>
            <a:ext cx="426745" cy="5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Таблица 7">
            <a:extLst>
              <a:ext uri="{FF2B5EF4-FFF2-40B4-BE49-F238E27FC236}">
                <a16:creationId xmlns:a16="http://schemas.microsoft.com/office/drawing/2014/main" id="{049F0FDF-5F71-4AE0-B5A7-649A4C3F0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893744"/>
              </p:ext>
            </p:extLst>
          </p:nvPr>
        </p:nvGraphicFramePr>
        <p:xfrm>
          <a:off x="1502388" y="4406981"/>
          <a:ext cx="711155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pic>
        <p:nvPicPr>
          <p:cNvPr id="19" name="Picture 4" descr="Прямая стрелка – Бесплатные иконки: стрелы">
            <a:extLst>
              <a:ext uri="{FF2B5EF4-FFF2-40B4-BE49-F238E27FC236}">
                <a16:creationId xmlns:a16="http://schemas.microsoft.com/office/drawing/2014/main" id="{8E0FB260-0F78-4D3D-8968-9408E0262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04" y="4475777"/>
            <a:ext cx="426745" cy="5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C2573E7-AA79-4BD9-9A0A-1FC798FA44F1}"/>
              </a:ext>
            </a:extLst>
          </p:cNvPr>
          <p:cNvSpPr txBox="1"/>
          <p:nvPr/>
        </p:nvSpPr>
        <p:spPr>
          <a:xfrm>
            <a:off x="2579048" y="4559675"/>
            <a:ext cx="1685077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5 </a:t>
            </a:r>
          </a:p>
          <a:p>
            <a:r>
              <a:rPr lang="ru-RU" sz="11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1100" dirty="0">
                <a:latin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ru-RU" sz="1100" dirty="0">
                <a:latin typeface="Cascadia Code" panose="020B0609020000020004" pitchFamily="49" charset="0"/>
                <a:cs typeface="Cascadia Code" panose="020B0609020000020004" pitchFamily="49" charset="0"/>
              </a:rPr>
              <a:t>сумма элементов </a:t>
            </a:r>
          </a:p>
          <a:p>
            <a:r>
              <a:rPr lang="ru-RU" sz="1100" dirty="0">
                <a:latin typeface="Cascadia Code" panose="020B0609020000020004" pitchFamily="49" charset="0"/>
                <a:cs typeface="Cascadia Code" panose="020B0609020000020004" pitchFamily="49" charset="0"/>
              </a:rPr>
              <a:t>главной диагонали</a:t>
            </a:r>
            <a:r>
              <a:rPr lang="en-US" sz="1100" dirty="0">
                <a:latin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ru-RU" sz="11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1E7718-1031-479D-9F1C-31CE4A612332}"/>
              </a:ext>
            </a:extLst>
          </p:cNvPr>
          <p:cNvSpPr txBox="1"/>
          <p:nvPr/>
        </p:nvSpPr>
        <p:spPr>
          <a:xfrm>
            <a:off x="5117881" y="2586254"/>
            <a:ext cx="205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determinant(A)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aphicFrame>
        <p:nvGraphicFramePr>
          <p:cNvPr id="22" name="Таблица 7">
            <a:extLst>
              <a:ext uri="{FF2B5EF4-FFF2-40B4-BE49-F238E27FC236}">
                <a16:creationId xmlns:a16="http://schemas.microsoft.com/office/drawing/2014/main" id="{0369FAAF-BF09-4BFA-8CF5-8989D42F5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3350095"/>
              </p:ext>
            </p:extLst>
          </p:nvPr>
        </p:nvGraphicFramePr>
        <p:xfrm>
          <a:off x="5439855" y="3154656"/>
          <a:ext cx="720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pic>
        <p:nvPicPr>
          <p:cNvPr id="23" name="Picture 4" descr="Прямая стрелка – Бесплатные иконки: стрелы">
            <a:extLst>
              <a:ext uri="{FF2B5EF4-FFF2-40B4-BE49-F238E27FC236}">
                <a16:creationId xmlns:a16="http://schemas.microsoft.com/office/drawing/2014/main" id="{84EE2244-4147-4CF8-96A3-EB2F10A0C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9589" y="3223453"/>
            <a:ext cx="426745" cy="5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BE2B526-4441-498D-8E05-24E8F78B9FDC}"/>
              </a:ext>
            </a:extLst>
          </p:cNvPr>
          <p:cNvSpPr txBox="1"/>
          <p:nvPr/>
        </p:nvSpPr>
        <p:spPr>
          <a:xfrm>
            <a:off x="7046068" y="3289583"/>
            <a:ext cx="546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>
                <a:latin typeface="Cascadia Code" panose="020B0609020000020004" pitchFamily="49" charset="0"/>
                <a:cs typeface="Cascadia Code" panose="020B0609020000020004" pitchFamily="49" charset="0"/>
              </a:rPr>
              <a:t>-2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565DE9-343D-4DBD-89A7-F56E8EBD4378}"/>
              </a:ext>
            </a:extLst>
          </p:cNvPr>
          <p:cNvSpPr txBox="1"/>
          <p:nvPr/>
        </p:nvSpPr>
        <p:spPr>
          <a:xfrm>
            <a:off x="8520962" y="1975489"/>
            <a:ext cx="2473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Обратная матрица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FB97A4-3AE0-47F6-A942-32001F4C33AD}"/>
              </a:ext>
            </a:extLst>
          </p:cNvPr>
          <p:cNvSpPr txBox="1"/>
          <p:nvPr/>
        </p:nvSpPr>
        <p:spPr>
          <a:xfrm>
            <a:off x="8520962" y="2586254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Invert(A)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1C6D3AE-9107-4E0C-94AE-FB07C7DB8942}"/>
              </a:ext>
            </a:extLst>
          </p:cNvPr>
          <p:cNvSpPr txBox="1"/>
          <p:nvPr/>
        </p:nvSpPr>
        <p:spPr>
          <a:xfrm>
            <a:off x="5040180" y="4423372"/>
            <a:ext cx="2698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Матрица должна быть  квадратной</a:t>
            </a:r>
          </a:p>
        </p:txBody>
      </p:sp>
      <p:graphicFrame>
        <p:nvGraphicFramePr>
          <p:cNvPr id="28" name="Таблица 7">
            <a:extLst>
              <a:ext uri="{FF2B5EF4-FFF2-40B4-BE49-F238E27FC236}">
                <a16:creationId xmlns:a16="http://schemas.microsoft.com/office/drawing/2014/main" id="{396F9A04-4D7D-4BC4-A11E-DCF077FA65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183579"/>
              </p:ext>
            </p:extLst>
          </p:nvPr>
        </p:nvGraphicFramePr>
        <p:xfrm>
          <a:off x="8520962" y="3154645"/>
          <a:ext cx="720000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  <p:pic>
        <p:nvPicPr>
          <p:cNvPr id="29" name="Picture 4" descr="Прямая стрелка – Бесплатные иконки: стрелы">
            <a:extLst>
              <a:ext uri="{FF2B5EF4-FFF2-40B4-BE49-F238E27FC236}">
                <a16:creationId xmlns:a16="http://schemas.microsoft.com/office/drawing/2014/main" id="{0B90590E-32E3-4248-B041-8D8813E04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248" y="3223453"/>
            <a:ext cx="426745" cy="593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2" name="Таблица 7">
            <a:extLst>
              <a:ext uri="{FF2B5EF4-FFF2-40B4-BE49-F238E27FC236}">
                <a16:creationId xmlns:a16="http://schemas.microsoft.com/office/drawing/2014/main" id="{61FE514C-7A79-444B-A6F7-811EC780E3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99990"/>
              </p:ext>
            </p:extLst>
          </p:nvPr>
        </p:nvGraphicFramePr>
        <p:xfrm>
          <a:off x="9868188" y="3154170"/>
          <a:ext cx="1077402" cy="731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8701">
                  <a:extLst>
                    <a:ext uri="{9D8B030D-6E8A-4147-A177-3AD203B41FA5}">
                      <a16:colId xmlns:a16="http://schemas.microsoft.com/office/drawing/2014/main" val="885941103"/>
                    </a:ext>
                  </a:extLst>
                </a:gridCol>
                <a:gridCol w="538701">
                  <a:extLst>
                    <a:ext uri="{9D8B030D-6E8A-4147-A177-3AD203B41FA5}">
                      <a16:colId xmlns:a16="http://schemas.microsoft.com/office/drawing/2014/main" val="1128258135"/>
                    </a:ext>
                  </a:extLst>
                </a:gridCol>
              </a:tblGrid>
              <a:tr h="32287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18025"/>
                  </a:ext>
                </a:extLst>
              </a:tr>
              <a:tr h="322871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34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386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34912A-6E13-49A6-837F-AA39849B1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90" y="243049"/>
            <a:ext cx="9260687" cy="809334"/>
          </a:xfrm>
        </p:spPr>
        <p:txBody>
          <a:bodyPr>
            <a:normAutofit fontScale="90000"/>
          </a:bodyPr>
          <a:lstStyle/>
          <a:p>
            <a:pPr algn="ctr"/>
            <a:r>
              <a:rPr lang="ru-RU" sz="4000" dirty="0">
                <a:latin typeface="Cascadia Code" panose="020B0609020000020004" pitchFamily="49" charset="0"/>
                <a:cs typeface="Cascadia Code" panose="020B0609020000020004" pitchFamily="49" charset="0"/>
              </a:rPr>
              <a:t>Дополнительные операции и особенности работы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8590D1-2559-43A0-9758-F949D854CAEB}"/>
              </a:ext>
            </a:extLst>
          </p:cNvPr>
          <p:cNvSpPr txBox="1"/>
          <p:nvPr/>
        </p:nvSpPr>
        <p:spPr>
          <a:xfrm>
            <a:off x="1176898" y="2274838"/>
            <a:ext cx="438984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Ранг матрицы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rank(A)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Собственные значения и векторы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eigenvalues(A) –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значения</a:t>
            </a:r>
            <a:b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eigenvectors(A) - 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векторы</a:t>
            </a:r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94C317-DBC7-4DD1-AB5E-2865C81F5601}"/>
              </a:ext>
            </a:extLst>
          </p:cNvPr>
          <p:cNvSpPr txBox="1"/>
          <p:nvPr/>
        </p:nvSpPr>
        <p:spPr>
          <a:xfrm>
            <a:off x="7040329" y="2551837"/>
            <a:ext cx="383180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Умножение матрицы на вектор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</a:p>
          <a:p>
            <a:endParaRPr lang="en-US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Пример ввода вектора</a:t>
            </a: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b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dirty="0">
                <a:latin typeface="Cascadia Code" panose="020B0609020000020004" pitchFamily="49" charset="0"/>
                <a:cs typeface="Cascadia Code" panose="020B0609020000020004" pitchFamily="49" charset="0"/>
              </a:rPr>
              <a:t>matrix([x1],[x2],[x3])</a:t>
            </a:r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ru-RU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0D420-F456-4780-96B7-91605B87645C}"/>
              </a:ext>
            </a:extLst>
          </p:cNvPr>
          <p:cNvSpPr txBox="1"/>
          <p:nvPr/>
        </p:nvSpPr>
        <p:spPr>
          <a:xfrm>
            <a:off x="0" y="5805617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Совет:</a:t>
            </a:r>
            <a:r>
              <a:rPr lang="ru-RU" dirty="0">
                <a:latin typeface="Cascadia Code" panose="020B0609020000020004" pitchFamily="49" charset="0"/>
                <a:cs typeface="Cascadia Code" panose="020B0609020000020004" pitchFamily="49" charset="0"/>
              </a:rPr>
              <a:t> Избегайте больших чисел в элементах матриц для минимизации ошибок округления.</a:t>
            </a:r>
          </a:p>
        </p:txBody>
      </p:sp>
    </p:spTree>
    <p:extLst>
      <p:ext uri="{BB962C8B-B14F-4D97-AF65-F5344CB8AC3E}">
        <p14:creationId xmlns:p14="http://schemas.microsoft.com/office/powerpoint/2010/main" val="1980276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32F97-C0F5-4DE4-B55A-B06088E34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8420" y="203200"/>
            <a:ext cx="9535160" cy="650875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Рекомендации по анализу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031116-EEC4-4626-82AD-8E416A018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1057275"/>
            <a:ext cx="11765280" cy="5486400"/>
          </a:xfrm>
        </p:spPr>
        <p:txBody>
          <a:bodyPr>
            <a:normAutofit/>
          </a:bodyPr>
          <a:lstStyle/>
          <a:p>
            <a:pPr marL="457200" lvl="1" indent="0" algn="ctr">
              <a:buNone/>
            </a:pPr>
            <a:r>
              <a:rPr lang="ru-RU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Проверка правильности вычислений</a:t>
            </a: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Сравнивайте результаты с теоретическими значениями.</a:t>
            </a: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Пример: </a:t>
            </a:r>
            <a:endParaRPr lang="en-US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Умножение обратной матрицы на исходную должно дать единичную матрицу</a:t>
            </a:r>
            <a:r>
              <a:rPr lang="en-US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ru-RU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endParaRPr lang="ru-RU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A: </a:t>
            </a:r>
            <a:r>
              <a:rPr lang="ru-RU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matrix</a:t>
            </a: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([1, 2], [3, 4]);</a:t>
            </a:r>
          </a:p>
          <a:p>
            <a:pPr marL="457200" lvl="1" indent="0">
              <a:buNone/>
            </a:pPr>
            <a:r>
              <a:rPr lang="ru-RU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invert</a:t>
            </a: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(A) . A;</a:t>
            </a: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Результат: [ 1  0 ][ 0  1 ]</a:t>
            </a:r>
          </a:p>
          <a:p>
            <a:pPr marL="457200" lvl="1" indent="0">
              <a:buNone/>
            </a:pPr>
            <a:endParaRPr lang="ru-RU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 algn="ctr">
              <a:buNone/>
            </a:pPr>
            <a:r>
              <a:rPr lang="ru-RU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Интерпретация результатов</a:t>
            </a: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Maxima возвращает дробные или символьные значения.</a:t>
            </a: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Для получения численного результата используйте </a:t>
            </a:r>
            <a:r>
              <a:rPr lang="ru-RU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float</a:t>
            </a: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().</a:t>
            </a:r>
          </a:p>
          <a:p>
            <a:pPr marL="457200" lvl="1" indent="0">
              <a:buNone/>
            </a:pPr>
            <a:endParaRPr lang="ru-RU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lvl="1" indent="0" algn="ctr">
              <a:buNone/>
            </a:pPr>
            <a:r>
              <a:rPr lang="ru-RU" sz="2000" b="1" dirty="0">
                <a:latin typeface="Cascadia Code" panose="020B0609020000020004" pitchFamily="49" charset="0"/>
                <a:cs typeface="Cascadia Code" panose="020B0609020000020004" pitchFamily="49" charset="0"/>
              </a:rPr>
              <a:t>Оценка вычислительных ошибок</a:t>
            </a:r>
          </a:p>
          <a:p>
            <a:pPr marL="457200" lvl="1" indent="0"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Убедитесь в численной стабильности при больших матрицах.</a:t>
            </a:r>
          </a:p>
        </p:txBody>
      </p:sp>
    </p:spTree>
    <p:extLst>
      <p:ext uri="{BB962C8B-B14F-4D97-AF65-F5344CB8AC3E}">
        <p14:creationId xmlns:p14="http://schemas.microsoft.com/office/powerpoint/2010/main" val="408114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A702FD-9274-44A4-9DC0-4C9E63AA8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900" y="263843"/>
            <a:ext cx="2616200" cy="711835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Cascadia Code" panose="020B0609020000020004" pitchFamily="49" charset="0"/>
                <a:cs typeface="Cascadia Code" panose="020B0609020000020004" pitchFamily="49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72A740-A029-4133-B6EB-D69E160E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121250"/>
            <a:ext cx="11038840" cy="5116989"/>
          </a:xfrm>
        </p:spPr>
        <p:txBody>
          <a:bodyPr>
            <a:normAutofit fontScale="70000" lnSpcReduction="20000"/>
          </a:bodyPr>
          <a:lstStyle/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Основные преимущества работы с матрицами в Maxima: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Символьные вычисления: Возможность работы как с числовыми, так и символьными значениями. Это полезно для аналитических расчетов, где важны точные результаты.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Гибкость операций: Поддержка базовых и расширенных операций с матрицами, включая нахождение обратной матрицы, ранга, следа и собственных значений.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Простота интерфейса: Интуитивно понятный синтаксис и возможность использования графического интерфейса для удобного выполнения операций.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endParaRPr lang="ru-RU" sz="20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Рекомендации для успешной работы с матрицами: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Проверка корректности данных: Всегда проверяйте размерность матриц перед выполнением операций.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Числовые и символьные значения: Учитывайте разницу между символьными и числовыми результатами. Для чисел с плавающей запятой используйте явное преобразование.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Проверка точности расчетов: Убедитесь, что результаты соответствуют ожидаемым свойствам, например, проверяйте обратимость матриц и корректность вычисленных значений.</a:t>
            </a:r>
          </a:p>
          <a:p>
            <a:pPr marL="0" indent="180000">
              <a:lnSpc>
                <a:spcPct val="150000"/>
              </a:lnSpc>
              <a:spcBef>
                <a:spcPts val="200"/>
              </a:spcBef>
              <a:buNone/>
            </a:pPr>
            <a:r>
              <a:rPr lang="ru-RU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Итог: Maxima — это удобный и мощный инструмент, который обеспечивает простоту работы с матрицами, гибкость операций и точность расчетов. Его возможности подходят для решения учебных, исследовательских и практических задач.</a:t>
            </a:r>
          </a:p>
        </p:txBody>
      </p:sp>
    </p:spTree>
    <p:extLst>
      <p:ext uri="{BB962C8B-B14F-4D97-AF65-F5344CB8AC3E}">
        <p14:creationId xmlns:p14="http://schemas.microsoft.com/office/powerpoint/2010/main" val="3217325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ранжевый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543</Words>
  <Application>Microsoft Office PowerPoint</Application>
  <PresentationFormat>Широкоэкранный</PresentationFormat>
  <Paragraphs>139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Cascadia Code</vt:lpstr>
      <vt:lpstr>Тема Office</vt:lpstr>
      <vt:lpstr>Рекомендации по работе с матрицами средствами программы Maxima</vt:lpstr>
      <vt:lpstr>Рекомендации по вводу элементов матрицы</vt:lpstr>
      <vt:lpstr>Основные действия с матрицами</vt:lpstr>
      <vt:lpstr>Основные действия с матрицами</vt:lpstr>
      <vt:lpstr>Дополнительные операции и особенности работы</vt:lpstr>
      <vt:lpstr>Рекомендации по анализу результатов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Рекомендации по работе с матрицами средствами программы Maxima</dc:title>
  <dc:creator>Andrew Froliv</dc:creator>
  <cp:lastModifiedBy>Andrew Froliv</cp:lastModifiedBy>
  <cp:revision>7</cp:revision>
  <dcterms:created xsi:type="dcterms:W3CDTF">2024-12-09T08:56:43Z</dcterms:created>
  <dcterms:modified xsi:type="dcterms:W3CDTF">2024-12-09T09:47:34Z</dcterms:modified>
</cp:coreProperties>
</file>