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4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Strategy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52800000</c:v>
                </c:pt>
                <c:pt idx="1">
                  <c:v>58100000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F3-4402-AE25-F44D3C8C57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Strategy 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33000000</c:v>
                </c:pt>
                <c:pt idx="1">
                  <c:v>35800000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F3-4402-AE25-F44D3C8C57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Strategy 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19800000</c:v>
                </c:pt>
                <c:pt idx="1">
                  <c:v>22300000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F3-4402-AE25-F44D3C8C5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4497199"/>
        <c:axId val="1104497615"/>
      </c:barChart>
      <c:catAx>
        <c:axId val="110449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497615"/>
        <c:crosses val="autoZero"/>
        <c:auto val="1"/>
        <c:lblAlgn val="ctr"/>
        <c:lblOffset val="100"/>
        <c:noMultiLvlLbl val="0"/>
      </c:catAx>
      <c:valAx>
        <c:axId val="110449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49719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Strategy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52800000</c:v>
                </c:pt>
                <c:pt idx="1">
                  <c:v>58100000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7-48FD-B3A1-778321175C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Strategy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33000000</c:v>
                </c:pt>
                <c:pt idx="1">
                  <c:v>32900000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57-48FD-B3A1-778321175C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Baseline</c:v>
                </c:pt>
                <c:pt idx="1">
                  <c:v>Strategy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19800000</c:v>
                </c:pt>
                <c:pt idx="1">
                  <c:v>25200000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57-48FD-B3A1-778321175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9903295"/>
        <c:axId val="749902463"/>
      </c:barChart>
      <c:catAx>
        <c:axId val="74990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902463"/>
        <c:crosses val="autoZero"/>
        <c:auto val="1"/>
        <c:lblAlgn val="ctr"/>
        <c:lblOffset val="100"/>
        <c:noMultiLvlLbl val="0"/>
      </c:catAx>
      <c:valAx>
        <c:axId val="74990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9032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Sheet1!$B$2:$B$4</c:f>
              <c:numCache>
                <c:formatCode>"$"#,##0.0</c:formatCode>
                <c:ptCount val="3"/>
                <c:pt idx="0">
                  <c:v>52800000</c:v>
                </c:pt>
                <c:pt idx="1">
                  <c:v>58100000</c:v>
                </c:pt>
                <c:pt idx="2">
                  <c:v>58100000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3-4396-8C3D-FC71585D5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Sheet1!$C$2:$C$4</c:f>
              <c:numCache>
                <c:formatCode>"$"#,##0.0</c:formatCode>
                <c:ptCount val="3"/>
                <c:pt idx="0">
                  <c:v>33000000</c:v>
                </c:pt>
                <c:pt idx="1">
                  <c:v>35800000</c:v>
                </c:pt>
                <c:pt idx="2">
                  <c:v>32900000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3-4396-8C3D-FC71585D5F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</c:strCache>
            </c:strRef>
          </c:cat>
          <c:val>
            <c:numRef>
              <c:f>Sheet1!$D$2:$D$4</c:f>
              <c:numCache>
                <c:formatCode>"$"#,##0.0</c:formatCode>
                <c:ptCount val="3"/>
                <c:pt idx="0">
                  <c:v>19800000</c:v>
                </c:pt>
                <c:pt idx="1">
                  <c:v>22300000</c:v>
                </c:pt>
                <c:pt idx="2">
                  <c:v>25200000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3-4396-8C3D-FC71585D5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571727"/>
        <c:axId val="669575055"/>
      </c:barChart>
      <c:catAx>
        <c:axId val="66957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75055"/>
        <c:crosses val="autoZero"/>
        <c:auto val="1"/>
        <c:lblAlgn val="ctr"/>
        <c:lblOffset val="100"/>
        <c:noMultiLvlLbl val="0"/>
      </c:catAx>
      <c:valAx>
        <c:axId val="66957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7172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A3208-B03D-4805-9827-AA32198531A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AE349-F181-475B-B4CB-82B80B5BD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0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1: Add 400 more cars. Strategy 2: Remove bottom 10, increase rent 10%.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KPI = Key Performance Indicator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 = car costs + insurance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makes are still profitable. Corbin vehicles have thin margins.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car costs $7k according to excel dashboard. 7 * 400 = 2800 (2.8 mil)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car rev (13.2k) * 400 = 58.1m.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bottom 10 cars.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E349-F181-475B-B4CB-82B80B5BDE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43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947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838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484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705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3535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3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321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025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32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14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97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056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549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918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21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3456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945E1-07F0-417C-87EA-73B12718DB03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1C7EDB-B00E-426C-BDB9-C6CE2311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5EAE-1C1C-35BA-AC04-61A6B4F3E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Rent-A-Car Yearly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8165-04B4-1BDA-6864-E50129EB6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2018 yearly financial assessment</a:t>
            </a:r>
          </a:p>
          <a:p>
            <a:r>
              <a:rPr lang="en-US" dirty="0"/>
              <a:t>Analytics and presentation created by Sean Dickerson</a:t>
            </a:r>
          </a:p>
        </p:txBody>
      </p:sp>
    </p:spTree>
    <p:extLst>
      <p:ext uri="{BB962C8B-B14F-4D97-AF65-F5344CB8AC3E}">
        <p14:creationId xmlns:p14="http://schemas.microsoft.com/office/powerpoint/2010/main" val="16219228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B767-3FA5-CB65-DE9A-1BC484EA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F876-2EEC-2FAB-FC21-54463255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Remove least profitable car makes.</a:t>
            </a:r>
          </a:p>
          <a:p>
            <a:r>
              <a:rPr lang="en-US" dirty="0"/>
              <a:t>Increase pricing on least profitable cars.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Reduces costs on bottom cars.</a:t>
            </a:r>
          </a:p>
          <a:p>
            <a:pPr lvl="1"/>
            <a:r>
              <a:rPr lang="en-US" dirty="0"/>
              <a:t>Increases rental revenue.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Increase prices can make cars more undesirable.</a:t>
            </a:r>
          </a:p>
        </p:txBody>
      </p:sp>
    </p:spTree>
    <p:extLst>
      <p:ext uri="{BB962C8B-B14F-4D97-AF65-F5344CB8AC3E}">
        <p14:creationId xmlns:p14="http://schemas.microsoft.com/office/powerpoint/2010/main" val="5119056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17EE-B527-50B6-E59D-4821EABB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Visualized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F11E71F-395B-D8A4-2162-AE83FD8B9B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9574684"/>
              </p:ext>
            </p:extLst>
          </p:nvPr>
        </p:nvGraphicFramePr>
        <p:xfrm>
          <a:off x="1484313" y="2667000"/>
          <a:ext cx="489426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52">
                  <a:extLst>
                    <a:ext uri="{9D8B030D-6E8A-4147-A177-3AD203B41FA5}">
                      <a16:colId xmlns:a16="http://schemas.microsoft.com/office/drawing/2014/main" val="3982400697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2772790952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4098905812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2828476572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224343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Adjust-</a:t>
                      </a:r>
                      <a:r>
                        <a:rPr lang="en-US" sz="1600" dirty="0" err="1"/>
                        <a:t>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Est.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~$52.8m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Add.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~$5.3m </a:t>
                      </a:r>
                      <a:r>
                        <a:rPr lang="en-US" sz="160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~$58.1m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rent 10%.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Vehicle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~$33m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Reduced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~$0.1m </a:t>
                      </a:r>
                      <a:r>
                        <a:rPr lang="en-US" sz="1600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~$32.9m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bottom 10.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76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~$19.8m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~$25.2m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~$5.4m </a:t>
                      </a:r>
                      <a:r>
                        <a:rPr lang="en-US" sz="1600" dirty="0"/>
                        <a:t>add. 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79597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2864BC2-1DBF-69A3-1E73-F7E1211B01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5652131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33997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7BDED7-146E-00FC-0DC5-6CC9B46C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Strategies Visualized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3059B32-4F72-DCE7-9153-85187655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058795"/>
              </p:ext>
            </p:extLst>
          </p:nvPr>
        </p:nvGraphicFramePr>
        <p:xfrm>
          <a:off x="1484313" y="2190466"/>
          <a:ext cx="10018712" cy="360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376936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D87D-7F1A-0416-F22C-DE13D745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3938-9DBD-9D55-6E1B-CB834AFC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on track for $19.8 million profit with no changes.</a:t>
            </a:r>
          </a:p>
          <a:p>
            <a:r>
              <a:rPr lang="en-US" dirty="0"/>
              <a:t>Recommend strategy 2 to increase profitability.</a:t>
            </a:r>
          </a:p>
          <a:p>
            <a:pPr lvl="1"/>
            <a:r>
              <a:rPr lang="en-US" dirty="0"/>
              <a:t>Higher profit compared to strategy 1.</a:t>
            </a:r>
          </a:p>
          <a:p>
            <a:pPr lvl="1"/>
            <a:r>
              <a:rPr lang="en-US" dirty="0"/>
              <a:t>Remove undesirable makes.</a:t>
            </a:r>
          </a:p>
        </p:txBody>
      </p:sp>
    </p:spTree>
    <p:extLst>
      <p:ext uri="{BB962C8B-B14F-4D97-AF65-F5344CB8AC3E}">
        <p14:creationId xmlns:p14="http://schemas.microsoft.com/office/powerpoint/2010/main" val="21015716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569CB-34E4-E5D6-5F9B-13B252B6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9717644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F34F-D076-87FE-1D54-2B7BD093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2018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C8F4-6D4B-C750-965A-3E3A0F1D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Investigate, discuss, and assess the business’ profitability during 2018.</a:t>
            </a:r>
          </a:p>
          <a:p>
            <a:r>
              <a:rPr lang="en-US" dirty="0"/>
              <a:t>Strategize on solutions to reduce costs and increase revenue for the following year.</a:t>
            </a:r>
          </a:p>
          <a:p>
            <a:r>
              <a:rPr lang="en-US" dirty="0"/>
              <a:t>Data used was collected during 1/1/18 through 11/11/18. </a:t>
            </a:r>
          </a:p>
        </p:txBody>
      </p:sp>
    </p:spTree>
    <p:extLst>
      <p:ext uri="{BB962C8B-B14F-4D97-AF65-F5344CB8AC3E}">
        <p14:creationId xmlns:p14="http://schemas.microsoft.com/office/powerpoint/2010/main" val="4263657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1552-A4E3-8B0D-DAF5-86112152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from November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A7D-050C-375C-B5DD-74390BE6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cars</a:t>
            </a:r>
          </a:p>
          <a:p>
            <a:r>
              <a:rPr lang="en-US" dirty="0"/>
              <a:t>81.3k individual rentals</a:t>
            </a:r>
          </a:p>
          <a:p>
            <a:r>
              <a:rPr lang="en-US" dirty="0"/>
              <a:t>$52.8 million in revenue</a:t>
            </a:r>
          </a:p>
          <a:p>
            <a:r>
              <a:rPr lang="en-US" dirty="0"/>
              <a:t>50 branch locations</a:t>
            </a:r>
          </a:p>
        </p:txBody>
      </p:sp>
    </p:spTree>
    <p:extLst>
      <p:ext uri="{BB962C8B-B14F-4D97-AF65-F5344CB8AC3E}">
        <p14:creationId xmlns:p14="http://schemas.microsoft.com/office/powerpoint/2010/main" val="27331927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B0-614D-7A03-C7B9-FE4C7013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Overall Finances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C654-7F7D-7A1C-36B4-9704F512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revenue: $52.8 million </a:t>
            </a:r>
          </a:p>
          <a:p>
            <a:r>
              <a:rPr lang="en-US" dirty="0"/>
              <a:t>Costs: $33 million</a:t>
            </a:r>
          </a:p>
          <a:p>
            <a:r>
              <a:rPr lang="en-US" dirty="0"/>
              <a:t>Annual profit: $19.8 million</a:t>
            </a:r>
          </a:p>
        </p:txBody>
      </p:sp>
    </p:spTree>
    <p:extLst>
      <p:ext uri="{BB962C8B-B14F-4D97-AF65-F5344CB8AC3E}">
        <p14:creationId xmlns:p14="http://schemas.microsoft.com/office/powerpoint/2010/main" val="8177520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7555-C96D-8D17-CD74-5A9098C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Car Makes Gross Revenue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53BD3C4-C21E-2076-B6B8-2AD5CCA4D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1" y="2667000"/>
            <a:ext cx="9666976" cy="3124200"/>
          </a:xfrm>
          <a:solidFill>
            <a:schemeClr val="bg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13F6EF-7CBB-B14C-4FAA-B2A678AEA6C4}"/>
              </a:ext>
            </a:extLst>
          </p:cNvPr>
          <p:cNvSpPr/>
          <p:nvPr/>
        </p:nvSpPr>
        <p:spPr>
          <a:xfrm>
            <a:off x="1781033" y="4039737"/>
            <a:ext cx="156949" cy="53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41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7555-C96D-8D17-CD74-5A9098C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10 Car Makes Gross Revenue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5249A052-44DF-EF1B-2761-4539D96BA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1" y="2667000"/>
            <a:ext cx="9666976" cy="31242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496C16-01DB-EBA6-F8D1-5D794BBF7BE8}"/>
              </a:ext>
            </a:extLst>
          </p:cNvPr>
          <p:cNvSpPr/>
          <p:nvPr/>
        </p:nvSpPr>
        <p:spPr>
          <a:xfrm>
            <a:off x="1781033" y="4039737"/>
            <a:ext cx="156949" cy="53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50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9B8E-0F67-DE35-AB4E-F36FEEF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Make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1143-9B84-665A-BBC1-0E764803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Ford</a:t>
            </a:r>
            <a:r>
              <a:rPr lang="en-US" dirty="0"/>
              <a:t> and </a:t>
            </a:r>
            <a:r>
              <a:rPr lang="en-US" i="1" dirty="0"/>
              <a:t>Chevrolet</a:t>
            </a:r>
            <a:r>
              <a:rPr lang="en-US" dirty="0"/>
              <a:t> lead in profit margins.</a:t>
            </a:r>
          </a:p>
          <a:p>
            <a:r>
              <a:rPr lang="en-US" i="1" dirty="0"/>
              <a:t>Corbin</a:t>
            </a:r>
            <a:r>
              <a:rPr lang="en-US" dirty="0"/>
              <a:t> and </a:t>
            </a:r>
            <a:r>
              <a:rPr lang="en-US" i="1" dirty="0"/>
              <a:t>Aptera</a:t>
            </a:r>
            <a:r>
              <a:rPr lang="en-US" dirty="0"/>
              <a:t> have the smallest margins.</a:t>
            </a:r>
          </a:p>
          <a:p>
            <a:r>
              <a:rPr lang="en-US" dirty="0"/>
              <a:t>All makes are still profitable.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31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A30-73FC-1C0C-F5D0-B4286844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1961-B745-E689-8BC8-6B67685C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more vehicles to the fleets.</a:t>
            </a:r>
          </a:p>
          <a:p>
            <a:r>
              <a:rPr lang="en-US" dirty="0"/>
              <a:t>Costs for 400 more vehicles: estimated $2.8 million 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Expand variety and choice for customers.</a:t>
            </a:r>
          </a:p>
          <a:p>
            <a:pPr lvl="1"/>
            <a:r>
              <a:rPr lang="en-US" dirty="0"/>
              <a:t>More cars could allow more rentals to increase profits.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Additional costs can impede profit.</a:t>
            </a:r>
          </a:p>
          <a:p>
            <a:pPr lvl="1"/>
            <a:r>
              <a:rPr lang="en-US" dirty="0"/>
              <a:t>Need time spent on research to determine which vehicles to add to fleet.</a:t>
            </a:r>
          </a:p>
        </p:txBody>
      </p:sp>
    </p:spTree>
    <p:extLst>
      <p:ext uri="{BB962C8B-B14F-4D97-AF65-F5344CB8AC3E}">
        <p14:creationId xmlns:p14="http://schemas.microsoft.com/office/powerpoint/2010/main" val="724999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17EE-B527-50B6-E59D-4821EABB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Visualized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F11E71F-395B-D8A4-2162-AE83FD8B9B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3658265"/>
              </p:ext>
            </p:extLst>
          </p:nvPr>
        </p:nvGraphicFramePr>
        <p:xfrm>
          <a:off x="1484313" y="2667000"/>
          <a:ext cx="489426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852">
                  <a:extLst>
                    <a:ext uri="{9D8B030D-6E8A-4147-A177-3AD203B41FA5}">
                      <a16:colId xmlns:a16="http://schemas.microsoft.com/office/drawing/2014/main" val="3982400697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2772790952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4098905812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2828476572"/>
                    </a:ext>
                  </a:extLst>
                </a:gridCol>
                <a:gridCol w="978852">
                  <a:extLst>
                    <a:ext uri="{9D8B030D-6E8A-4147-A177-3AD203B41FA5}">
                      <a16:colId xmlns:a16="http://schemas.microsoft.com/office/drawing/2014/main" val="224343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Adjust-</a:t>
                      </a:r>
                      <a:r>
                        <a:rPr lang="en-US" sz="1600" dirty="0" err="1"/>
                        <a:t>ments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Est.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64968"/>
                  </a:ext>
                </a:extLst>
              </a:tr>
              <a:tr h="37857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~$52.8m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Add.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~$5.3m </a:t>
                      </a:r>
                      <a:r>
                        <a:rPr lang="en-US" sz="1600" dirty="0"/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~$58.1m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Avg car revenue = $13.2k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32590"/>
                  </a:ext>
                </a:extLst>
              </a:tr>
              <a:tr h="37857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Vehicle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~$33m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Add.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~$2.8m </a:t>
                      </a:r>
                      <a:r>
                        <a:rPr lang="en-US" sz="1600" dirty="0"/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~$35.8m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Avg car cost = $7k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77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~$19.8m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~$22.3m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~$2.5m </a:t>
                      </a:r>
                      <a:r>
                        <a:rPr lang="en-US" sz="1600" dirty="0"/>
                        <a:t>add. profit.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79597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2E1718E-1E7A-292A-566D-7D3E4C6D8F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066753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720872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144</TotalTime>
  <Words>460</Words>
  <Application>Microsoft Office PowerPoint</Application>
  <PresentationFormat>Widescreen</PresentationFormat>
  <Paragraphs>103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Lariat Rent-A-Car Yearly Reporting</vt:lpstr>
      <vt:lpstr>2018 Summary</vt:lpstr>
      <vt:lpstr>KPI from November 11</vt:lpstr>
      <vt:lpstr>2018 Overall Finances</vt:lpstr>
      <vt:lpstr>Top 10 Car Makes Gross Revenue</vt:lpstr>
      <vt:lpstr>Bottom 10 Car Makes Gross Revenue</vt:lpstr>
      <vt:lpstr>Car Make Analysis</vt:lpstr>
      <vt:lpstr>Business Strategy 1</vt:lpstr>
      <vt:lpstr>Strategy 1 Visualized</vt:lpstr>
      <vt:lpstr>Business Strategy 2</vt:lpstr>
      <vt:lpstr>Strategy 2 Visualized</vt:lpstr>
      <vt:lpstr>Both Strategies Visualized</vt:lpstr>
      <vt:lpstr>2018 Summary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Rent-A-Car Yearly Reporting</dc:title>
  <dc:creator>Sean Dickerson</dc:creator>
  <cp:lastModifiedBy>Sean Dickerson</cp:lastModifiedBy>
  <cp:revision>20</cp:revision>
  <dcterms:created xsi:type="dcterms:W3CDTF">2022-12-06T20:45:35Z</dcterms:created>
  <dcterms:modified xsi:type="dcterms:W3CDTF">2022-12-17T17:09:45Z</dcterms:modified>
</cp:coreProperties>
</file>