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4FB3B-CB3D-4794-B1AA-3ACB06F7ACC1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EB825-768F-48E5-9899-EA61701B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Frequency: </a:t>
            </a:r>
            <a:r>
              <a:rPr lang="en-US" dirty="0"/>
              <a:t>How many clock cycles per second. </a:t>
            </a:r>
          </a:p>
          <a:p>
            <a:r>
              <a:rPr lang="en-US" b="1" dirty="0"/>
              <a:t>Transistors: </a:t>
            </a:r>
            <a:r>
              <a:rPr lang="en-US" dirty="0"/>
              <a:t>Semiconductor that amplifies/switches signals and power. </a:t>
            </a:r>
          </a:p>
          <a:p>
            <a:r>
              <a:rPr lang="en-US" b="1" dirty="0"/>
              <a:t>FP16 (</a:t>
            </a:r>
            <a:r>
              <a:rPr lang="en-US" b="1" dirty="0" err="1"/>
              <a:t>etc</a:t>
            </a:r>
            <a:r>
              <a:rPr lang="en-US" b="1" dirty="0"/>
              <a:t>) GFLOPS: </a:t>
            </a:r>
            <a:r>
              <a:rPr lang="en-US" dirty="0"/>
              <a:t>16-bit </a:t>
            </a:r>
            <a:r>
              <a:rPr lang="en-US" b="1" dirty="0"/>
              <a:t>G</a:t>
            </a:r>
            <a:r>
              <a:rPr lang="en-US" dirty="0"/>
              <a:t>iga </a:t>
            </a:r>
            <a:r>
              <a:rPr lang="en-US" b="1" dirty="0"/>
              <a:t>Fl</a:t>
            </a:r>
            <a:r>
              <a:rPr lang="en-US" dirty="0"/>
              <a:t>oating </a:t>
            </a:r>
            <a:r>
              <a:rPr lang="en-US" b="0" dirty="0"/>
              <a:t>P</a:t>
            </a:r>
            <a:r>
              <a:rPr lang="en-US" dirty="0"/>
              <a:t>oint </a:t>
            </a:r>
            <a:r>
              <a:rPr lang="en-US" b="1" dirty="0"/>
              <a:t>O</a:t>
            </a:r>
            <a:r>
              <a:rPr lang="en-US" dirty="0"/>
              <a:t>perations </a:t>
            </a:r>
            <a:r>
              <a:rPr lang="en-US" b="1" dirty="0"/>
              <a:t>P</a:t>
            </a:r>
            <a:r>
              <a:rPr lang="en-US" dirty="0"/>
              <a:t>er </a:t>
            </a:r>
            <a:r>
              <a:rPr lang="en-US" b="1" dirty="0"/>
              <a:t>S</a:t>
            </a:r>
            <a:r>
              <a:rPr lang="en-US" dirty="0"/>
              <a:t>econd. Measures computing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EB825-768F-48E5-9899-EA61701B4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GFLOPS not commonly used anymore for estimating CPU performance. FLOP tasks carry on to GPUs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EB825-768F-48E5-9899-EA61701B4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1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0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6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4F0575-87E8-4111-8D14-1EDB56E3978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0DECD8-32F9-457B-B39D-82A7DC10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chaelbryantds/cpu-and-gpu-product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n17MxTkJxw_ZtdDs1By2T7rzFZs0XXp?usp=share_link" TargetMode="External"/><Relationship Id="rId2" Type="http://schemas.openxmlformats.org/officeDocument/2006/relationships/hyperlink" Target="https://docs.google.com/document/d/13GBLoClsfn1OpQ1uTJ_JE691rv-4q8tu/edit?usp=share_link&amp;ouid=115717652492163684594&amp;rtpof=true&amp;sd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A4BB-400C-69B5-50D4-4D2E60A4F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Moore’s Law: Analysis on Chipsets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FC97E-153F-EA35-533D-65AFE5F6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Sean Dickerson</a:t>
            </a:r>
          </a:p>
        </p:txBody>
      </p:sp>
    </p:spTree>
    <p:extLst>
      <p:ext uri="{BB962C8B-B14F-4D97-AF65-F5344CB8AC3E}">
        <p14:creationId xmlns:p14="http://schemas.microsoft.com/office/powerpoint/2010/main" val="98509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1A49-8076-DA8B-6F54-D15DF97A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E75C-B47D-7F08-D34A-151E0F77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created by Michael Bryant , available on </a:t>
            </a:r>
            <a:r>
              <a:rPr lang="en-US" dirty="0">
                <a:hlinkClick r:id="rId3"/>
              </a:rPr>
              <a:t>Kaggle</a:t>
            </a:r>
            <a:r>
              <a:rPr lang="en-US" dirty="0"/>
              <a:t>.</a:t>
            </a:r>
          </a:p>
          <a:p>
            <a:r>
              <a:rPr lang="en-US" dirty="0"/>
              <a:t>Compares CPUs and GPUs by 13 variables such as frequency, transistor, TDP, die size etc.</a:t>
            </a:r>
          </a:p>
          <a:p>
            <a:r>
              <a:rPr lang="en-US" dirty="0"/>
              <a:t>4854 records across 14 fields.</a:t>
            </a:r>
          </a:p>
          <a:p>
            <a:pPr lvl="1"/>
            <a:r>
              <a:rPr lang="en-US" dirty="0"/>
              <a:t>Focusing on Freq (MHz), Transistors (million), FP16, FP32, and FP64 GFLOPS.</a:t>
            </a:r>
          </a:p>
        </p:txBody>
      </p:sp>
    </p:spTree>
    <p:extLst>
      <p:ext uri="{BB962C8B-B14F-4D97-AF65-F5344CB8AC3E}">
        <p14:creationId xmlns:p14="http://schemas.microsoft.com/office/powerpoint/2010/main" val="5540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1E3-01F0-8B70-C108-02A6B33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FEDD-63EB-D13F-22A1-FB5A1997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correlation between frequency and transistor count?</a:t>
            </a:r>
          </a:p>
          <a:p>
            <a:r>
              <a:rPr lang="en-US" dirty="0"/>
              <a:t>Is there any correlation between frequency and GFLOPS?</a:t>
            </a:r>
          </a:p>
          <a:p>
            <a:pPr lvl="1"/>
            <a:r>
              <a:rPr lang="en-US" dirty="0"/>
              <a:t>FP16, FP32, FP64 GFLOPS</a:t>
            </a:r>
          </a:p>
          <a:p>
            <a:pPr lvl="1"/>
            <a:r>
              <a:rPr lang="en-US" dirty="0"/>
              <a:t>Dataset omits CPUs for GFLOPS</a:t>
            </a:r>
          </a:p>
        </p:txBody>
      </p:sp>
    </p:spTree>
    <p:extLst>
      <p:ext uri="{BB962C8B-B14F-4D97-AF65-F5344CB8AC3E}">
        <p14:creationId xmlns:p14="http://schemas.microsoft.com/office/powerpoint/2010/main" val="275316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F37-1529-8DD9-9E56-22ED3EBE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EDCF-A7D6-9E94-4100-D8066234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#1: </a:t>
            </a:r>
            <a:r>
              <a:rPr lang="en-US" dirty="0"/>
              <a:t>There's a correlation between frequency and transistor count. </a:t>
            </a:r>
          </a:p>
          <a:p>
            <a:pPr lvl="1"/>
            <a:r>
              <a:rPr lang="en-US" dirty="0"/>
              <a:t>Higher transistors likely to lead to higher frequencies.</a:t>
            </a:r>
          </a:p>
          <a:p>
            <a:r>
              <a:rPr lang="en-US" b="1" dirty="0"/>
              <a:t>Hypothesis #2: </a:t>
            </a:r>
            <a:r>
              <a:rPr lang="en-US" dirty="0"/>
              <a:t>There’s a correlation between frequency and GFLOPS (FP16, FP32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Higher frequency likely to lead to higher GFLOPS.</a:t>
            </a:r>
          </a:p>
        </p:txBody>
      </p:sp>
    </p:spTree>
    <p:extLst>
      <p:ext uri="{BB962C8B-B14F-4D97-AF65-F5344CB8AC3E}">
        <p14:creationId xmlns:p14="http://schemas.microsoft.com/office/powerpoint/2010/main" val="237362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564D-F766-5833-CD34-0564A49D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5916-F5BC-6B05-AC9C-E57A921E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 to display correlation between variables.</a:t>
            </a:r>
          </a:p>
          <a:p>
            <a:pPr lvl="1"/>
            <a:r>
              <a:rPr lang="en-US" dirty="0"/>
              <a:t>Bivariate and univariate graphs</a:t>
            </a:r>
          </a:p>
          <a:p>
            <a:r>
              <a:rPr lang="en-US" dirty="0"/>
              <a:t>Create correlation matrices between variables.</a:t>
            </a:r>
          </a:p>
          <a:p>
            <a:pPr lvl="1"/>
            <a:r>
              <a:rPr lang="en-US" dirty="0"/>
              <a:t>Expecting coefficients of 1</a:t>
            </a:r>
          </a:p>
        </p:txBody>
      </p:sp>
    </p:spTree>
    <p:extLst>
      <p:ext uri="{BB962C8B-B14F-4D97-AF65-F5344CB8AC3E}">
        <p14:creationId xmlns:p14="http://schemas.microsoft.com/office/powerpoint/2010/main" val="19441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28A1-DCB2-D39C-7F86-D0AC0834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#1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F07ECA-C1E5-7FE9-47FD-E7D6743429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visualizations to show correlations of frequencies and transistor counts.</a:t>
            </a:r>
          </a:p>
          <a:p>
            <a:r>
              <a:rPr lang="en-US" dirty="0"/>
              <a:t>Almost no correlation for CPUs.</a:t>
            </a:r>
          </a:p>
          <a:p>
            <a:r>
              <a:rPr lang="en-US" dirty="0"/>
              <a:t>Very little correlation GPUs.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0340C19C-762E-7D9F-E1A7-DA2879299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80" y="2029755"/>
            <a:ext cx="4339244" cy="4398687"/>
          </a:xfr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AE84AE8D-0494-D3D6-0424-B85B872CA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07454"/>
              </p:ext>
            </p:extLst>
          </p:nvPr>
        </p:nvGraphicFramePr>
        <p:xfrm>
          <a:off x="1958659" y="4678680"/>
          <a:ext cx="39463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53">
                  <a:extLst>
                    <a:ext uri="{9D8B030D-6E8A-4147-A177-3AD203B41FA5}">
                      <a16:colId xmlns:a16="http://schemas.microsoft.com/office/drawing/2014/main" val="145058758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75575618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938462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 (</a:t>
                      </a:r>
                      <a:r>
                        <a:rPr lang="en-US" dirty="0" err="1"/>
                        <a:t>Mhz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2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 (</a:t>
                      </a:r>
                      <a:r>
                        <a:rPr lang="en-US" dirty="0" err="1"/>
                        <a:t>Mhz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0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1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84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67F5-260C-ED04-8749-20DBA3E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#2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0C4F-0AFC-9D2C-0188-C4BE513C8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visualizations to show correlations of frequencies and GFLOPS.</a:t>
            </a:r>
          </a:p>
          <a:p>
            <a:r>
              <a:rPr lang="en-US" dirty="0"/>
              <a:t>Slight correlation for FP16 GFLOPS.</a:t>
            </a:r>
          </a:p>
          <a:p>
            <a:r>
              <a:rPr lang="en-US" dirty="0"/>
              <a:t>Moderate correlation for FP32 GFLOPS.</a:t>
            </a:r>
          </a:p>
          <a:p>
            <a:r>
              <a:rPr lang="en-US" dirty="0"/>
              <a:t>Very little correlation for FP64 GFLOPS.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E1EFA12-EBCA-E1A7-BBB1-5C7F5F973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51" y="2092158"/>
            <a:ext cx="5467008" cy="206943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0A1458-987C-6AAF-7BA0-AA461E30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53676"/>
              </p:ext>
            </p:extLst>
          </p:nvPr>
        </p:nvGraphicFramePr>
        <p:xfrm>
          <a:off x="6468251" y="4478421"/>
          <a:ext cx="54751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33">
                  <a:extLst>
                    <a:ext uri="{9D8B030D-6E8A-4147-A177-3AD203B41FA5}">
                      <a16:colId xmlns:a16="http://schemas.microsoft.com/office/drawing/2014/main" val="2137896862"/>
                    </a:ext>
                  </a:extLst>
                </a:gridCol>
                <a:gridCol w="1095033">
                  <a:extLst>
                    <a:ext uri="{9D8B030D-6E8A-4147-A177-3AD203B41FA5}">
                      <a16:colId xmlns:a16="http://schemas.microsoft.com/office/drawing/2014/main" val="2382790628"/>
                    </a:ext>
                  </a:extLst>
                </a:gridCol>
                <a:gridCol w="1095033">
                  <a:extLst>
                    <a:ext uri="{9D8B030D-6E8A-4147-A177-3AD203B41FA5}">
                      <a16:colId xmlns:a16="http://schemas.microsoft.com/office/drawing/2014/main" val="383632929"/>
                    </a:ext>
                  </a:extLst>
                </a:gridCol>
                <a:gridCol w="1095033">
                  <a:extLst>
                    <a:ext uri="{9D8B030D-6E8A-4147-A177-3AD203B41FA5}">
                      <a16:colId xmlns:a16="http://schemas.microsoft.com/office/drawing/2014/main" val="1303786458"/>
                    </a:ext>
                  </a:extLst>
                </a:gridCol>
                <a:gridCol w="1095033">
                  <a:extLst>
                    <a:ext uri="{9D8B030D-6E8A-4147-A177-3AD203B41FA5}">
                      <a16:colId xmlns:a16="http://schemas.microsoft.com/office/drawing/2014/main" val="210684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2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0.2763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0.5824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0.1904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5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0.2763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0.7285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0.6829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3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0.5824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0.7285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0.5196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0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0.1904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0.6829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0.5196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1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EE8C-60A1-4FF6-2B79-6B6CB381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3869B-7173-4A29-1350-3B93A692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#1 not supported</a:t>
            </a:r>
            <a:r>
              <a:rPr lang="en-US" dirty="0"/>
              <a:t>. Insignificant correlation of frequency clocks and transistor counts.</a:t>
            </a:r>
          </a:p>
          <a:p>
            <a:r>
              <a:rPr lang="en-US" dirty="0"/>
              <a:t>Multiple occurrences of chipsets having similar transistor count but significantly different frequencies.</a:t>
            </a:r>
          </a:p>
          <a:p>
            <a:r>
              <a:rPr lang="en-US" b="1" dirty="0"/>
              <a:t>Hypothesis #2 supported.</a:t>
            </a:r>
            <a:r>
              <a:rPr lang="en-US" dirty="0"/>
              <a:t> Moderate correlation of frequency and GLFOPS.</a:t>
            </a:r>
          </a:p>
        </p:txBody>
      </p:sp>
    </p:spTree>
    <p:extLst>
      <p:ext uri="{BB962C8B-B14F-4D97-AF65-F5344CB8AC3E}">
        <p14:creationId xmlns:p14="http://schemas.microsoft.com/office/powerpoint/2010/main" val="5069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A0EB-F40F-9DE9-ED60-7E88C1D7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C8A9-1C80-FACD-FBD1-6A2B82DC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isn’t correlated with transistor counts.</a:t>
            </a:r>
          </a:p>
          <a:p>
            <a:r>
              <a:rPr lang="en-US" dirty="0"/>
              <a:t>Frequency is moderately correlated with GFLOPS.</a:t>
            </a:r>
          </a:p>
          <a:p>
            <a:r>
              <a:rPr lang="en-US" dirty="0"/>
              <a:t>Review listed GFLOPS for rough estimate of GPU performance.</a:t>
            </a:r>
          </a:p>
          <a:p>
            <a:r>
              <a:rPr lang="en-US" dirty="0"/>
              <a:t>Cannot estimate CPU performance on frequency alone.</a:t>
            </a:r>
          </a:p>
          <a:p>
            <a:r>
              <a:rPr lang="en-US" dirty="0"/>
              <a:t>Proposal </a:t>
            </a:r>
            <a:r>
              <a:rPr lang="en-US" dirty="0">
                <a:hlinkClick r:id="rId2"/>
              </a:rPr>
              <a:t>here.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Notebook </a:t>
            </a:r>
            <a:r>
              <a:rPr lang="en-US" dirty="0">
                <a:hlinkClick r:id="rId3"/>
              </a:rPr>
              <a:t>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71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151</TotalTime>
  <Words>409</Words>
  <Application>Microsoft Office PowerPoint</Application>
  <PresentationFormat>Widescreen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Moore’s Law: Analysis on Chipsets</vt:lpstr>
      <vt:lpstr>Dataset</vt:lpstr>
      <vt:lpstr>Research Questions and Objectives</vt:lpstr>
      <vt:lpstr>Hypotheses</vt:lpstr>
      <vt:lpstr>Testing Process</vt:lpstr>
      <vt:lpstr>Hypothesis #1 Analysis</vt:lpstr>
      <vt:lpstr>Hypothesis #2 Analysis</vt:lpstr>
      <vt:lpstr>Summary of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Moore’s Law: Analysis on Chipsets</dc:title>
  <dc:creator>Sean Dickerson</dc:creator>
  <cp:lastModifiedBy>Sean Dickerson</cp:lastModifiedBy>
  <cp:revision>2</cp:revision>
  <dcterms:created xsi:type="dcterms:W3CDTF">2022-12-23T01:55:20Z</dcterms:created>
  <dcterms:modified xsi:type="dcterms:W3CDTF">2022-12-26T19:42:33Z</dcterms:modified>
</cp:coreProperties>
</file>