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Highway MPG 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A4-49EF-B524-F493AC68A21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61D-4180-A9AF-849DC37AC8B0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11"/>
                <c:pt idx="0">
                  <c:v>Small Station Wagons</c:v>
                </c:pt>
                <c:pt idx="1">
                  <c:v>Compact Cars</c:v>
                </c:pt>
                <c:pt idx="2">
                  <c:v>Midsize Cars</c:v>
                </c:pt>
                <c:pt idx="3">
                  <c:v>Small Sport Utility Vehicle 4WD</c:v>
                </c:pt>
                <c:pt idx="4">
                  <c:v>Large Cars</c:v>
                </c:pt>
                <c:pt idx="5">
                  <c:v>Special Purpose Vehicle</c:v>
                </c:pt>
                <c:pt idx="6">
                  <c:v>Minivan - 2WD</c:v>
                </c:pt>
                <c:pt idx="7">
                  <c:v>Small Pickup Trucks</c:v>
                </c:pt>
                <c:pt idx="8">
                  <c:v>Sport Utility Vehicle - 4WD</c:v>
                </c:pt>
                <c:pt idx="9">
                  <c:v>Standard Pickup Trucks 4WD</c:v>
                </c:pt>
                <c:pt idx="10">
                  <c:v>Vans</c:v>
                </c:pt>
              </c:strCache>
              <c:extLst/>
            </c:strRef>
          </c:cat>
          <c:val>
            <c:numRef>
              <c:f>Sheet1!$B$2:$B$33</c:f>
              <c:numCache>
                <c:formatCode>General</c:formatCode>
                <c:ptCount val="11"/>
                <c:pt idx="0" formatCode="0.00">
                  <c:v>28.404269513008671</c:v>
                </c:pt>
                <c:pt idx="1">
                  <c:v>28.14</c:v>
                </c:pt>
                <c:pt idx="2" formatCode="0.00">
                  <c:v>26.470079635949944</c:v>
                </c:pt>
                <c:pt idx="3" formatCode="0.00">
                  <c:v>26.106463878326995</c:v>
                </c:pt>
                <c:pt idx="4" formatCode="0.00">
                  <c:v>25.177683765203597</c:v>
                </c:pt>
                <c:pt idx="5" formatCode="0.00">
                  <c:v>24</c:v>
                </c:pt>
                <c:pt idx="6" formatCode="0.00">
                  <c:v>23.479532163742689</c:v>
                </c:pt>
                <c:pt idx="7" formatCode="0.00">
                  <c:v>23.258364312267659</c:v>
                </c:pt>
                <c:pt idx="8" formatCode="0.00">
                  <c:v>20.301633045148897</c:v>
                </c:pt>
                <c:pt idx="9" formatCode="0.00">
                  <c:v>18.030425963488845</c:v>
                </c:pt>
                <c:pt idx="10" formatCode="0.00">
                  <c:v>16.816666666666666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8A3-499E-B480-D95A1A612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axId val="1912844559"/>
        <c:axId val="1912844975"/>
      </c:barChart>
      <c:catAx>
        <c:axId val="1912844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844975"/>
        <c:crosses val="autoZero"/>
        <c:auto val="1"/>
        <c:lblAlgn val="ctr"/>
        <c:lblOffset val="100"/>
        <c:noMultiLvlLbl val="0"/>
      </c:catAx>
      <c:valAx>
        <c:axId val="191284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844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Annual Fuel 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C7-4013-A766-5BFD0B335F14}"/>
              </c:ext>
            </c:extLst>
          </c:dPt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Sheet1!$A$2:$A$35</c:f>
              <c:strCache>
                <c:ptCount val="9"/>
                <c:pt idx="0">
                  <c:v>Vans</c:v>
                </c:pt>
                <c:pt idx="1">
                  <c:v>Standard Pickup Trucks</c:v>
                </c:pt>
                <c:pt idx="2">
                  <c:v>Sport Utility Vehicle - 4WD</c:v>
                </c:pt>
                <c:pt idx="3">
                  <c:v>Special Purpose Vehicles</c:v>
                </c:pt>
                <c:pt idx="4">
                  <c:v>Large Cars</c:v>
                </c:pt>
                <c:pt idx="5">
                  <c:v>Midsize Station Wagons</c:v>
                </c:pt>
                <c:pt idx="6">
                  <c:v>Minivan - 2WD</c:v>
                </c:pt>
                <c:pt idx="7">
                  <c:v>Compact Cars</c:v>
                </c:pt>
                <c:pt idx="8">
                  <c:v>Small Station Wagons</c:v>
                </c:pt>
              </c:strCache>
            </c:strRef>
          </c:cat>
          <c:val>
            <c:numRef>
              <c:f>Sheet1!$B$2:$B$35</c:f>
              <c:numCache>
                <c:formatCode>_("$"* #,##0.00_);_("$"* \(#,##0.00\);_("$"* "-"??_);_(@_)</c:formatCode>
                <c:ptCount val="9"/>
                <c:pt idx="0">
                  <c:v>2408.7204206836109</c:v>
                </c:pt>
                <c:pt idx="1">
                  <c:v>2382.0305862361938</c:v>
                </c:pt>
                <c:pt idx="2">
                  <c:v>2206.8203650336213</c:v>
                </c:pt>
                <c:pt idx="3">
                  <c:v>2203.4707903780068</c:v>
                </c:pt>
                <c:pt idx="4">
                  <c:v>2058.937070333157</c:v>
                </c:pt>
                <c:pt idx="5">
                  <c:v>1871.8929254302104</c:v>
                </c:pt>
                <c:pt idx="6">
                  <c:v>1850</c:v>
                </c:pt>
                <c:pt idx="7">
                  <c:v>1680.5010893246188</c:v>
                </c:pt>
                <c:pt idx="8">
                  <c:v>1586.0907271514343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7-4013-A766-5BFD0B335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axId val="672088495"/>
        <c:axId val="672085583"/>
      </c:barChart>
      <c:catAx>
        <c:axId val="67208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085583"/>
        <c:crosses val="autoZero"/>
        <c:auto val="1"/>
        <c:lblAlgn val="ctr"/>
        <c:lblOffset val="100"/>
        <c:noMultiLvlLbl val="0"/>
      </c:catAx>
      <c:valAx>
        <c:axId val="67208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088495"/>
        <c:crosses val="autoZero"/>
        <c:crossBetween val="between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/>
                    <a:t>Thousands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1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1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7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5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5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2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8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D92560-40DC-4FBC-919A-A598A2971BC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268B90-10CD-4FD1-93A0-063A0AC0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5803-AB1B-D5F2-9548-8EEFF185C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Analysis on EPA Fuel Economy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4708-3423-B212-7FF0-A8F40EF5A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Sean Dickerson</a:t>
            </a:r>
          </a:p>
        </p:txBody>
      </p:sp>
    </p:spTree>
    <p:extLst>
      <p:ext uri="{BB962C8B-B14F-4D97-AF65-F5344CB8AC3E}">
        <p14:creationId xmlns:p14="http://schemas.microsoft.com/office/powerpoint/2010/main" val="371630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F9E7-E454-A026-A4FE-C882DC4A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DB16-6907-33C7-9BD7-94678781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insights on consumer spending trends or habits for vehicles.</a:t>
            </a:r>
          </a:p>
          <a:p>
            <a:r>
              <a:rPr lang="en-US" dirty="0"/>
              <a:t>Does the size/class of the vehicle greatly affect the following:</a:t>
            </a:r>
          </a:p>
          <a:p>
            <a:pPr lvl="1"/>
            <a:r>
              <a:rPr lang="en-US" dirty="0"/>
              <a:t>Average highway MPG</a:t>
            </a:r>
          </a:p>
          <a:p>
            <a:pPr lvl="1"/>
            <a:r>
              <a:rPr lang="en-US" dirty="0"/>
              <a:t>Average annual fuel cost</a:t>
            </a:r>
          </a:p>
          <a:p>
            <a:r>
              <a:rPr lang="en-US" dirty="0"/>
              <a:t>Determine which vehicle class would be the best purchase for value and fuel efficiency.</a:t>
            </a:r>
          </a:p>
        </p:txBody>
      </p:sp>
    </p:spTree>
    <p:extLst>
      <p:ext uri="{BB962C8B-B14F-4D97-AF65-F5344CB8AC3E}">
        <p14:creationId xmlns:p14="http://schemas.microsoft.com/office/powerpoint/2010/main" val="87147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9654-B57B-A419-C2AF-1645C05B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450-DD0E-D657-B2B3-A24FA24D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obtained from EPA.</a:t>
            </a:r>
          </a:p>
          <a:p>
            <a:r>
              <a:rPr lang="en-US" dirty="0"/>
              <a:t>Contains data for Highway MPG, makes, models, fuel types, car classes, annual fuel costs etc.</a:t>
            </a:r>
          </a:p>
          <a:p>
            <a:r>
              <a:rPr lang="en-US" dirty="0"/>
              <a:t>Contains data recorded from 1984 to 2017.</a:t>
            </a:r>
          </a:p>
        </p:txBody>
      </p:sp>
    </p:spTree>
    <p:extLst>
      <p:ext uri="{BB962C8B-B14F-4D97-AF65-F5344CB8AC3E}">
        <p14:creationId xmlns:p14="http://schemas.microsoft.com/office/powerpoint/2010/main" val="20774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E3F9-B2FF-2B05-C9B5-517C9268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CA75-5139-639E-C742-D69FB8A9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Null Hypothesis 1 (H</a:t>
            </a:r>
            <a:r>
              <a:rPr lang="en-US" b="1" baseline="-25000" dirty="0"/>
              <a:t>0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Vehicle size/class </a:t>
            </a:r>
            <a:r>
              <a:rPr lang="en-US" i="1" dirty="0"/>
              <a:t>does not </a:t>
            </a:r>
            <a:r>
              <a:rPr lang="en-US" dirty="0"/>
              <a:t>greatly affect the highway MPG.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Alternate Hypothesis (H</a:t>
            </a:r>
            <a:r>
              <a:rPr lang="en-US" b="1" baseline="-25000" dirty="0"/>
              <a:t>a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Compact cars will have the </a:t>
            </a:r>
            <a:r>
              <a:rPr lang="en-US" i="1" dirty="0"/>
              <a:t>best</a:t>
            </a:r>
            <a:r>
              <a:rPr lang="en-US" dirty="0"/>
              <a:t> highway MPG on average compared to other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Null Hypothesis 2 (H</a:t>
            </a:r>
            <a:r>
              <a:rPr lang="en-US" b="1" baseline="-25000" dirty="0"/>
              <a:t>0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Vehicle size </a:t>
            </a:r>
            <a:r>
              <a:rPr lang="en-US" i="1" dirty="0"/>
              <a:t>does not</a:t>
            </a:r>
            <a:r>
              <a:rPr lang="en-US" dirty="0"/>
              <a:t> greatly affect the annual fuel cost.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Alternate Hypothesis (H</a:t>
            </a:r>
            <a:r>
              <a:rPr lang="en-US" b="1" baseline="-25000" dirty="0"/>
              <a:t>a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Compact cars will have the </a:t>
            </a:r>
            <a:r>
              <a:rPr lang="en-US" i="1" dirty="0"/>
              <a:t>best</a:t>
            </a:r>
            <a:r>
              <a:rPr lang="en-US" dirty="0"/>
              <a:t> annual fuel cost on average compared to other 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0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25F8-E565-62C3-5FA6-AE0EA6B5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2B99-42EF-B59C-DF19-57B6C8B1C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 statistical analyses and clean data to determine if vehicle size can greatly affect highway MPG or annual fuel costs. </a:t>
            </a:r>
          </a:p>
          <a:p>
            <a:r>
              <a:rPr lang="en-US" dirty="0"/>
              <a:t>Ran t-tests for average highway MPG for each car class compared to Compact Cars.</a:t>
            </a:r>
          </a:p>
          <a:p>
            <a:r>
              <a:rPr lang="en-US" dirty="0"/>
              <a:t>Ran t-tests for the average annual fuel cost for each car class compared Compact Cars.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6E606-6AA4-4231-7EC3-612DBBBF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15" y="2017382"/>
            <a:ext cx="5103377" cy="2177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52C2EF-BC2A-C744-AED3-5B018FB9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15" y="4309874"/>
            <a:ext cx="5103377" cy="22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7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8222-0A1F-7008-8B6A-793CA7BC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Highway MPG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8938-0D7B-8008-D65B-22A41CEA4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 difference between size/car class and average highway MPG.</a:t>
            </a:r>
          </a:p>
          <a:p>
            <a:r>
              <a:rPr lang="en-US" dirty="0"/>
              <a:t>Compact Cars ranks in the top 9% compared to other vehicles.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9BB3002-2635-3484-D765-06099C8A22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1089028"/>
              </p:ext>
            </p:extLst>
          </p:nvPr>
        </p:nvGraphicFramePr>
        <p:xfrm>
          <a:off x="6607175" y="2133601"/>
          <a:ext cx="489585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700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7C09-0CF3-09A3-5826-0256819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Annual Fuel Costs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E110-0ED4-B821-2BE2-F69240B16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 difference between size/car class and average annual fuel cost.</a:t>
            </a:r>
          </a:p>
          <a:p>
            <a:r>
              <a:rPr lang="en-US" dirty="0"/>
              <a:t>Compact Cars have lower annual costs than 88% other vehicles.</a:t>
            </a:r>
          </a:p>
          <a:p>
            <a:r>
              <a:rPr lang="en-US" dirty="0"/>
              <a:t>Larger vehicles had higher annual fuel costs.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2D851EE-6039-EB3F-A094-E4DF768C4B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1251870"/>
              </p:ext>
            </p:extLst>
          </p:nvPr>
        </p:nvGraphicFramePr>
        <p:xfrm>
          <a:off x="6607175" y="2133601"/>
          <a:ext cx="489585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266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B65C-E51F-8FBC-B421-53DC4EB7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47D43-ACE5-624C-B7F6-33CE65DD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difference in highway MPG and annual fuel cost between car size/class.</a:t>
            </a:r>
          </a:p>
          <a:p>
            <a:r>
              <a:rPr lang="en-US" dirty="0"/>
              <a:t>Slight difference among consumer grade classes, higher difference for larger commercial/special vehicles.</a:t>
            </a:r>
          </a:p>
          <a:p>
            <a:r>
              <a:rPr lang="en-US" dirty="0"/>
              <a:t>Recommend that consumers choose cars that fit their size needs to maximize on fuel savings.</a:t>
            </a:r>
          </a:p>
        </p:txBody>
      </p:sp>
    </p:spTree>
    <p:extLst>
      <p:ext uri="{BB962C8B-B14F-4D97-AF65-F5344CB8AC3E}">
        <p14:creationId xmlns:p14="http://schemas.microsoft.com/office/powerpoint/2010/main" val="211367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172</TotalTime>
  <Words>350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An Analysis on EPA Fuel Economy</vt:lpstr>
      <vt:lpstr>Goals and Objectives</vt:lpstr>
      <vt:lpstr>Data Context</vt:lpstr>
      <vt:lpstr>Hypotheses</vt:lpstr>
      <vt:lpstr>Data Processing</vt:lpstr>
      <vt:lpstr>Analysis of Highway MPG</vt:lpstr>
      <vt:lpstr>Analysis of Annual Fuel Costs 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on EPA Fuel Economy</dc:title>
  <dc:creator>Sean Dickerson</dc:creator>
  <cp:lastModifiedBy>Sean Dickerson</cp:lastModifiedBy>
  <cp:revision>23</cp:revision>
  <dcterms:created xsi:type="dcterms:W3CDTF">2022-12-16T23:40:00Z</dcterms:created>
  <dcterms:modified xsi:type="dcterms:W3CDTF">2022-12-23T01:17:53Z</dcterms:modified>
</cp:coreProperties>
</file>