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960" autoAdjust="0"/>
  </p:normalViewPr>
  <p:slideViewPr>
    <p:cSldViewPr snapToGrid="0">
      <p:cViewPr>
        <p:scale>
          <a:sx n="75" d="100"/>
          <a:sy n="75" d="100"/>
        </p:scale>
        <p:origin x="936" y="139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6700-B2A3-485B-92E5-68996732238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00CA8-59D1-4AD7-A41F-1DC105507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7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27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788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077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902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6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44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850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35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What meaning do such word vectors capture? </a:t>
            </a:r>
          </a:p>
          <a:p>
            <a:endParaRPr lang="en-SG" dirty="0"/>
          </a:p>
          <a:p>
            <a:r>
              <a:rPr lang="en-SG" dirty="0"/>
              <a:t>Vectors obtained from </a:t>
            </a:r>
            <a:r>
              <a:rPr lang="en-SG" b="1" dirty="0"/>
              <a:t>word-document matrices</a:t>
            </a:r>
            <a:r>
              <a:rPr lang="en-SG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Words with similar vectors tend to belong to the same semantic 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E.g. hospital and nurse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Vectors obtained from </a:t>
            </a:r>
            <a:r>
              <a:rPr lang="en-SG" b="1" dirty="0"/>
              <a:t>word-word matrices</a:t>
            </a:r>
            <a:r>
              <a:rPr lang="en-SG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Tend to capture both syntactic and semantic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Problem with such word vectors: High-dimensional and sparse.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Solution: Dimensionality reduction technique, singular value decomposition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96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09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"/>
              </a:rPr>
              <a:t>The </a:t>
            </a:r>
            <a:r>
              <a:rPr lang="en-US" sz="1200" b="1" dirty="0">
                <a:latin typeface=""/>
              </a:rPr>
              <a:t>more dimensions </a:t>
            </a:r>
            <a:r>
              <a:rPr lang="en-US" sz="1200" dirty="0">
                <a:latin typeface=""/>
              </a:rPr>
              <a:t>we have, the </a:t>
            </a:r>
            <a:r>
              <a:rPr lang="en-US" sz="1200" b="1" dirty="0">
                <a:latin typeface=""/>
              </a:rPr>
              <a:t>more fine-grained semantics distinction </a:t>
            </a:r>
            <a:r>
              <a:rPr lang="en-US" sz="1200" dirty="0">
                <a:latin typeface=""/>
              </a:rPr>
              <a:t>we can do between the words.</a:t>
            </a:r>
          </a:p>
          <a:p>
            <a:r>
              <a:rPr lang="en-US" sz="1200" dirty="0">
                <a:latin typeface=""/>
              </a:rPr>
              <a:t>However, we will also need </a:t>
            </a:r>
            <a:r>
              <a:rPr lang="en-US" sz="1200" b="1" dirty="0">
                <a:latin typeface=""/>
              </a:rPr>
              <a:t>more training materials </a:t>
            </a:r>
            <a:r>
              <a:rPr lang="en-US" sz="1200" dirty="0">
                <a:latin typeface=""/>
              </a:rPr>
              <a:t>to get </a:t>
            </a:r>
            <a:r>
              <a:rPr lang="en-US" sz="1200" b="1" dirty="0">
                <a:latin typeface=""/>
              </a:rPr>
              <a:t>good quality vectors.</a:t>
            </a:r>
            <a:endParaRPr lang="en-SG" sz="1200" b="1" dirty="0"/>
          </a:p>
          <a:p>
            <a:endParaRPr lang="en-SG" dirty="0"/>
          </a:p>
          <a:p>
            <a:r>
              <a:rPr lang="en-US" sz="1800" dirty="0">
                <a:solidFill>
                  <a:srgbClr val="FF7003"/>
                </a:solidFill>
                <a:latin typeface=""/>
              </a:rPr>
              <a:t>Content of the vectors will be the trainable parameters, </a:t>
            </a:r>
          </a:p>
          <a:p>
            <a:r>
              <a:rPr lang="en-US" sz="1800" dirty="0">
                <a:solidFill>
                  <a:srgbClr val="FF7003"/>
                </a:solidFill>
                <a:latin typeface=""/>
              </a:rPr>
              <a:t>so if we have 50-dimensional vectors and each word has 2 vectors, </a:t>
            </a:r>
          </a:p>
          <a:p>
            <a:r>
              <a:rPr lang="en-US" sz="1800" dirty="0">
                <a:solidFill>
                  <a:srgbClr val="FF7003"/>
                </a:solidFill>
                <a:latin typeface=""/>
              </a:rPr>
              <a:t>then each words have 100 trainable parameters. </a:t>
            </a:r>
          </a:p>
          <a:p>
            <a:endParaRPr lang="en-US" sz="1800" dirty="0">
              <a:solidFill>
                <a:srgbClr val="FF7003"/>
              </a:solidFill>
              <a:latin typeface=""/>
            </a:endParaRPr>
          </a:p>
          <a:p>
            <a:r>
              <a:rPr lang="en-US" sz="1800" dirty="0">
                <a:solidFill>
                  <a:srgbClr val="FF7003"/>
                </a:solidFill>
                <a:latin typeface=""/>
              </a:rPr>
              <a:t>If we have 10,000 words in our vocabulary, then  we will have 1,000,000 train-able parameters.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64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45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95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14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66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00CA8-59D1-4AD7-A41F-1DC10550745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09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6B26-7684-404D-9B3F-B56875D9E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49D67-0508-4D2B-B073-AAE9CDC2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18A4-FFBC-49E1-A25B-DC6734F4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1730-78B0-429C-A16F-4F4F304D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30E2-F4CE-4F74-8189-05E4A9EE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305C-AC3B-4008-99AB-30475C04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53603-9E30-4EC4-944B-9EE5B07EE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A077-BC55-493E-B561-A94A3BBA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B321-B32A-4433-ADAB-9D43C145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FFDD-60CB-4C4D-942B-DF14E4E3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98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35C36-D07A-4630-8A2A-D0ED03840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BC05C-14CC-46CA-AD7D-6E4B8449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BBE86-D6F4-489D-B5D1-C451F31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9E3C-4475-4BE7-B5CA-018916F4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3BA9-344E-425F-9394-128DB55C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8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0A4-759B-4B3E-8F97-50423484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572D-7382-46F3-9C76-69033496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ED6B-3A52-455C-A682-F9DBB24D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F4FE-F03F-483E-A757-5280020D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A29E-A396-40E9-8528-F1C4DC5F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3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653-CA4F-432E-A50C-5361A220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05497-6002-4A8B-95B2-E9BD31D1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6C47-8577-491F-BB46-A1F90D77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FA81-6C6D-4EB9-B7BF-25AE7BF6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34F8-C001-48CD-AE25-D1857E8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49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A5F-3334-45B5-9A51-B0F8C1DF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D738-155D-4780-84CE-ADBF86651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84614-554F-4D81-8007-91C7C21B7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E91D-39ED-4783-92F2-93F9B7BF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6F90-D27F-4932-A5B9-213E7305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C3F63-9E50-4F70-98D2-BC004ED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12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BE3E-A8E7-4F87-835C-72B8CF03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B36E-08F7-4851-BE13-48F8AB45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B3F0-AC6F-4176-BE56-737CAF93A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6274-CDE8-427D-830C-D76B33B7E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7E59F-F1B1-4303-8989-80C61ADEB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EA5D7-7826-471A-BA0F-2C64C8F4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0FE5-E158-491E-B163-E5867E9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42D9D-BC17-41EB-8E6E-CA73DF25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74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57CA-1AC7-4A02-956E-38CA6316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F3545-391C-44D3-A5D3-3245E690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9A2FD-512D-44BD-A2F7-863EC025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B9E35-5736-4EC3-9254-38536340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45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4AE4F-1E39-4582-A0D8-087AF1E8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4A746-8600-4F94-ADC2-1A63E181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7E5F6-3686-4D66-9631-23C86AA0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3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BE39-51A3-4330-951F-89B5389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1DC4-0DE6-4D2F-B21C-783FF740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85CB7-D16B-4273-A54B-D3456D3A2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8F28-25CC-4DE6-9897-1647CCD0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2B78-E961-45EF-A990-69DE3A9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63C74-9BFA-4466-9D6A-33C52E11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47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2370-9544-4001-8CCB-A45BA192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99E7C-68A2-4289-88A5-C3AE1913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C087D-A287-47DD-BE8E-AD231042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9D93B-B005-4122-992F-B8AE0416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AEE61-27D6-4612-A668-28FF3A2F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98F8-A1BF-4CEF-81F9-B9394B53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95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3D0F7-B146-48AE-87F2-00F6C567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E92F4-F511-4550-81A9-B8412EB3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41ED-97C4-4D60-815F-FD585B5E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CD63-92E5-4EE0-8A8D-001419FBBF8E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D763-1218-47CB-87CB-2C5458B11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9B03-1987-476B-8A03-2FBC8E435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9E26-39E9-464E-83A8-1A2C2226F7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xz96/DD2418-Language-Engineering/tree/master/Assignment%20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5B9C7-B17C-4DE0-816C-E612A010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4" r="755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37ED8-993B-4BBC-A82F-859C7C0D8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9520"/>
            <a:ext cx="9144000" cy="2900518"/>
          </a:xfrm>
        </p:spPr>
        <p:txBody>
          <a:bodyPr>
            <a:normAutofit/>
          </a:bodyPr>
          <a:lstStyle/>
          <a:p>
            <a:pPr algn="r"/>
            <a:r>
              <a:rPr lang="en-SG" sz="5400" dirty="0">
                <a:solidFill>
                  <a:srgbClr val="FFFFFF"/>
                </a:solidFill>
                <a:latin typeface="Abadi Extra Light" panose="020B0204020104020204" pitchFamily="34" charset="0"/>
              </a:rPr>
              <a:t>Building Word2Vec embeddings</a:t>
            </a:r>
            <a:br>
              <a:rPr lang="en-SG" sz="4800" dirty="0">
                <a:solidFill>
                  <a:srgbClr val="FFFFFF"/>
                </a:solidFill>
                <a:latin typeface="Abadi Extra Light" panose="020B0204020104020204" pitchFamily="34" charset="0"/>
              </a:rPr>
            </a:br>
            <a:r>
              <a:rPr lang="en-SG" sz="3200" dirty="0">
                <a:solidFill>
                  <a:srgbClr val="FFFFFF"/>
                </a:solidFill>
                <a:latin typeface="Abadi Extra Light" panose="020B0204020104020204" pitchFamily="34" charset="0"/>
              </a:rPr>
              <a:t>A Harry Potter’s Perspective</a:t>
            </a:r>
            <a:br>
              <a:rPr lang="en-SG" sz="4800" dirty="0">
                <a:solidFill>
                  <a:srgbClr val="FFFFFF"/>
                </a:solidFill>
                <a:latin typeface="Abadi Extra Light" panose="020B0204020104020204" pitchFamily="34" charset="0"/>
              </a:rPr>
            </a:br>
            <a:endParaRPr lang="en-SG" sz="4800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F2242-E6C6-4240-96D7-F24988C25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0840"/>
            <a:ext cx="9144000" cy="403719"/>
          </a:xfrm>
        </p:spPr>
        <p:txBody>
          <a:bodyPr>
            <a:normAutofit/>
          </a:bodyPr>
          <a:lstStyle/>
          <a:p>
            <a:pPr algn="r"/>
            <a:r>
              <a:rPr lang="en-SG" sz="1800">
                <a:solidFill>
                  <a:srgbClr val="FFFFFF"/>
                </a:solidFill>
                <a:latin typeface="Abadi Extra Light" panose="020B0204020104020204" pitchFamily="34" charset="0"/>
              </a:rPr>
              <a:t>Bryan Leow Xuan Zhen</a:t>
            </a:r>
            <a:endParaRPr lang="en-SG" sz="1800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9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The skipgram prediction task</a:t>
            </a:r>
            <a:br>
              <a:rPr lang="en-SG" b="1" dirty="0"/>
            </a:br>
            <a:r>
              <a:rPr lang="en-SG" sz="1600" b="1" i="1" dirty="0"/>
              <a:t>Skipgram </a:t>
            </a:r>
            <a:r>
              <a:rPr lang="en-SG" sz="1600" b="1" i="1" dirty="0">
                <a:sym typeface="Wingdings" panose="05000000000000000000" pitchFamily="2" charset="2"/>
              </a:rPr>
              <a:t> predict context words from the focus word</a:t>
            </a:r>
            <a:endParaRPr lang="en-SG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2124E-4A22-4526-AAEA-504F15DA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34" y="644288"/>
            <a:ext cx="3894384" cy="7672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79E98-B37A-4A5D-9759-45A669C82EB5}"/>
                  </a:ext>
                </a:extLst>
              </p:cNvPr>
              <p:cNvSpPr txBox="1"/>
              <p:nvPr/>
            </p:nvSpPr>
            <p:spPr>
              <a:xfrm>
                <a:off x="838200" y="2060294"/>
                <a:ext cx="10797718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600" i="1" dirty="0"/>
                  <a:t>P</a:t>
                </a:r>
                <a:r>
                  <a:rPr lang="en-SG" sz="2600" dirty="0"/>
                  <a:t>(</a:t>
                </a:r>
                <a:r>
                  <a:rPr lang="en-SG" sz="2600" i="1" dirty="0"/>
                  <a:t>u|v</a:t>
                </a:r>
                <a:r>
                  <a:rPr lang="en-SG" sz="2600" dirty="0"/>
                  <a:t>) = “the probability that </a:t>
                </a:r>
                <a:r>
                  <a:rPr lang="en-SG" sz="2600" i="1" dirty="0"/>
                  <a:t>u</a:t>
                </a:r>
                <a:r>
                  <a:rPr lang="en-SG" sz="2600" dirty="0"/>
                  <a:t> appears in the context of </a:t>
                </a:r>
                <a:r>
                  <a:rPr lang="en-SG" sz="2600" i="1" dirty="0"/>
                  <a:t>v</a:t>
                </a:r>
                <a:r>
                  <a:rPr lang="en-SG" sz="2600" dirty="0"/>
                  <a:t>”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accent1"/>
                    </a:solidFill>
                  </a:rPr>
                  <a:t>E.g. P(would|to) = “given the focus word to, what is the probability of the word would appearing”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r>
                  <a:rPr lang="en-SG" sz="2600" b="1" u="sng" dirty="0"/>
                  <a:t>Negative Samples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600" dirty="0" err="1">
                    <a:solidFill>
                      <a:schemeClr val="tx1"/>
                    </a:solidFill>
                  </a:rPr>
                  <a:t>Mikolov</a:t>
                </a:r>
                <a:r>
                  <a:rPr lang="en-SG" sz="2600" dirty="0">
                    <a:solidFill>
                      <a:schemeClr val="tx1"/>
                    </a:solidFill>
                  </a:rPr>
                  <a:t> et al: Randomly choose negative samples according to the unigram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sz="2600" dirty="0">
                    <a:solidFill>
                      <a:schemeClr val="tx1"/>
                    </a:solidFill>
                  </a:rPr>
                  <a:t> raised to 0.75.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solidFill>
                    <a:schemeClr val="tx1"/>
                  </a:solidFill>
                </a:endParaRPr>
              </a:p>
              <a:p>
                <a:endParaRPr lang="en-SG" sz="2800" b="1" u="sng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SG" sz="2800" b="1" u="sng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SG" sz="2600" dirty="0"/>
                  <a:t>The 0.75 up samples rare words a bit, e.g. 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SG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79E98-B37A-4A5D-9759-45A669C8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294"/>
                <a:ext cx="10797718" cy="4370427"/>
              </a:xfrm>
              <a:prstGeom prst="rect">
                <a:avLst/>
              </a:prstGeom>
              <a:blipFill>
                <a:blip r:embed="rId4"/>
                <a:stretch>
                  <a:fillRect l="-1016" t="-11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7B10068-0A2A-4FA8-A4E9-40294A1F3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917" y="4336225"/>
            <a:ext cx="2714625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4D1E20-0F84-4881-ADF4-F60CE057F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975" y="6041727"/>
            <a:ext cx="1934409" cy="6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Training procedure</a:t>
            </a:r>
            <a:endParaRPr lang="en-SG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9E98-B37A-4A5D-9759-45A669C82EB5}"/>
              </a:ext>
            </a:extLst>
          </p:cNvPr>
          <p:cNvSpPr txBox="1"/>
          <p:nvPr/>
        </p:nvSpPr>
        <p:spPr>
          <a:xfrm>
            <a:off x="838200" y="2060294"/>
            <a:ext cx="107977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/>
              <a:t>Obtain a lot of running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/>
              <a:t>Decide the dimension for the vectors (e.g. 50)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/>
              <a:t>For each word in the vocabulary, create one </a:t>
            </a:r>
            <a:r>
              <a:rPr lang="en-SG" sz="2600" b="1" dirty="0"/>
              <a:t>focus vector </a:t>
            </a:r>
            <a:r>
              <a:rPr lang="en-SG" sz="2600" dirty="0"/>
              <a:t>and one </a:t>
            </a:r>
            <a:r>
              <a:rPr lang="en-SG" sz="2600" b="1" dirty="0"/>
              <a:t>context vector</a:t>
            </a:r>
            <a:r>
              <a:rPr lang="en-SG" sz="2600" dirty="0"/>
              <a:t>, randomly initialised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/>
              <a:t>Decide on the context window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600" dirty="0"/>
              <a:t>E.g a context window of 2 will mean that the context words includes the 2 words to the left and 2 words to the right of the focus 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64056-1368-4958-BA60-717DD097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34" y="644288"/>
            <a:ext cx="3894384" cy="7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Training procedure</a:t>
            </a:r>
            <a:endParaRPr lang="en-SG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9E98-B37A-4A5D-9759-45A669C82EB5}"/>
              </a:ext>
            </a:extLst>
          </p:cNvPr>
          <p:cNvSpPr txBox="1"/>
          <p:nvPr/>
        </p:nvSpPr>
        <p:spPr>
          <a:xfrm>
            <a:off x="838200" y="1446835"/>
            <a:ext cx="1079771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/>
              <a:t>Obtain the positive and negative samples by moving through the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/>
              <a:t>For each positive sample, sample 5-20 negative samples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dirty="0"/>
              <a:t>Positive samples: (to, would), (to, like), (to, know), (to, the)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dirty="0"/>
              <a:t>Negative samples: (to, jelly), (to, giraffe) 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/>
              <a:t>Use gradient descent to update the vectors for the focus word and the respective context words for both positive and negative sample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/>
              <a:t>Move the word window one step to collect more positive and negative samples</a:t>
            </a:r>
          </a:p>
          <a:p>
            <a:endParaRPr lang="en-SG" sz="2800" dirty="0"/>
          </a:p>
          <a:p>
            <a:r>
              <a:rPr lang="en-SG" dirty="0"/>
              <a:t>Note: This is a form of semi-supervised learning since you get the labels of data points for free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85098-6A0F-47D6-8696-A69F02B6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72" y="2055654"/>
            <a:ext cx="4663826" cy="9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7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1" y="365126"/>
            <a:ext cx="10515600" cy="1313204"/>
          </a:xfrm>
        </p:spPr>
        <p:txBody>
          <a:bodyPr/>
          <a:lstStyle/>
          <a:p>
            <a:r>
              <a:rPr lang="en-SG" b="1" dirty="0"/>
              <a:t>Loss Function</a:t>
            </a:r>
            <a:br>
              <a:rPr lang="en-SG" b="1" dirty="0"/>
            </a:br>
            <a:endParaRPr lang="en-SG" sz="16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79E98-B37A-4A5D-9759-45A669C82EB5}"/>
                  </a:ext>
                </a:extLst>
              </p:cNvPr>
              <p:cNvSpPr txBox="1"/>
              <p:nvPr/>
            </p:nvSpPr>
            <p:spPr>
              <a:xfrm>
                <a:off x="745601" y="1250066"/>
                <a:ext cx="9069729" cy="338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Remember that our aims are:</a:t>
                </a:r>
              </a:p>
              <a:p>
                <a:pPr lvl="1"/>
                <a:r>
                  <a:rPr lang="en-SG" sz="2800" dirty="0"/>
                  <a:t>1. Maximise the probability of the positive samples, i.e.</a:t>
                </a:r>
              </a:p>
              <a:p>
                <a:pPr lvl="1" algn="ctr"/>
                <a:r>
                  <a:rPr lang="en-SG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SG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u|v</a:t>
                </a:r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l-GR" sz="2000" i="0" dirty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SG" sz="2000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ũ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v) to be close to 1</a:t>
                </a:r>
                <a:endParaRPr lang="en-SG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SG" sz="2800" dirty="0"/>
                  <a:t>2. Minimise the probability of the negative samples, i.e.</a:t>
                </a:r>
              </a:p>
              <a:p>
                <a:pPr lvl="4"/>
                <a:r>
                  <a:rPr lang="en-SG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P</a:t>
                </a:r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SG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u|v</a:t>
                </a:r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l-GR" sz="2000" i="0" dirty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SG" sz="2000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ũ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v) to be close to 0   </a:t>
                </a:r>
                <a:r>
                  <a:rPr lang="en-SG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</a:p>
              <a:p>
                <a:pPr lvl="4"/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1-</a:t>
                </a:r>
                <a:r>
                  <a:rPr lang="en-SG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SG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u|v</a:t>
                </a:r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l-GR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SG" sz="2000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ũ</m:t>
                        </m:r>
                      </m:e>
                      <m:sup>
                        <m:r>
                          <a:rPr lang="en-SG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SG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v) to be close to 1</a:t>
                </a:r>
              </a:p>
              <a:p>
                <a:endParaRPr lang="en-SG" sz="2600" dirty="0"/>
              </a:p>
              <a:p>
                <a:r>
                  <a:rPr lang="en-SG" sz="2600" dirty="0"/>
                  <a:t>This is equivalent to minimising the log loss defined as </a:t>
                </a:r>
              </a:p>
              <a:p>
                <a:endParaRPr lang="en-SG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79E98-B37A-4A5D-9759-45A669C8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1" y="1250066"/>
                <a:ext cx="9069729" cy="3385542"/>
              </a:xfrm>
              <a:prstGeom prst="rect">
                <a:avLst/>
              </a:prstGeom>
              <a:blipFill>
                <a:blip r:embed="rId3"/>
                <a:stretch>
                  <a:fillRect l="-1344" t="-16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7B1E6E-F84F-4AC1-9FCB-FA5B709F6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61" y="4324868"/>
            <a:ext cx="6350800" cy="19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1" y="365126"/>
            <a:ext cx="10515600" cy="1313204"/>
          </a:xfrm>
        </p:spPr>
        <p:txBody>
          <a:bodyPr/>
          <a:lstStyle/>
          <a:p>
            <a:r>
              <a:rPr lang="en-SG" b="1" dirty="0"/>
              <a:t>Gradient of Loss Function</a:t>
            </a:r>
            <a:br>
              <a:rPr lang="en-SG" b="1" dirty="0"/>
            </a:br>
            <a:endParaRPr lang="en-SG" sz="16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FD847-55D9-4D54-B561-3DD48200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9" y="1284790"/>
            <a:ext cx="8409512" cy="49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7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1" y="365126"/>
            <a:ext cx="10515600" cy="1313204"/>
          </a:xfrm>
        </p:spPr>
        <p:txBody>
          <a:bodyPr/>
          <a:lstStyle/>
          <a:p>
            <a:r>
              <a:rPr lang="en-SG" b="1" dirty="0"/>
              <a:t>Gradient of Loss Function</a:t>
            </a:r>
            <a:br>
              <a:rPr lang="en-SG" b="1" dirty="0"/>
            </a:br>
            <a:endParaRPr lang="en-SG" sz="16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E51B0-66BF-4C4B-8313-2CEA4749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4" y="1369972"/>
            <a:ext cx="9648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6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92170-F62C-4EDA-B559-E03CE6E84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Basically, we need 3 gradients:</a:t>
                </a:r>
              </a:p>
              <a:p>
                <a:pPr lvl="1"/>
                <a:r>
                  <a:rPr lang="en-SG" dirty="0"/>
                  <a:t>Gradient of loss function w.r.t focus word v</a:t>
                </a:r>
              </a:p>
              <a:p>
                <a:pPr lvl="1"/>
                <a:r>
                  <a:rPr lang="en-SG" dirty="0"/>
                  <a:t>Gradient of loss function w.r.t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ũ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i="1" dirty="0"/>
                  <a:t> </a:t>
                </a:r>
                <a:r>
                  <a:rPr lang="en-SG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ũ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i="1" dirty="0"/>
                  <a:t> </a:t>
                </a:r>
                <a:r>
                  <a:rPr lang="en-SG" dirty="0"/>
                  <a:t>is a context word</a:t>
                </a:r>
              </a:p>
              <a:p>
                <a:pPr lvl="1"/>
                <a:r>
                  <a:rPr lang="en-SG" dirty="0"/>
                  <a:t>Gradient of loss function w.r.t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ũ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i="1" dirty="0"/>
                  <a:t> </a:t>
                </a:r>
                <a:r>
                  <a:rPr lang="en-SG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ũ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i="1" dirty="0"/>
                  <a:t> </a:t>
                </a:r>
                <a:r>
                  <a:rPr lang="en-SG" dirty="0"/>
                  <a:t>is not a context word</a:t>
                </a:r>
              </a:p>
              <a:p>
                <a:pPr lvl="1"/>
                <a:endParaRPr lang="en-SG" dirty="0"/>
              </a:p>
              <a:p>
                <a:pPr lvl="1"/>
                <a:endParaRPr lang="en-SG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92170-F62C-4EDA-B559-E03CE6E84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E7418EC-6575-41F0-BA67-381B81AB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b="1" dirty="0"/>
              <a:t>Gradient of Loss Function</a:t>
            </a:r>
            <a:br>
              <a:rPr lang="en-SG" b="1" dirty="0"/>
            </a:br>
            <a:endParaRPr lang="en-SG" sz="1600" b="1" i="1" dirty="0"/>
          </a:p>
        </p:txBody>
      </p:sp>
    </p:spTree>
    <p:extLst>
      <p:ext uri="{BB962C8B-B14F-4D97-AF65-F5344CB8AC3E}">
        <p14:creationId xmlns:p14="http://schemas.microsoft.com/office/powerpoint/2010/main" val="167566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2170-F62C-4EDA-B559-E03CE6E8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SG" dirty="0"/>
          </a:p>
          <a:p>
            <a:pPr lvl="1"/>
            <a:endParaRPr lang="en-SG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7418EC-6575-41F0-BA67-381B81AB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b="1" dirty="0"/>
              <a:t>Learning Rate Scheduler</a:t>
            </a:r>
            <a:br>
              <a:rPr lang="en-SG" b="1" dirty="0"/>
            </a:br>
            <a:endParaRPr lang="en-SG" sz="16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D58D4D-81CE-4B02-A746-FC4EE88AB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86" y="1690688"/>
            <a:ext cx="8525276" cy="19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2170-F62C-4EDA-B559-E03CE6E8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SG" dirty="0"/>
          </a:p>
          <a:p>
            <a:pPr lvl="1"/>
            <a:endParaRPr lang="en-SG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7418EC-6575-41F0-BA67-381B81AB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b="1" dirty="0"/>
              <a:t>Main Task</a:t>
            </a:r>
            <a:br>
              <a:rPr lang="en-SG" b="1" dirty="0"/>
            </a:br>
            <a:endParaRPr lang="en-SG" sz="16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3193D-637C-4DA5-BA41-FF52D320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005"/>
            <a:ext cx="10224426" cy="5021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34C02-E4F7-4755-B4A9-9314E1D291EA}"/>
              </a:ext>
            </a:extLst>
          </p:cNvPr>
          <p:cNvSpPr txBox="1"/>
          <p:nvPr/>
        </p:nvSpPr>
        <p:spPr>
          <a:xfrm>
            <a:off x="838200" y="1346736"/>
            <a:ext cx="719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Build a word2Vec embeddings from Harry Potter and the Sorcerer's Stone</a:t>
            </a:r>
          </a:p>
        </p:txBody>
      </p:sp>
    </p:spTree>
    <p:extLst>
      <p:ext uri="{BB962C8B-B14F-4D97-AF65-F5344CB8AC3E}">
        <p14:creationId xmlns:p14="http://schemas.microsoft.com/office/powerpoint/2010/main" val="180267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2170-F62C-4EDA-B559-E03CE6E8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SG" dirty="0"/>
          </a:p>
          <a:p>
            <a:pPr lvl="1"/>
            <a:endParaRPr lang="en-SG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7418EC-6575-41F0-BA67-381B81AB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b="1" dirty="0"/>
              <a:t>Main Task</a:t>
            </a:r>
            <a:br>
              <a:rPr lang="en-SG" b="1" dirty="0"/>
            </a:br>
            <a:endParaRPr lang="en-SG" sz="16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4C02-E4F7-4755-B4A9-9314E1D291EA}"/>
              </a:ext>
            </a:extLst>
          </p:cNvPr>
          <p:cNvSpPr txBox="1"/>
          <p:nvPr/>
        </p:nvSpPr>
        <p:spPr>
          <a:xfrm>
            <a:off x="838200" y="1346736"/>
            <a:ext cx="719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Build a word2Vec embeddings from Harry Potter and the Sorcerer's Stone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14F0F-8C23-406F-B542-CEA84FC54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7" y="1900015"/>
            <a:ext cx="12041326" cy="44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9BDC-501B-4C5B-AAF2-D2FCCA83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3634-228C-49D5-AE2F-A26DDDEA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represent the meaning of words, we want words of similar meaning should have similar representation</a:t>
            </a:r>
          </a:p>
          <a:p>
            <a:r>
              <a:rPr lang="en-SG" dirty="0"/>
              <a:t>Idea: View words as points or vectors in high-dimensional vector space, e.g. : </a:t>
            </a:r>
          </a:p>
          <a:p>
            <a:pPr marL="0" indent="0">
              <a:buNone/>
            </a:pPr>
            <a:r>
              <a:rPr lang="en-SG" dirty="0"/>
              <a:t>			(0.02, 0.54, 1.93, -4.42…0.56)</a:t>
            </a:r>
          </a:p>
          <a:p>
            <a:r>
              <a:rPr lang="en-SG" dirty="0"/>
              <a:t>Such vectors called word embeddings because they are embedded in a vector space.</a:t>
            </a:r>
          </a:p>
        </p:txBody>
      </p:sp>
    </p:spTree>
    <p:extLst>
      <p:ext uri="{BB962C8B-B14F-4D97-AF65-F5344CB8AC3E}">
        <p14:creationId xmlns:p14="http://schemas.microsoft.com/office/powerpoint/2010/main" val="3224811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22C8-BE63-4133-837C-975ACD3F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Sub Tasks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B1031-7DC1-4979-8F46-87C6520B4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4320"/>
                <a:ext cx="10515600" cy="46326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SG" dirty="0"/>
                  <a:t>Clean the raw text</a:t>
                </a:r>
              </a:p>
              <a:p>
                <a:r>
                  <a:rPr lang="en-SG" dirty="0"/>
                  <a:t>Prepare data for Skip-gram training</a:t>
                </a:r>
              </a:p>
              <a:p>
                <a:pPr lvl="1"/>
                <a:r>
                  <a:rPr lang="en-SG" dirty="0"/>
                  <a:t>Creating a vocabulary of words, for which the word vectors are to be created</a:t>
                </a:r>
              </a:p>
              <a:p>
                <a:pPr lvl="1"/>
                <a:r>
                  <a:rPr lang="en-SG" dirty="0"/>
                  <a:t>Calculating 2 distributions over the words in the corpus (unigram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dirty="0"/>
                  <a:t> , corrected unigram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dirty="0"/>
                  <a:t> )</a:t>
                </a:r>
              </a:p>
              <a:p>
                <a:pPr lvl="1"/>
                <a:r>
                  <a:rPr lang="en-SG" dirty="0"/>
                  <a:t>Creating lists of focus words and respective context words</a:t>
                </a:r>
              </a:p>
              <a:p>
                <a:r>
                  <a:rPr lang="en-SG" dirty="0"/>
                  <a:t>Training word2vec model</a:t>
                </a:r>
              </a:p>
              <a:p>
                <a:pPr lvl="1"/>
                <a:r>
                  <a:rPr lang="en-SG" dirty="0"/>
                  <a:t>Experiment with negative sampling</a:t>
                </a:r>
              </a:p>
              <a:p>
                <a:pPr lvl="1"/>
                <a:r>
                  <a:rPr lang="en-SG" dirty="0"/>
                  <a:t>Experiment with the 2 different distribution</a:t>
                </a:r>
              </a:p>
              <a:p>
                <a:pPr lvl="1"/>
                <a:r>
                  <a:rPr lang="en-SG" dirty="0"/>
                  <a:t>Experiment with a number of hyperparameters e.g. initialising weight with uniform or normal distribution</a:t>
                </a:r>
              </a:p>
              <a:p>
                <a:pPr lvl="1"/>
                <a:r>
                  <a:rPr lang="en-SG" dirty="0"/>
                  <a:t>Experiment with and without learning rate scheduling</a:t>
                </a:r>
              </a:p>
              <a:p>
                <a:r>
                  <a:rPr lang="en-SG" dirty="0"/>
                  <a:t>Find the most similar words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B1031-7DC1-4979-8F46-87C6520B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4320"/>
                <a:ext cx="10515600" cy="4632643"/>
              </a:xfrm>
              <a:blipFill>
                <a:blip r:embed="rId3"/>
                <a:stretch>
                  <a:fillRect l="-928" t="-2632" b="-28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E9DA5C-5FC5-4E1B-853F-7C7BAAFDAE0F}"/>
              </a:ext>
            </a:extLst>
          </p:cNvPr>
          <p:cNvSpPr txBox="1"/>
          <p:nvPr/>
        </p:nvSpPr>
        <p:spPr>
          <a:xfrm>
            <a:off x="838200" y="6357987"/>
            <a:ext cx="10962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For source code: </a:t>
            </a:r>
            <a:r>
              <a:rPr lang="en-SG" dirty="0">
                <a:hlinkClick r:id="rId4"/>
              </a:rPr>
              <a:t>https://github.com/blxz96/DD2418-Language-Engineering/tree/master/Assignment%203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647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22C8-BE63-4133-837C-975ACD3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502285"/>
            <a:ext cx="10515600" cy="1325563"/>
          </a:xfrm>
        </p:spPr>
        <p:txBody>
          <a:bodyPr/>
          <a:lstStyle/>
          <a:p>
            <a:r>
              <a:rPr lang="en-SG" b="1" dirty="0"/>
              <a:t>Training process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D19CC8-D675-4017-A633-E43FC0B61E54}"/>
              </a:ext>
            </a:extLst>
          </p:cNvPr>
          <p:cNvSpPr txBox="1">
            <a:spLocks/>
          </p:cNvSpPr>
          <p:nvPr/>
        </p:nvSpPr>
        <p:spPr>
          <a:xfrm>
            <a:off x="17526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CB3A9-77DB-4B8E-ACA4-CB6BBCB8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804046"/>
            <a:ext cx="11559540" cy="912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0A624-7B96-4675-A21C-135E25F3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4141695"/>
            <a:ext cx="11559540" cy="11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3FC-8538-4122-BEF8-70764C26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 of other embeddings (Random Indexing, Glove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8032E-1C3F-459E-99BD-9D9BB9C9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2" y="2076768"/>
            <a:ext cx="11772256" cy="302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9BDC-501B-4C5B-AAF2-D2FCCA83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Distributional Hypothesis</a:t>
            </a:r>
          </a:p>
        </p:txBody>
      </p:sp>
      <p:pic>
        <p:nvPicPr>
          <p:cNvPr id="2050" name="Picture 2" descr="Ludwig Wittgenstein (1889 – 1951)">
            <a:extLst>
              <a:ext uri="{FF2B5EF4-FFF2-40B4-BE49-F238E27FC236}">
                <a16:creationId xmlns:a16="http://schemas.microsoft.com/office/drawing/2014/main" id="{FBF63488-0FB4-4047-913E-0A85564A7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4" r="26983" b="-1"/>
          <a:stretch/>
        </p:blipFill>
        <p:spPr bwMode="auto">
          <a:xfrm>
            <a:off x="321732" y="2365502"/>
            <a:ext cx="1718737" cy="20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ohn Rupert Firth - Wikipedia">
            <a:extLst>
              <a:ext uri="{FF2B5EF4-FFF2-40B4-BE49-F238E27FC236}">
                <a16:creationId xmlns:a16="http://schemas.microsoft.com/office/drawing/2014/main" id="{C77A071C-A7A3-44FB-82C7-B9F33395F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7041"/>
          <a:stretch/>
        </p:blipFill>
        <p:spPr bwMode="auto">
          <a:xfrm>
            <a:off x="321731" y="4481976"/>
            <a:ext cx="1733351" cy="205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D33CB67-E114-42B3-96AD-04C50059A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7973" y="763523"/>
                <a:ext cx="3511296" cy="2778667"/>
              </a:xfrm>
            </p:spPr>
            <p:txBody>
              <a:bodyPr anchor="ctr">
                <a:normAutofit/>
              </a:bodyPr>
              <a:lstStyle/>
              <a:p>
                <a:r>
                  <a:rPr lang="en-SG" sz="2400" dirty="0">
                    <a:solidFill>
                      <a:srgbClr val="FFFFFF"/>
                    </a:solidFill>
                  </a:rPr>
                  <a:t>The </a:t>
                </a:r>
                <a:r>
                  <a:rPr lang="en-SG" sz="2400" b="1" dirty="0">
                    <a:solidFill>
                      <a:srgbClr val="FFFFFF"/>
                    </a:solidFill>
                  </a:rPr>
                  <a:t>distributional hypothesis </a:t>
                </a:r>
                <a:r>
                  <a:rPr lang="en-SG" sz="2400" dirty="0">
                    <a:solidFill>
                      <a:srgbClr val="FFFFFF"/>
                    </a:solidFill>
                  </a:rPr>
                  <a:t>states that if 2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FFFF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FFFFFF"/>
                    </a:solidFill>
                  </a:rPr>
                  <a:t> tend to </a:t>
                </a:r>
                <a:r>
                  <a:rPr lang="en-SG" sz="2400" b="1" dirty="0">
                    <a:solidFill>
                      <a:srgbClr val="FFFFFF"/>
                    </a:solidFill>
                  </a:rPr>
                  <a:t>co-occur with the same words</a:t>
                </a:r>
                <a:r>
                  <a:rPr lang="en-SG" sz="2400" dirty="0">
                    <a:solidFill>
                      <a:srgbClr val="FFFFFF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FFFF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FFFFFF"/>
                    </a:solidFill>
                  </a:rPr>
                  <a:t> </a:t>
                </a:r>
                <a:r>
                  <a:rPr lang="en-SG" sz="2400" b="1" dirty="0">
                    <a:solidFill>
                      <a:srgbClr val="FFFFFF"/>
                    </a:solidFill>
                  </a:rPr>
                  <a:t>have a similar meaning</a:t>
                </a:r>
                <a:r>
                  <a:rPr lang="en-US" sz="2400" b="1" dirty="0">
                    <a:solidFill>
                      <a:srgbClr val="FFFFFF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SG" sz="24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D33CB67-E114-42B3-96AD-04C50059A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7973" y="763523"/>
                <a:ext cx="3511296" cy="2778667"/>
              </a:xfrm>
              <a:blipFill>
                <a:blip r:embed="rId4"/>
                <a:stretch>
                  <a:fillRect l="-2257" t="-4386" r="-17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A312896-436D-441A-80D7-9E4442A9D75E}"/>
              </a:ext>
            </a:extLst>
          </p:cNvPr>
          <p:cNvSpPr txBox="1"/>
          <p:nvPr/>
        </p:nvSpPr>
        <p:spPr>
          <a:xfrm>
            <a:off x="2211591" y="2551836"/>
            <a:ext cx="5022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Wittgenstein’s </a:t>
            </a:r>
            <a:r>
              <a:rPr lang="en-SG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Philosophical Investigations</a:t>
            </a:r>
            <a:r>
              <a:rPr lang="en-SG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endParaRPr lang="en-SG" b="0" i="1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SG" i="1" dirty="0">
                <a:solidFill>
                  <a:srgbClr val="000000"/>
                </a:solidFill>
                <a:latin typeface="Georgia" panose="02040502050405020303" pitchFamily="18" charset="0"/>
              </a:rPr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For a </a:t>
            </a:r>
            <a:r>
              <a:rPr lang="en-US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large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class of cases–though not for all–in which we employ the word “meaning” it can be defined thus: 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meaning of a word is its use in the language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.”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83BBC-D4C9-4779-8BFB-9570319FBC9F}"/>
              </a:ext>
            </a:extLst>
          </p:cNvPr>
          <p:cNvSpPr txBox="1"/>
          <p:nvPr/>
        </p:nvSpPr>
        <p:spPr>
          <a:xfrm>
            <a:off x="2179029" y="4766100"/>
            <a:ext cx="5022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John Rupert Firth</a:t>
            </a:r>
            <a:r>
              <a:rPr lang="en-SG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endParaRPr lang="en-SG" b="0" i="1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SG" i="1" dirty="0">
                <a:solidFill>
                  <a:srgbClr val="000000"/>
                </a:solidFill>
                <a:latin typeface="Georgia" panose="02040502050405020303" pitchFamily="18" charset="0"/>
              </a:rPr>
              <a:t>“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You shall </a:t>
            </a: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know a word by the company it keeps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.” 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7E280-31ED-4777-AE82-4E77DDB78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920" y="3198179"/>
            <a:ext cx="3263402" cy="313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CFE29-B328-4FB6-AA86-2D290D2B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073812"/>
            <a:ext cx="6872364" cy="1146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Ways of creating word embeddings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FB075-E521-47C0-8BF7-5875DB394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0912"/>
            <a:ext cx="3188942" cy="1941095"/>
          </a:xfrm>
          <a:prstGeom prst="rect">
            <a:avLst/>
          </a:prstGeom>
        </p:spPr>
      </p:pic>
      <p:sp>
        <p:nvSpPr>
          <p:cNvPr id="19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D797-41E5-4692-837E-034333FB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597" y="980059"/>
            <a:ext cx="3115333" cy="724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62CEB-2944-49ED-9EDF-ADB03C194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156" y="3429000"/>
            <a:ext cx="3933159" cy="23795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B2F86-39AF-465E-82D5-2C23F51EAF67}"/>
              </a:ext>
            </a:extLst>
          </p:cNvPr>
          <p:cNvSpPr txBox="1"/>
          <p:nvPr/>
        </p:nvSpPr>
        <p:spPr>
          <a:xfrm>
            <a:off x="566471" y="2983131"/>
            <a:ext cx="19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Word-word matrix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60D46-5FCB-4851-9F62-3A23503ADE6B}"/>
              </a:ext>
            </a:extLst>
          </p:cNvPr>
          <p:cNvSpPr txBox="1"/>
          <p:nvPr/>
        </p:nvSpPr>
        <p:spPr>
          <a:xfrm>
            <a:off x="9352407" y="6035159"/>
            <a:ext cx="242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Word-document matrix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40D02-BC13-4DF7-A2E0-7F51FED4138F}"/>
              </a:ext>
            </a:extLst>
          </p:cNvPr>
          <p:cNvSpPr txBox="1"/>
          <p:nvPr/>
        </p:nvSpPr>
        <p:spPr>
          <a:xfrm>
            <a:off x="5284399" y="341884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 windows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0618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máš Mikolov – Wikipedie">
            <a:extLst>
              <a:ext uri="{FF2B5EF4-FFF2-40B4-BE49-F238E27FC236}">
                <a16:creationId xmlns:a16="http://schemas.microsoft.com/office/drawing/2014/main" id="{D8D75193-EE2D-45E5-8451-DEDB7CB48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r="3" b="11127"/>
          <a:stretch/>
        </p:blipFill>
        <p:spPr bwMode="auto">
          <a:xfrm>
            <a:off x="2794000" y="2476422"/>
            <a:ext cx="3770276" cy="3770274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eatured word2vec used for translation by overlaying two embeddings">
            <a:extLst>
              <a:ext uri="{FF2B5EF4-FFF2-40B4-BE49-F238E27FC236}">
                <a16:creationId xmlns:a16="http://schemas.microsoft.com/office/drawing/2014/main" id="{92FAA9C4-EA9C-4A5E-B619-A63708695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r="10143" b="-4"/>
          <a:stretch/>
        </p:blipFill>
        <p:spPr bwMode="auto">
          <a:xfrm>
            <a:off x="1" y="0"/>
            <a:ext cx="4443800" cy="3776783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Yes, Google has a new logo – but why?">
            <a:extLst>
              <a:ext uri="{FF2B5EF4-FFF2-40B4-BE49-F238E27FC236}">
                <a16:creationId xmlns:a16="http://schemas.microsoft.com/office/drawing/2014/main" id="{C338D840-2429-4B80-AECA-84A405701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r="-5" b="6669"/>
          <a:stretch/>
        </p:blipFill>
        <p:spPr bwMode="auto">
          <a:xfrm>
            <a:off x="-1" y="3842289"/>
            <a:ext cx="3440566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DD257392-088E-4D55-B128-FFD59A89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C27297-963D-473C-9799-C9297EE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84" y="215791"/>
            <a:ext cx="4333814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Word2Vec</a:t>
            </a:r>
            <a:endParaRPr lang="en-SG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C1F2-390E-4C95-8D5B-69EA119E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424" y="1334562"/>
            <a:ext cx="5341015" cy="500527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One of the most popular technique to learn word embeddings using shallow neural network.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Developed by Thomas </a:t>
            </a:r>
            <a:r>
              <a:rPr lang="en-US" sz="2000" dirty="0" err="1">
                <a:solidFill>
                  <a:srgbClr val="000000"/>
                </a:solidFill>
              </a:rPr>
              <a:t>Mikolov</a:t>
            </a:r>
            <a:r>
              <a:rPr lang="en-US" sz="2000" dirty="0">
                <a:solidFill>
                  <a:srgbClr val="000000"/>
                </a:solidFill>
              </a:rPr>
              <a:t> in 2013 at Google.</a:t>
            </a:r>
          </a:p>
          <a:p>
            <a:r>
              <a:rPr lang="en-SG" sz="2000" dirty="0">
                <a:solidFill>
                  <a:srgbClr val="000000"/>
                </a:solidFill>
              </a:rPr>
              <a:t>Build word vectors for any language.</a:t>
            </a:r>
          </a:p>
          <a:p>
            <a:r>
              <a:rPr lang="en-SG" sz="2000" dirty="0">
                <a:solidFill>
                  <a:srgbClr val="000000"/>
                </a:solidFill>
              </a:rPr>
              <a:t>Quick, efficient</a:t>
            </a:r>
          </a:p>
          <a:p>
            <a:r>
              <a:rPr lang="en-SG" sz="2000" dirty="0">
                <a:solidFill>
                  <a:srgbClr val="000000"/>
                </a:solidFill>
              </a:rPr>
              <a:t>Word vectors trained with Word2Vec have many amazing features: </a:t>
            </a:r>
          </a:p>
          <a:p>
            <a:pPr marL="457200" lvl="1" indent="0">
              <a:buNone/>
            </a:pPr>
            <a:r>
              <a:rPr lang="en-SG" sz="1600" dirty="0">
                <a:solidFill>
                  <a:srgbClr val="000000"/>
                </a:solidFill>
              </a:rPr>
              <a:t>v(France) – v(Paris) + v(Rome) = v(Italy)</a:t>
            </a:r>
          </a:p>
          <a:p>
            <a:pPr marL="457200" lvl="1" indent="0">
              <a:buNone/>
            </a:pPr>
            <a:r>
              <a:rPr lang="en-SG" sz="1600" dirty="0">
                <a:solidFill>
                  <a:srgbClr val="000000"/>
                </a:solidFill>
              </a:rPr>
              <a:t>v(king) – v(man) + v(woman) = v(</a:t>
            </a:r>
            <a:r>
              <a:rPr lang="en-SG" sz="1600">
                <a:solidFill>
                  <a:srgbClr val="000000"/>
                </a:solidFill>
              </a:rPr>
              <a:t>queen)</a:t>
            </a:r>
            <a:endParaRPr lang="en-SG"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SG" sz="1600" dirty="0">
              <a:solidFill>
                <a:srgbClr val="000000"/>
              </a:solidFill>
            </a:endParaRPr>
          </a:p>
          <a:p>
            <a:r>
              <a:rPr lang="en-SG" sz="2000">
                <a:solidFill>
                  <a:srgbClr val="000000"/>
                </a:solidFill>
              </a:rPr>
              <a:t>Starting point of neural network “revolution” in language engineering.</a:t>
            </a:r>
          </a:p>
          <a:p>
            <a:pPr marL="457200" lvl="1" indent="0">
              <a:buNone/>
            </a:pPr>
            <a:endParaRPr lang="en-SG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8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4B8A-50A2-4789-9AA1-88F633A1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Imagine a context window sliding over text: 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r>
              <a:rPr lang="en-SG" dirty="0"/>
              <a:t>Then we train a classifier that either:</a:t>
            </a:r>
          </a:p>
          <a:p>
            <a:pPr lvl="1"/>
            <a:r>
              <a:rPr lang="en-SG" dirty="0"/>
              <a:t>Predict the focus word from the context words (</a:t>
            </a:r>
            <a:r>
              <a:rPr lang="en-SG" dirty="0">
                <a:solidFill>
                  <a:srgbClr val="FF0000"/>
                </a:solidFill>
              </a:rPr>
              <a:t>continuous bag of words </a:t>
            </a:r>
            <a:r>
              <a:rPr lang="en-SG" dirty="0"/>
              <a:t>model)</a:t>
            </a:r>
          </a:p>
          <a:p>
            <a:pPr lvl="1"/>
            <a:r>
              <a:rPr lang="en-SG" dirty="0"/>
              <a:t>Predict the context words from the focus word (</a:t>
            </a:r>
            <a:r>
              <a:rPr lang="en-SG" dirty="0">
                <a:solidFill>
                  <a:srgbClr val="FF0000"/>
                </a:solidFill>
              </a:rPr>
              <a:t>skipgram model</a:t>
            </a:r>
            <a:r>
              <a:rPr lang="en-SG" dirty="0"/>
              <a:t>)</a:t>
            </a:r>
          </a:p>
          <a:p>
            <a:pPr lvl="1"/>
            <a:endParaRPr lang="en-SG" dirty="0"/>
          </a:p>
          <a:p>
            <a:r>
              <a:rPr lang="en-SG" dirty="0"/>
              <a:t>In this session, we will be looking at the </a:t>
            </a:r>
            <a:r>
              <a:rPr lang="en-SG" b="1" dirty="0"/>
              <a:t>skipgram</a:t>
            </a:r>
            <a:r>
              <a:rPr lang="en-SG" dirty="0"/>
              <a:t> model.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600" dirty="0"/>
              <a:t>Note: Actually, we don’t care about the classifier. We are just interested in the trainable parameters of the model which will form our word vectors.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B772E-8EF0-4A5C-AF49-020DC413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29" y="2317678"/>
            <a:ext cx="4955894" cy="9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4B8A-50A2-4789-9AA1-88F633A1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28749" cy="4486275"/>
          </a:xfrm>
        </p:spPr>
        <p:txBody>
          <a:bodyPr>
            <a:normAutofit/>
          </a:bodyPr>
          <a:lstStyle/>
          <a:p>
            <a:r>
              <a:rPr lang="en-SG" dirty="0"/>
              <a:t>Imagine a context window sliding over text: 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D60ED-12E6-4E50-994E-3A3CD27B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96" y="3567113"/>
            <a:ext cx="6524625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2124E-4A22-4526-AAEA-504F15DA1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29" y="2317678"/>
            <a:ext cx="4955894" cy="9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7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The skipgram prediction task</a:t>
            </a:r>
            <a:br>
              <a:rPr lang="en-SG" b="1" dirty="0"/>
            </a:br>
            <a:r>
              <a:rPr lang="en-SG" sz="1600" b="1" i="1" dirty="0"/>
              <a:t>Skipgram </a:t>
            </a:r>
            <a:r>
              <a:rPr lang="en-SG" sz="1600" b="1" i="1" dirty="0">
                <a:sym typeface="Wingdings" panose="05000000000000000000" pitchFamily="2" charset="2"/>
              </a:rPr>
              <a:t> predict context words from the focus word</a:t>
            </a:r>
            <a:endParaRPr lang="en-SG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2124E-4A22-4526-AAEA-504F15DA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34" y="644288"/>
            <a:ext cx="3894384" cy="7672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79E98-B37A-4A5D-9759-45A669C82EB5}"/>
                  </a:ext>
                </a:extLst>
              </p:cNvPr>
              <p:cNvSpPr txBox="1"/>
              <p:nvPr/>
            </p:nvSpPr>
            <p:spPr>
              <a:xfrm>
                <a:off x="838200" y="2060294"/>
                <a:ext cx="10701759" cy="412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600" i="1" dirty="0"/>
                  <a:t>P</a:t>
                </a:r>
                <a:r>
                  <a:rPr lang="en-SG" sz="2600" dirty="0"/>
                  <a:t>(</a:t>
                </a:r>
                <a:r>
                  <a:rPr lang="en-SG" sz="2600" i="1" dirty="0"/>
                  <a:t>u|v</a:t>
                </a:r>
                <a:r>
                  <a:rPr lang="en-SG" sz="2600" dirty="0"/>
                  <a:t>) = “the probability that </a:t>
                </a:r>
                <a:r>
                  <a:rPr lang="en-SG" sz="2600" i="1" dirty="0"/>
                  <a:t>u</a:t>
                </a:r>
                <a:r>
                  <a:rPr lang="en-SG" sz="2600" dirty="0"/>
                  <a:t> appears in the context of </a:t>
                </a:r>
                <a:r>
                  <a:rPr lang="en-SG" sz="2600" i="1" dirty="0"/>
                  <a:t>v</a:t>
                </a:r>
                <a:r>
                  <a:rPr lang="en-SG" sz="2600" dirty="0"/>
                  <a:t>”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accent1"/>
                    </a:solidFill>
                  </a:rPr>
                  <a:t>E.g. P(would|to) = “given the focus word to, what is the probability of the word would appearing”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r>
                  <a:rPr lang="en-SG" sz="2600" b="1" u="sng" dirty="0"/>
                  <a:t>Positive samples</a:t>
                </a:r>
              </a:p>
              <a:p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SG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positive samples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want </a:t>
                </a:r>
                <a:r>
                  <a:rPr lang="en-SG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SG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u|v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to be close to 1.</a:t>
                </a:r>
              </a:p>
              <a:p>
                <a:endParaRPr lang="en-SG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</a:t>
                </a:r>
                <a:r>
                  <a:rPr lang="en-SG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SG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u|v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l-GR" sz="20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SG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SG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ũ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SG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v), where </a:t>
                </a:r>
                <a:r>
                  <a:rPr lang="el-G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logistic function.</a:t>
                </a:r>
              </a:p>
              <a:p>
                <a:endParaRPr lang="en-SG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example, since the word </a:t>
                </a:r>
                <a:r>
                  <a:rPr lang="en-SG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would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appear in the context of the word </a:t>
                </a:r>
                <a:r>
                  <a:rPr lang="en-SG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want </a:t>
                </a:r>
                <a:r>
                  <a:rPr lang="en-SG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SG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would|to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to be close to 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solidFill>
                    <a:schemeClr val="tx1"/>
                  </a:solidFill>
                </a:endParaRPr>
              </a:p>
              <a:p>
                <a:endParaRPr lang="en-SG" sz="2800" b="1" u="sng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79E98-B37A-4A5D-9759-45A669C8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294"/>
                <a:ext cx="10701759" cy="4124206"/>
              </a:xfrm>
              <a:prstGeom prst="rect">
                <a:avLst/>
              </a:prstGeom>
              <a:blipFill>
                <a:blip r:embed="rId4"/>
                <a:stretch>
                  <a:fillRect l="-1026" t="-1182" r="-1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2902A46-57BD-4C94-96B7-BC9B6B596F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38" b="5605"/>
          <a:stretch/>
        </p:blipFill>
        <p:spPr>
          <a:xfrm>
            <a:off x="838200" y="5432145"/>
            <a:ext cx="6494663" cy="7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21C-A865-43CE-9E64-65F3717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The skipgram prediction task</a:t>
            </a:r>
            <a:br>
              <a:rPr lang="en-SG" b="1" dirty="0"/>
            </a:br>
            <a:r>
              <a:rPr lang="en-SG" sz="1600" b="1" i="1" dirty="0"/>
              <a:t>Skipgram </a:t>
            </a:r>
            <a:r>
              <a:rPr lang="en-SG" sz="1600" b="1" i="1" dirty="0">
                <a:sym typeface="Wingdings" panose="05000000000000000000" pitchFamily="2" charset="2"/>
              </a:rPr>
              <a:t> predict context words from the focus word</a:t>
            </a:r>
            <a:endParaRPr lang="en-SG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2124E-4A22-4526-AAEA-504F15DA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34" y="644288"/>
            <a:ext cx="3894384" cy="767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279E98-B37A-4A5D-9759-45A669C82EB5}"/>
              </a:ext>
            </a:extLst>
          </p:cNvPr>
          <p:cNvSpPr txBox="1"/>
          <p:nvPr/>
        </p:nvSpPr>
        <p:spPr>
          <a:xfrm>
            <a:off x="838200" y="2060294"/>
            <a:ext cx="107017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600" i="1" dirty="0"/>
              <a:t>P</a:t>
            </a:r>
            <a:r>
              <a:rPr lang="en-SG" sz="2600" dirty="0"/>
              <a:t>(</a:t>
            </a:r>
            <a:r>
              <a:rPr lang="en-SG" sz="2600" i="1" dirty="0"/>
              <a:t>u|v</a:t>
            </a:r>
            <a:r>
              <a:rPr lang="en-SG" sz="2600" dirty="0"/>
              <a:t>) = “the probability that </a:t>
            </a:r>
            <a:r>
              <a:rPr lang="en-SG" sz="2600" i="1" dirty="0"/>
              <a:t>u</a:t>
            </a:r>
            <a:r>
              <a:rPr lang="en-SG" sz="2600" dirty="0"/>
              <a:t> appears in the context of </a:t>
            </a:r>
            <a:r>
              <a:rPr lang="en-SG" sz="2600" i="1" dirty="0"/>
              <a:t>v</a:t>
            </a:r>
            <a:r>
              <a:rPr lang="en-SG" sz="2600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/>
                </a:solidFill>
              </a:rPr>
              <a:t>E.g. P(would|to) = “given the focus word to, what is the probability of the word would appearing”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r>
              <a:rPr lang="en-SG" sz="2600" b="1" u="sng" dirty="0"/>
              <a:t>Negative Samples</a:t>
            </a:r>
          </a:p>
          <a:p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tx1"/>
              </a:solidFill>
            </a:endParaRPr>
          </a:p>
          <a:p>
            <a:endParaRPr lang="en-SG" sz="2800" b="1" u="sng" dirty="0"/>
          </a:p>
        </p:txBody>
      </p:sp>
      <p:pic>
        <p:nvPicPr>
          <p:cNvPr id="1026" name="Picture 2" descr="How to Prepare for the Third Quarter – Inspiring Decisions">
            <a:extLst>
              <a:ext uri="{FF2B5EF4-FFF2-40B4-BE49-F238E27FC236}">
                <a16:creationId xmlns:a16="http://schemas.microsoft.com/office/drawing/2014/main" id="{92BBC996-1B11-4065-B6B8-03E741F3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217" y="4067979"/>
            <a:ext cx="2424896" cy="24248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8292ED-0C7F-4217-9526-7B11C4DF3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798" y="3566834"/>
            <a:ext cx="7103014" cy="26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1345</Words>
  <Application>Microsoft Office PowerPoint</Application>
  <PresentationFormat>Widescreen</PresentationFormat>
  <Paragraphs>161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Abadi Extra Light</vt:lpstr>
      <vt:lpstr>Arial</vt:lpstr>
      <vt:lpstr>Calibri</vt:lpstr>
      <vt:lpstr>Calibri Light</vt:lpstr>
      <vt:lpstr>Cambria Math</vt:lpstr>
      <vt:lpstr>Georgia</vt:lpstr>
      <vt:lpstr>Office Theme</vt:lpstr>
      <vt:lpstr>Building Word2Vec embeddings A Harry Potter’s Perspective </vt:lpstr>
      <vt:lpstr>Word Embeddings</vt:lpstr>
      <vt:lpstr>Distributional Hypothesis</vt:lpstr>
      <vt:lpstr>Ways of creating word embeddings</vt:lpstr>
      <vt:lpstr>Word2Vec</vt:lpstr>
      <vt:lpstr>Word2Vec</vt:lpstr>
      <vt:lpstr>Word2Vec</vt:lpstr>
      <vt:lpstr>The skipgram prediction task Skipgram  predict context words from the focus word</vt:lpstr>
      <vt:lpstr>The skipgram prediction task Skipgram  predict context words from the focus word</vt:lpstr>
      <vt:lpstr>The skipgram prediction task Skipgram  predict context words from the focus word</vt:lpstr>
      <vt:lpstr>Training procedure</vt:lpstr>
      <vt:lpstr>Training procedure</vt:lpstr>
      <vt:lpstr>Loss Function </vt:lpstr>
      <vt:lpstr>Gradient of Loss Function </vt:lpstr>
      <vt:lpstr>Gradient of Loss Function </vt:lpstr>
      <vt:lpstr>Gradient of Loss Function </vt:lpstr>
      <vt:lpstr>Learning Rate Scheduler </vt:lpstr>
      <vt:lpstr>Main Task </vt:lpstr>
      <vt:lpstr>Main Task </vt:lpstr>
      <vt:lpstr>Sub Tasks</vt:lpstr>
      <vt:lpstr>Training process</vt:lpstr>
      <vt:lpstr>Results of other embeddings (Random Indexing, Glove etc.)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Word2vec embeddings A Harry Potter’s Perspective</dc:title>
  <dc:creator>#BRYAN LEOW XUAN ZHEN#</dc:creator>
  <cp:lastModifiedBy>#BRYAN LEOW XUAN ZHEN#</cp:lastModifiedBy>
  <cp:revision>32</cp:revision>
  <dcterms:created xsi:type="dcterms:W3CDTF">2020-09-26T09:09:04Z</dcterms:created>
  <dcterms:modified xsi:type="dcterms:W3CDTF">2020-09-27T07:47:35Z</dcterms:modified>
</cp:coreProperties>
</file>