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4198600" cy="20104100"/>
  <p:notesSz cx="14198600" cy="20104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683" autoAdjust="0"/>
  </p:normalViewPr>
  <p:slideViewPr>
    <p:cSldViewPr>
      <p:cViewPr>
        <p:scale>
          <a:sx n="33" d="100"/>
          <a:sy n="33" d="100"/>
        </p:scale>
        <p:origin x="2371" y="-398"/>
      </p:cViewPr>
      <p:guideLst>
        <p:guide orient="horz" pos="2880"/>
        <p:guide pos="2160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153150" cy="1008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8042275" y="0"/>
            <a:ext cx="6153150" cy="1008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AD468-3560-4078-BE61-BF49C5251101}" type="datetimeFigureOut">
              <a:rPr lang="en-SG" smtClean="0"/>
              <a:t>16/4/2021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03763" y="2513013"/>
            <a:ext cx="4791075" cy="6784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419225" y="9675813"/>
            <a:ext cx="11360150" cy="79152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9096038"/>
            <a:ext cx="6153150" cy="1008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8042275" y="19096038"/>
            <a:ext cx="6153150" cy="1008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3738BF-963C-4D86-9897-FE54227372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5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3738BF-963C-4D86-9897-FE542273722F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01774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65371" y="6232271"/>
            <a:ext cx="12074208" cy="42218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30742" y="11258296"/>
            <a:ext cx="9943465" cy="5026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rgbClr val="D3053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rgbClr val="D3053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10247" y="4623943"/>
            <a:ext cx="6179153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315549" y="4623943"/>
            <a:ext cx="6179153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rgbClr val="D3053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26" Type="http://schemas.openxmlformats.org/officeDocument/2006/relationships/image" Target="../media/image20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5.png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5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png"/><Relationship Id="rId20" Type="http://schemas.openxmlformats.org/officeDocument/2006/relationships/image" Target="../media/image14.png"/><Relationship Id="rId29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24" Type="http://schemas.openxmlformats.org/officeDocument/2006/relationships/image" Target="../media/image18.png"/><Relationship Id="rId32" Type="http://schemas.openxmlformats.org/officeDocument/2006/relationships/image" Target="../media/image26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9.png"/><Relationship Id="rId23" Type="http://schemas.openxmlformats.org/officeDocument/2006/relationships/image" Target="../media/image17.png"/><Relationship Id="rId28" Type="http://schemas.openxmlformats.org/officeDocument/2006/relationships/image" Target="../media/image22.png"/><Relationship Id="rId10" Type="http://schemas.openxmlformats.org/officeDocument/2006/relationships/image" Target="../media/image4.png"/><Relationship Id="rId19" Type="http://schemas.openxmlformats.org/officeDocument/2006/relationships/image" Target="../media/image13.png"/><Relationship Id="rId31" Type="http://schemas.openxmlformats.org/officeDocument/2006/relationships/image" Target="../media/image25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Relationship Id="rId22" Type="http://schemas.openxmlformats.org/officeDocument/2006/relationships/image" Target="../media/image16.png"/><Relationship Id="rId27" Type="http://schemas.openxmlformats.org/officeDocument/2006/relationships/image" Target="../media/image21.png"/><Relationship Id="rId30" Type="http://schemas.openxmlformats.org/officeDocument/2006/relationships/image" Target="../media/image2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17152" y="723150"/>
            <a:ext cx="964936" cy="12414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847415" y="771104"/>
            <a:ext cx="165095" cy="21568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039186" y="771107"/>
            <a:ext cx="190243" cy="21568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256100" y="771104"/>
            <a:ext cx="165095" cy="21568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447273" y="771096"/>
            <a:ext cx="352011" cy="21569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2825946" y="771104"/>
            <a:ext cx="165104" cy="21568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034084" y="769282"/>
            <a:ext cx="160862" cy="21932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845754" y="1056067"/>
            <a:ext cx="326390" cy="216535"/>
          </a:xfrm>
          <a:custGeom>
            <a:avLst/>
            <a:gdLst/>
            <a:ahLst/>
            <a:cxnLst/>
            <a:rect l="l" t="t" r="r" b="b"/>
            <a:pathLst>
              <a:path w="326389" h="216534">
                <a:moveTo>
                  <a:pt x="154787" y="0"/>
                </a:moveTo>
                <a:lnTo>
                  <a:pt x="0" y="0"/>
                </a:lnTo>
                <a:lnTo>
                  <a:pt x="0" y="38100"/>
                </a:lnTo>
                <a:lnTo>
                  <a:pt x="56337" y="38100"/>
                </a:lnTo>
                <a:lnTo>
                  <a:pt x="56337" y="215900"/>
                </a:lnTo>
                <a:lnTo>
                  <a:pt x="98437" y="215900"/>
                </a:lnTo>
                <a:lnTo>
                  <a:pt x="98437" y="38100"/>
                </a:lnTo>
                <a:lnTo>
                  <a:pt x="154787" y="38100"/>
                </a:lnTo>
                <a:lnTo>
                  <a:pt x="154787" y="0"/>
                </a:lnTo>
                <a:close/>
              </a:path>
              <a:path w="326389" h="216534">
                <a:moveTo>
                  <a:pt x="326313" y="317"/>
                </a:moveTo>
                <a:lnTo>
                  <a:pt x="184238" y="317"/>
                </a:lnTo>
                <a:lnTo>
                  <a:pt x="184238" y="38417"/>
                </a:lnTo>
                <a:lnTo>
                  <a:pt x="184238" y="89217"/>
                </a:lnTo>
                <a:lnTo>
                  <a:pt x="184238" y="126047"/>
                </a:lnTo>
                <a:lnTo>
                  <a:pt x="184238" y="178117"/>
                </a:lnTo>
                <a:lnTo>
                  <a:pt x="184238" y="216217"/>
                </a:lnTo>
                <a:lnTo>
                  <a:pt x="326313" y="216217"/>
                </a:lnTo>
                <a:lnTo>
                  <a:pt x="326313" y="178117"/>
                </a:lnTo>
                <a:lnTo>
                  <a:pt x="226352" y="178117"/>
                </a:lnTo>
                <a:lnTo>
                  <a:pt x="226352" y="126047"/>
                </a:lnTo>
                <a:lnTo>
                  <a:pt x="311480" y="126047"/>
                </a:lnTo>
                <a:lnTo>
                  <a:pt x="311480" y="89217"/>
                </a:lnTo>
                <a:lnTo>
                  <a:pt x="226352" y="89217"/>
                </a:lnTo>
                <a:lnTo>
                  <a:pt x="226352" y="38417"/>
                </a:lnTo>
                <a:lnTo>
                  <a:pt x="326313" y="38417"/>
                </a:lnTo>
                <a:lnTo>
                  <a:pt x="326313" y="317"/>
                </a:lnTo>
                <a:close/>
              </a:path>
            </a:pathLst>
          </a:custGeom>
          <a:solidFill>
            <a:srgbClr val="211F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2201225" y="1054779"/>
            <a:ext cx="158737" cy="21932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2391525" y="1182113"/>
            <a:ext cx="42545" cy="90170"/>
          </a:xfrm>
          <a:custGeom>
            <a:avLst/>
            <a:gdLst/>
            <a:ahLst/>
            <a:cxnLst/>
            <a:rect l="l" t="t" r="r" b="b"/>
            <a:pathLst>
              <a:path w="42544" h="90169">
                <a:moveTo>
                  <a:pt x="0" y="90169"/>
                </a:moveTo>
                <a:lnTo>
                  <a:pt x="42106" y="90169"/>
                </a:lnTo>
                <a:lnTo>
                  <a:pt x="42106" y="0"/>
                </a:lnTo>
                <a:lnTo>
                  <a:pt x="0" y="0"/>
                </a:lnTo>
                <a:lnTo>
                  <a:pt x="0" y="90169"/>
                </a:lnTo>
                <a:close/>
              </a:path>
            </a:pathLst>
          </a:custGeom>
          <a:solidFill>
            <a:srgbClr val="211F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2391524" y="1056385"/>
            <a:ext cx="157480" cy="215900"/>
          </a:xfrm>
          <a:custGeom>
            <a:avLst/>
            <a:gdLst/>
            <a:ahLst/>
            <a:cxnLst/>
            <a:rect l="l" t="t" r="r" b="b"/>
            <a:pathLst>
              <a:path w="157480" h="215900">
                <a:moveTo>
                  <a:pt x="157213" y="0"/>
                </a:moveTo>
                <a:lnTo>
                  <a:pt x="115112" y="0"/>
                </a:lnTo>
                <a:lnTo>
                  <a:pt x="115112" y="88900"/>
                </a:lnTo>
                <a:lnTo>
                  <a:pt x="42100" y="88900"/>
                </a:lnTo>
                <a:lnTo>
                  <a:pt x="42100" y="0"/>
                </a:lnTo>
                <a:lnTo>
                  <a:pt x="0" y="0"/>
                </a:lnTo>
                <a:lnTo>
                  <a:pt x="0" y="88900"/>
                </a:lnTo>
                <a:lnTo>
                  <a:pt x="0" y="125730"/>
                </a:lnTo>
                <a:lnTo>
                  <a:pt x="115112" y="125730"/>
                </a:lnTo>
                <a:lnTo>
                  <a:pt x="115112" y="215900"/>
                </a:lnTo>
                <a:lnTo>
                  <a:pt x="157213" y="215900"/>
                </a:lnTo>
                <a:lnTo>
                  <a:pt x="157213" y="125730"/>
                </a:lnTo>
                <a:lnTo>
                  <a:pt x="157213" y="88900"/>
                </a:lnTo>
                <a:lnTo>
                  <a:pt x="157213" y="0"/>
                </a:lnTo>
                <a:close/>
              </a:path>
            </a:pathLst>
          </a:custGeom>
          <a:solidFill>
            <a:srgbClr val="211F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2599056" y="1056597"/>
            <a:ext cx="165095" cy="21568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2807192" y="1054785"/>
            <a:ext cx="159335" cy="2193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3004756" y="1056385"/>
            <a:ext cx="140335" cy="215900"/>
          </a:xfrm>
          <a:custGeom>
            <a:avLst/>
            <a:gdLst/>
            <a:ahLst/>
            <a:cxnLst/>
            <a:rect l="l" t="t" r="r" b="b"/>
            <a:pathLst>
              <a:path w="140335" h="215900">
                <a:moveTo>
                  <a:pt x="139954" y="177800"/>
                </a:moveTo>
                <a:lnTo>
                  <a:pt x="42113" y="177800"/>
                </a:lnTo>
                <a:lnTo>
                  <a:pt x="42113" y="0"/>
                </a:lnTo>
                <a:lnTo>
                  <a:pt x="0" y="0"/>
                </a:lnTo>
                <a:lnTo>
                  <a:pt x="0" y="177800"/>
                </a:lnTo>
                <a:lnTo>
                  <a:pt x="0" y="215900"/>
                </a:lnTo>
                <a:lnTo>
                  <a:pt x="139954" y="215900"/>
                </a:lnTo>
                <a:lnTo>
                  <a:pt x="139954" y="177800"/>
                </a:lnTo>
                <a:close/>
              </a:path>
            </a:pathLst>
          </a:custGeom>
          <a:solidFill>
            <a:srgbClr val="211F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3163783" y="1054785"/>
            <a:ext cx="159344" cy="21932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3349291" y="1054782"/>
            <a:ext cx="160870" cy="21932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3557689" y="1056604"/>
            <a:ext cx="42545" cy="215900"/>
          </a:xfrm>
          <a:custGeom>
            <a:avLst/>
            <a:gdLst/>
            <a:ahLst/>
            <a:cxnLst/>
            <a:rect l="l" t="t" r="r" b="b"/>
            <a:pathLst>
              <a:path w="42545" h="215900">
                <a:moveTo>
                  <a:pt x="42106" y="0"/>
                </a:moveTo>
                <a:lnTo>
                  <a:pt x="0" y="0"/>
                </a:lnTo>
                <a:lnTo>
                  <a:pt x="0" y="215685"/>
                </a:lnTo>
                <a:lnTo>
                  <a:pt x="42106" y="215685"/>
                </a:lnTo>
                <a:lnTo>
                  <a:pt x="42106" y="0"/>
                </a:lnTo>
                <a:close/>
              </a:path>
            </a:pathLst>
          </a:custGeom>
          <a:solidFill>
            <a:srgbClr val="211F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3652404" y="1054779"/>
            <a:ext cx="358683" cy="21932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4037749" y="1056385"/>
            <a:ext cx="140335" cy="215900"/>
          </a:xfrm>
          <a:custGeom>
            <a:avLst/>
            <a:gdLst/>
            <a:ahLst/>
            <a:cxnLst/>
            <a:rect l="l" t="t" r="r" b="b"/>
            <a:pathLst>
              <a:path w="140335" h="215900">
                <a:moveTo>
                  <a:pt x="139966" y="177800"/>
                </a:moveTo>
                <a:lnTo>
                  <a:pt x="42113" y="177800"/>
                </a:lnTo>
                <a:lnTo>
                  <a:pt x="42113" y="0"/>
                </a:lnTo>
                <a:lnTo>
                  <a:pt x="0" y="0"/>
                </a:lnTo>
                <a:lnTo>
                  <a:pt x="0" y="177800"/>
                </a:lnTo>
                <a:lnTo>
                  <a:pt x="0" y="215900"/>
                </a:lnTo>
                <a:lnTo>
                  <a:pt x="139966" y="215900"/>
                </a:lnTo>
                <a:lnTo>
                  <a:pt x="139966" y="177800"/>
                </a:lnTo>
                <a:close/>
              </a:path>
            </a:pathLst>
          </a:custGeom>
          <a:solidFill>
            <a:srgbClr val="211F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1844076" y="1342092"/>
            <a:ext cx="158737" cy="21750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2049786" y="1342095"/>
            <a:ext cx="165095" cy="21568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2265200" y="1342091"/>
            <a:ext cx="42545" cy="215900"/>
          </a:xfrm>
          <a:custGeom>
            <a:avLst/>
            <a:gdLst/>
            <a:ahLst/>
            <a:cxnLst/>
            <a:rect l="l" t="t" r="r" b="b"/>
            <a:pathLst>
              <a:path w="42544" h="215900">
                <a:moveTo>
                  <a:pt x="42106" y="0"/>
                </a:moveTo>
                <a:lnTo>
                  <a:pt x="0" y="0"/>
                </a:lnTo>
                <a:lnTo>
                  <a:pt x="0" y="215685"/>
                </a:lnTo>
                <a:lnTo>
                  <a:pt x="42106" y="215685"/>
                </a:lnTo>
                <a:lnTo>
                  <a:pt x="42106" y="0"/>
                </a:lnTo>
                <a:close/>
              </a:path>
            </a:pathLst>
          </a:custGeom>
          <a:solidFill>
            <a:srgbClr val="211F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2333366" y="1342095"/>
            <a:ext cx="174178" cy="21568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2533611" y="1341881"/>
            <a:ext cx="142240" cy="215900"/>
          </a:xfrm>
          <a:custGeom>
            <a:avLst/>
            <a:gdLst/>
            <a:ahLst/>
            <a:cxnLst/>
            <a:rect l="l" t="t" r="r" b="b"/>
            <a:pathLst>
              <a:path w="142239" h="215900">
                <a:moveTo>
                  <a:pt x="142074" y="0"/>
                </a:moveTo>
                <a:lnTo>
                  <a:pt x="0" y="0"/>
                </a:lnTo>
                <a:lnTo>
                  <a:pt x="0" y="38100"/>
                </a:lnTo>
                <a:lnTo>
                  <a:pt x="0" y="88900"/>
                </a:lnTo>
                <a:lnTo>
                  <a:pt x="0" y="125730"/>
                </a:lnTo>
                <a:lnTo>
                  <a:pt x="0" y="177800"/>
                </a:lnTo>
                <a:lnTo>
                  <a:pt x="0" y="215900"/>
                </a:lnTo>
                <a:lnTo>
                  <a:pt x="142074" y="215900"/>
                </a:lnTo>
                <a:lnTo>
                  <a:pt x="142074" y="177800"/>
                </a:lnTo>
                <a:lnTo>
                  <a:pt x="42087" y="177800"/>
                </a:lnTo>
                <a:lnTo>
                  <a:pt x="42087" y="125730"/>
                </a:lnTo>
                <a:lnTo>
                  <a:pt x="127228" y="125730"/>
                </a:lnTo>
                <a:lnTo>
                  <a:pt x="127228" y="88900"/>
                </a:lnTo>
                <a:lnTo>
                  <a:pt x="42087" y="88900"/>
                </a:lnTo>
                <a:lnTo>
                  <a:pt x="42087" y="38100"/>
                </a:lnTo>
                <a:lnTo>
                  <a:pt x="142074" y="38100"/>
                </a:lnTo>
                <a:lnTo>
                  <a:pt x="142074" y="0"/>
                </a:lnTo>
                <a:close/>
              </a:path>
            </a:pathLst>
          </a:custGeom>
          <a:solidFill>
            <a:srgbClr val="211F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2716903" y="1340279"/>
            <a:ext cx="337481" cy="21932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3094077" y="1342091"/>
            <a:ext cx="42545" cy="215900"/>
          </a:xfrm>
          <a:custGeom>
            <a:avLst/>
            <a:gdLst/>
            <a:ahLst/>
            <a:cxnLst/>
            <a:rect l="l" t="t" r="r" b="b"/>
            <a:pathLst>
              <a:path w="42544" h="215900">
                <a:moveTo>
                  <a:pt x="42098" y="0"/>
                </a:moveTo>
                <a:lnTo>
                  <a:pt x="0" y="0"/>
                </a:lnTo>
                <a:lnTo>
                  <a:pt x="0" y="215685"/>
                </a:lnTo>
                <a:lnTo>
                  <a:pt x="42098" y="215685"/>
                </a:lnTo>
                <a:lnTo>
                  <a:pt x="42098" y="0"/>
                </a:lnTo>
                <a:close/>
              </a:path>
            </a:pathLst>
          </a:custGeom>
          <a:solidFill>
            <a:srgbClr val="211F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3170436" y="1341556"/>
            <a:ext cx="341062" cy="21621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846242" y="1636349"/>
            <a:ext cx="1664970" cy="19685"/>
          </a:xfrm>
          <a:custGeom>
            <a:avLst/>
            <a:gdLst/>
            <a:ahLst/>
            <a:cxnLst/>
            <a:rect l="l" t="t" r="r" b="b"/>
            <a:pathLst>
              <a:path w="1664970" h="19685">
                <a:moveTo>
                  <a:pt x="1664474" y="0"/>
                </a:moveTo>
                <a:lnTo>
                  <a:pt x="0" y="0"/>
                </a:lnTo>
                <a:lnTo>
                  <a:pt x="0" y="19556"/>
                </a:lnTo>
                <a:lnTo>
                  <a:pt x="1664474" y="19556"/>
                </a:lnTo>
                <a:lnTo>
                  <a:pt x="1664474" y="0"/>
                </a:lnTo>
                <a:close/>
              </a:path>
            </a:pathLst>
          </a:custGeom>
          <a:solidFill>
            <a:srgbClr val="D30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1846156" y="1734403"/>
            <a:ext cx="130039" cy="17967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2053393" y="1735885"/>
            <a:ext cx="34925" cy="177165"/>
          </a:xfrm>
          <a:custGeom>
            <a:avLst/>
            <a:gdLst/>
            <a:ahLst/>
            <a:cxnLst/>
            <a:rect l="l" t="t" r="r" b="b"/>
            <a:pathLst>
              <a:path w="34925" h="177164">
                <a:moveTo>
                  <a:pt x="34499" y="0"/>
                </a:moveTo>
                <a:lnTo>
                  <a:pt x="0" y="0"/>
                </a:lnTo>
                <a:lnTo>
                  <a:pt x="0" y="176699"/>
                </a:lnTo>
                <a:lnTo>
                  <a:pt x="34499" y="176699"/>
                </a:lnTo>
                <a:lnTo>
                  <a:pt x="34499" y="0"/>
                </a:lnTo>
                <a:close/>
              </a:path>
            </a:pathLst>
          </a:custGeom>
          <a:solidFill>
            <a:srgbClr val="D30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2173758" y="1735885"/>
            <a:ext cx="135259" cy="17669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2388945" y="1734398"/>
            <a:ext cx="131784" cy="179668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2578570" y="1735886"/>
            <a:ext cx="155852" cy="17669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2796145" y="1735883"/>
            <a:ext cx="126817" cy="176699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2985934" y="1734400"/>
            <a:ext cx="130545" cy="179676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3186810" y="1735883"/>
            <a:ext cx="133766" cy="176699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3393795" y="1736063"/>
            <a:ext cx="116839" cy="176530"/>
          </a:xfrm>
          <a:custGeom>
            <a:avLst/>
            <a:gdLst/>
            <a:ahLst/>
            <a:cxnLst/>
            <a:rect l="l" t="t" r="r" b="b"/>
            <a:pathLst>
              <a:path w="116839" h="176530">
                <a:moveTo>
                  <a:pt x="116382" y="0"/>
                </a:moveTo>
                <a:lnTo>
                  <a:pt x="0" y="0"/>
                </a:lnTo>
                <a:lnTo>
                  <a:pt x="0" y="30480"/>
                </a:lnTo>
                <a:lnTo>
                  <a:pt x="0" y="72390"/>
                </a:lnTo>
                <a:lnTo>
                  <a:pt x="0" y="102870"/>
                </a:lnTo>
                <a:lnTo>
                  <a:pt x="0" y="146050"/>
                </a:lnTo>
                <a:lnTo>
                  <a:pt x="0" y="176530"/>
                </a:lnTo>
                <a:lnTo>
                  <a:pt x="116382" y="176530"/>
                </a:lnTo>
                <a:lnTo>
                  <a:pt x="116382" y="146050"/>
                </a:lnTo>
                <a:lnTo>
                  <a:pt x="34493" y="146050"/>
                </a:lnTo>
                <a:lnTo>
                  <a:pt x="34493" y="102870"/>
                </a:lnTo>
                <a:lnTo>
                  <a:pt x="104228" y="102870"/>
                </a:lnTo>
                <a:lnTo>
                  <a:pt x="104228" y="72390"/>
                </a:lnTo>
                <a:lnTo>
                  <a:pt x="34493" y="72390"/>
                </a:lnTo>
                <a:lnTo>
                  <a:pt x="34493" y="30480"/>
                </a:lnTo>
                <a:lnTo>
                  <a:pt x="116382" y="30480"/>
                </a:lnTo>
                <a:lnTo>
                  <a:pt x="116382" y="0"/>
                </a:lnTo>
                <a:close/>
              </a:path>
            </a:pathLst>
          </a:custGeom>
          <a:solidFill>
            <a:srgbClr val="D30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4774431" y="1410878"/>
            <a:ext cx="1740785" cy="16399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4768027" y="763186"/>
            <a:ext cx="3133459" cy="568414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4473257" y="723195"/>
            <a:ext cx="0" cy="1242060"/>
          </a:xfrm>
          <a:custGeom>
            <a:avLst/>
            <a:gdLst/>
            <a:ahLst/>
            <a:cxnLst/>
            <a:rect l="l" t="t" r="r" b="b"/>
            <a:pathLst>
              <a:path h="1242060">
                <a:moveTo>
                  <a:pt x="0" y="1241695"/>
                </a:moveTo>
                <a:lnTo>
                  <a:pt x="0" y="0"/>
                </a:lnTo>
              </a:path>
            </a:pathLst>
          </a:custGeom>
          <a:ln w="19978">
            <a:solidFill>
              <a:srgbClr val="211F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0" y="19488548"/>
            <a:ext cx="14199869" cy="615950"/>
          </a:xfrm>
          <a:custGeom>
            <a:avLst/>
            <a:gdLst/>
            <a:ahLst/>
            <a:cxnLst/>
            <a:rect l="l" t="t" r="r" b="b"/>
            <a:pathLst>
              <a:path w="14199869" h="615950">
                <a:moveTo>
                  <a:pt x="14199553" y="0"/>
                </a:moveTo>
                <a:lnTo>
                  <a:pt x="0" y="0"/>
                </a:lnTo>
                <a:lnTo>
                  <a:pt x="0" y="615551"/>
                </a:lnTo>
                <a:lnTo>
                  <a:pt x="14199553" y="615551"/>
                </a:lnTo>
                <a:lnTo>
                  <a:pt x="14199553" y="0"/>
                </a:lnTo>
                <a:close/>
              </a:path>
            </a:pathLst>
          </a:custGeom>
          <a:solidFill>
            <a:srgbClr val="D30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4449" y="2369486"/>
            <a:ext cx="10988040" cy="1098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1" i="0">
                <a:solidFill>
                  <a:srgbClr val="D3053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0247" y="4623943"/>
            <a:ext cx="12784455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829683" y="18696814"/>
            <a:ext cx="4545584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10247" y="18696814"/>
            <a:ext cx="3267138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227564" y="18696814"/>
            <a:ext cx="3267138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hyperlink" Target="http://www.scse.ntu.edu.sg/" TargetMode="External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09611F8-46C6-4977-8F29-233D4058F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367" y="10824929"/>
            <a:ext cx="2946547" cy="3062206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59C59158-627C-4FDE-BB27-AB12C257789B}"/>
              </a:ext>
            </a:extLst>
          </p:cNvPr>
          <p:cNvSpPr/>
          <p:nvPr/>
        </p:nvSpPr>
        <p:spPr>
          <a:xfrm>
            <a:off x="207301" y="6165850"/>
            <a:ext cx="7203773" cy="7760104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2529284-E692-4779-8EEB-31D0EA1DEF6A}"/>
              </a:ext>
            </a:extLst>
          </p:cNvPr>
          <p:cNvSpPr/>
          <p:nvPr/>
        </p:nvSpPr>
        <p:spPr>
          <a:xfrm>
            <a:off x="207301" y="14053330"/>
            <a:ext cx="13759547" cy="5426862"/>
          </a:xfrm>
          <a:prstGeom prst="rect">
            <a:avLst/>
          </a:prstGeom>
          <a:solidFill>
            <a:schemeClr val="bg1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6F4FD2C-742F-4E55-8AD5-E56C4E01DA3A}"/>
              </a:ext>
            </a:extLst>
          </p:cNvPr>
          <p:cNvSpPr/>
          <p:nvPr/>
        </p:nvSpPr>
        <p:spPr>
          <a:xfrm>
            <a:off x="7597472" y="6165850"/>
            <a:ext cx="6369376" cy="7760104"/>
          </a:xfrm>
          <a:prstGeom prst="rect">
            <a:avLst/>
          </a:prstGeom>
          <a:solidFill>
            <a:schemeClr val="accent4">
              <a:lumMod val="60000"/>
              <a:lumOff val="4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24A5BDB-88C5-4055-9680-25B4929ACA71}"/>
              </a:ext>
            </a:extLst>
          </p:cNvPr>
          <p:cNvSpPr/>
          <p:nvPr/>
        </p:nvSpPr>
        <p:spPr>
          <a:xfrm>
            <a:off x="7597473" y="3451210"/>
            <a:ext cx="6369376" cy="2562240"/>
          </a:xfrm>
          <a:prstGeom prst="rect">
            <a:avLst/>
          </a:prstGeom>
          <a:solidFill>
            <a:schemeClr val="accent3">
              <a:lumMod val="60000"/>
              <a:lumOff val="4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6C9A863-E351-40FB-B673-DCFB1EFE4E3E}"/>
              </a:ext>
            </a:extLst>
          </p:cNvPr>
          <p:cNvSpPr/>
          <p:nvPr/>
        </p:nvSpPr>
        <p:spPr>
          <a:xfrm>
            <a:off x="209676" y="3451211"/>
            <a:ext cx="7203774" cy="2562239"/>
          </a:xfrm>
          <a:prstGeom prst="rect">
            <a:avLst/>
          </a:prstGeom>
          <a:solidFill>
            <a:srgbClr val="FFC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object 2"/>
          <p:cNvSpPr txBox="1"/>
          <p:nvPr/>
        </p:nvSpPr>
        <p:spPr>
          <a:xfrm>
            <a:off x="10993883" y="19605598"/>
            <a:ext cx="2477770" cy="3492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00" spc="-30" dirty="0">
                <a:solidFill>
                  <a:srgbClr val="FFFFFF"/>
                </a:solidFill>
                <a:latin typeface="Arial"/>
                <a:cs typeface="Arial"/>
                <a:hlinkClick r:id="rId4"/>
              </a:rPr>
              <a:t>www.scse.ntu.edu.sg</a:t>
            </a:r>
            <a:endParaRPr sz="21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19620" y="2288229"/>
            <a:ext cx="12767204" cy="5713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35"/>
              </a:spcBef>
            </a:pPr>
            <a:r>
              <a:rPr lang="en-SG" sz="3600" spc="-200" dirty="0">
                <a:latin typeface="Arial" panose="020B0604020202020204" pitchFamily="34" charset="0"/>
                <a:cs typeface="Arial" panose="020B0604020202020204" pitchFamily="34" charset="0"/>
              </a:rPr>
              <a:t>Speaker-Invariant Emotion Recognition with Adversarial Learning</a:t>
            </a:r>
            <a:endParaRPr sz="3600" spc="-18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8267" y="2978361"/>
            <a:ext cx="13708580" cy="38087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377055" algn="l"/>
              </a:tabLst>
            </a:pPr>
            <a:r>
              <a:rPr lang="en-SG" sz="2400" spc="-70" dirty="0">
                <a:solidFill>
                  <a:srgbClr val="211F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</a:t>
            </a:r>
            <a:r>
              <a:rPr sz="2400" spc="-70" dirty="0">
                <a:solidFill>
                  <a:srgbClr val="211F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Student: </a:t>
            </a:r>
            <a:r>
              <a:rPr lang="en-SG" sz="2400" spc="-75" dirty="0">
                <a:solidFill>
                  <a:srgbClr val="211F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Bryan Leow Xuan Zhen			    </a:t>
            </a:r>
            <a:r>
              <a:rPr sz="2400" spc="-30" dirty="0">
                <a:solidFill>
                  <a:srgbClr val="211F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Supervisor: </a:t>
            </a:r>
            <a:r>
              <a:rPr lang="en-SG" sz="2400" spc="-20" dirty="0">
                <a:solidFill>
                  <a:srgbClr val="211F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Professor Jagath C </a:t>
            </a:r>
            <a:r>
              <a:rPr lang="en-SG" sz="2400" spc="-20" dirty="0" err="1">
                <a:solidFill>
                  <a:srgbClr val="211F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Rajapakse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61299" y="3583910"/>
            <a:ext cx="5887304" cy="1994777"/>
          </a:xfrm>
          <a:prstGeom prst="rect">
            <a:avLst/>
          </a:prstGeom>
          <a:ln w="3175">
            <a:noFill/>
          </a:ln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ts val="3765"/>
              </a:lnSpc>
              <a:spcBef>
                <a:spcPts val="135"/>
              </a:spcBef>
            </a:pPr>
            <a:r>
              <a:rPr lang="en-US" sz="2000" b="1" spc="-120" dirty="0">
                <a:solidFill>
                  <a:srgbClr val="0048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en-US" sz="2000" b="1" spc="-65" dirty="0">
                <a:solidFill>
                  <a:srgbClr val="0048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spc="-130" dirty="0">
                <a:solidFill>
                  <a:srgbClr val="0048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algn="just">
              <a:spcBef>
                <a:spcPts val="55"/>
              </a:spcBef>
            </a:pPr>
            <a:r>
              <a:rPr lang="en-US" sz="1600" spc="-85" dirty="0">
                <a:latin typeface="Arial" panose="020B0604020202020204" pitchFamily="34" charset="0"/>
                <a:cs typeface="Arial" panose="020B0604020202020204" pitchFamily="34" charset="0"/>
              </a:rPr>
              <a:t>This project aims to create a novel encoder that can recognize the unseen speakers’ emotion from their audio recordings. The encoder is a part of the model architecture which utilized adversarial learning as a framework. The novel encoder should yield better performance than the current state-of-the-art encoders leveraging on the same framework. For demonstration purposes, we also create a web application.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D828CF-FE7C-4882-B6C5-93371B712773}"/>
              </a:ext>
            </a:extLst>
          </p:cNvPr>
          <p:cNvSpPr txBox="1"/>
          <p:nvPr/>
        </p:nvSpPr>
        <p:spPr>
          <a:xfrm>
            <a:off x="393699" y="3451210"/>
            <a:ext cx="6852163" cy="25622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12700" algn="ctr">
              <a:lnSpc>
                <a:spcPts val="3765"/>
              </a:lnSpc>
              <a:spcBef>
                <a:spcPts val="135"/>
              </a:spcBef>
            </a:pPr>
            <a:r>
              <a:rPr lang="en-US" sz="2000" b="1" spc="-120" dirty="0">
                <a:solidFill>
                  <a:srgbClr val="0048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algn="just">
              <a:spcBef>
                <a:spcPts val="55"/>
              </a:spcBef>
            </a:pPr>
            <a:r>
              <a:rPr lang="en-SG" sz="16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Recent advances in technology have given birth to intelligent speech assistants such as Alexa and Siri which can perform a myriad of tasks just from the end users’ voice command. However, they still lack the capability to recognize human emotions when formulating a response</a:t>
            </a:r>
            <a:r>
              <a:rPr lang="en-SG" sz="1600" dirty="0"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. For such speech assistants </a:t>
            </a:r>
            <a:r>
              <a:rPr lang="en-SG" sz="16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to be useful to the general population, not only is it important for the </a:t>
            </a:r>
            <a:r>
              <a:rPr lang="en-SG" sz="1600" dirty="0"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underlying </a:t>
            </a:r>
            <a:r>
              <a:rPr lang="en-SG" sz="16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Speech Emotion Recognition system </a:t>
            </a:r>
            <a:r>
              <a:rPr lang="en-SG" sz="1600" dirty="0"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be able to recognise human emotions, but the representation captured should also be </a:t>
            </a:r>
            <a:r>
              <a:rPr lang="en-SG" sz="16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speaker-invariant. </a:t>
            </a:r>
            <a:endParaRPr lang="en-US" sz="1600" spc="-8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BB3C272B-393E-462E-8A08-99A8EC7B7261}"/>
              </a:ext>
            </a:extLst>
          </p:cNvPr>
          <p:cNvSpPr txBox="1"/>
          <p:nvPr/>
        </p:nvSpPr>
        <p:spPr>
          <a:xfrm>
            <a:off x="393699" y="6242682"/>
            <a:ext cx="6944275" cy="2648802"/>
          </a:xfrm>
          <a:prstGeom prst="rect">
            <a:avLst/>
          </a:prstGeom>
          <a:ln w="3175">
            <a:noFill/>
          </a:ln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ts val="3765"/>
              </a:lnSpc>
              <a:spcBef>
                <a:spcPts val="135"/>
              </a:spcBef>
            </a:pPr>
            <a:r>
              <a:rPr lang="en-US" sz="2000" b="1" spc="-120" dirty="0">
                <a:solidFill>
                  <a:srgbClr val="0048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algn="ctr">
              <a:spcBef>
                <a:spcPts val="55"/>
              </a:spcBef>
            </a:pPr>
            <a:r>
              <a:rPr lang="en-US" b="1" spc="-85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Audio Signal Processing</a:t>
            </a:r>
          </a:p>
          <a:p>
            <a:pPr marL="355600" marR="5080" indent="-342900" algn="just">
              <a:spcBef>
                <a:spcPts val="55"/>
              </a:spcBef>
              <a:buFont typeface="+mj-lt"/>
              <a:buAutoNum type="arabicPeriod"/>
            </a:pPr>
            <a:r>
              <a:rPr lang="en-US" sz="1600" spc="-85" dirty="0">
                <a:latin typeface="Arial" panose="020B0604020202020204" pitchFamily="34" charset="0"/>
                <a:cs typeface="Arial" panose="020B0604020202020204" pitchFamily="34" charset="0"/>
              </a:rPr>
              <a:t>Silence and background noise from the raw audio recording is removed using </a:t>
            </a:r>
            <a:r>
              <a:rPr lang="en-US" sz="1600" i="1" spc="-85" dirty="0" err="1">
                <a:latin typeface="Arial" panose="020B0604020202020204" pitchFamily="34" charset="0"/>
                <a:cs typeface="Arial" panose="020B0604020202020204" pitchFamily="34" charset="0"/>
              </a:rPr>
              <a:t>librosa</a:t>
            </a:r>
            <a:r>
              <a:rPr lang="en-US" sz="1600" spc="-85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600" i="1" spc="-85" dirty="0" err="1">
                <a:latin typeface="Arial" panose="020B0604020202020204" pitchFamily="34" charset="0"/>
                <a:cs typeface="Arial" panose="020B0604020202020204" pitchFamily="34" charset="0"/>
              </a:rPr>
              <a:t>scipy</a:t>
            </a:r>
            <a:r>
              <a:rPr lang="en-US" sz="1600" spc="-85" dirty="0">
                <a:latin typeface="Arial" panose="020B0604020202020204" pitchFamily="34" charset="0"/>
                <a:cs typeface="Arial" panose="020B0604020202020204" pitchFamily="34" charset="0"/>
              </a:rPr>
              <a:t> package</a:t>
            </a:r>
          </a:p>
          <a:p>
            <a:pPr marL="355600" marR="5080" indent="-342900" algn="just">
              <a:spcBef>
                <a:spcPts val="55"/>
              </a:spcBef>
              <a:buFont typeface="+mj-lt"/>
              <a:buAutoNum type="arabicPeriod"/>
            </a:pPr>
            <a:r>
              <a:rPr lang="en-US" sz="1600" spc="-85" dirty="0">
                <a:latin typeface="Arial" panose="020B0604020202020204" pitchFamily="34" charset="0"/>
                <a:cs typeface="Arial" panose="020B0604020202020204" pitchFamily="34" charset="0"/>
              </a:rPr>
              <a:t>To perform batch training, every input must be of the same size. Hence, the audio recordings are padded to the longest audio length in the dataset.</a:t>
            </a:r>
          </a:p>
          <a:p>
            <a:pPr marL="355600" marR="5080" indent="-342900" algn="just">
              <a:spcBef>
                <a:spcPts val="55"/>
              </a:spcBef>
              <a:buFont typeface="+mj-lt"/>
              <a:buAutoNum type="arabicPeriod"/>
            </a:pPr>
            <a:r>
              <a:rPr lang="en-US" sz="1600" spc="-85" dirty="0">
                <a:latin typeface="Arial" panose="020B0604020202020204" pitchFamily="34" charset="0"/>
                <a:cs typeface="Arial" panose="020B0604020202020204" pitchFamily="34" charset="0"/>
              </a:rPr>
              <a:t>The pre-processed audio recordings are then converted to Mel Frequency Cepstral Coefficients (MFCCs) before feeding into the encoder part of our model architecture</a:t>
            </a:r>
            <a:r>
              <a:rPr lang="en-US" sz="1600" spc="-85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8FD4B15-1BE1-4025-AA0C-AD446E9E9A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273" y="8755969"/>
            <a:ext cx="2912611" cy="103649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62F600B-9D69-4813-B8F5-4EB0FCD7E3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4593" y="8755969"/>
            <a:ext cx="3047608" cy="1036497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83DC6CA-C6BE-4A53-8197-E8B9513AEAA6}"/>
              </a:ext>
            </a:extLst>
          </p:cNvPr>
          <p:cNvCxnSpPr>
            <a:cxnSpLocks/>
          </p:cNvCxnSpPr>
          <p:nvPr/>
        </p:nvCxnSpPr>
        <p:spPr>
          <a:xfrm>
            <a:off x="3517900" y="9289369"/>
            <a:ext cx="304800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51EB1BD-BFAD-48FF-AB41-DFCA1F74AA9B}"/>
              </a:ext>
            </a:extLst>
          </p:cNvPr>
          <p:cNvSpPr txBox="1"/>
          <p:nvPr/>
        </p:nvSpPr>
        <p:spPr>
          <a:xfrm>
            <a:off x="1171058" y="9819792"/>
            <a:ext cx="4998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Conversion of a pre-processed audio recording to its MFCCs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7F5FF00-2D92-4804-9EA5-CD4A9B49CF77}"/>
              </a:ext>
            </a:extLst>
          </p:cNvPr>
          <p:cNvSpPr txBox="1"/>
          <p:nvPr/>
        </p:nvSpPr>
        <p:spPr>
          <a:xfrm>
            <a:off x="442531" y="11105252"/>
            <a:ext cx="4033232" cy="25801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12750" marR="5080" indent="-400050" algn="just">
              <a:spcBef>
                <a:spcPts val="55"/>
              </a:spcBef>
              <a:buFont typeface="+mj-lt"/>
              <a:buAutoNum type="romanLcPeriod"/>
            </a:pPr>
            <a:r>
              <a:rPr lang="en-US" sz="1600" spc="-85" dirty="0">
                <a:latin typeface="Arial" panose="020B0604020202020204" pitchFamily="34" charset="0"/>
                <a:cs typeface="Arial" panose="020B0604020202020204" pitchFamily="34" charset="0"/>
              </a:rPr>
              <a:t>An encoder made from 2D Convolutional Neural Network (CNN) and Bi-directional Gated Recurrent Unit (biGRU) layers and a statistical pooling layer. Together, they generate speaker invariant representations</a:t>
            </a:r>
          </a:p>
          <a:p>
            <a:pPr marL="412750" marR="5080" indent="-400050" algn="just">
              <a:spcBef>
                <a:spcPts val="55"/>
              </a:spcBef>
              <a:buFont typeface="+mj-lt"/>
              <a:buAutoNum type="romanLcPeriod"/>
            </a:pPr>
            <a:r>
              <a:rPr lang="en-US" sz="1600" spc="-85" dirty="0">
                <a:latin typeface="Arial" panose="020B0604020202020204" pitchFamily="34" charset="0"/>
                <a:cs typeface="Arial" panose="020B0604020202020204" pitchFamily="34" charset="0"/>
              </a:rPr>
              <a:t>An emotional classifier that predicts emotional labels</a:t>
            </a:r>
          </a:p>
          <a:p>
            <a:pPr marL="412750" marR="5080" indent="-400050" algn="just">
              <a:spcBef>
                <a:spcPts val="55"/>
              </a:spcBef>
              <a:buFont typeface="+mj-lt"/>
              <a:buAutoNum type="romanLcPeriod"/>
            </a:pPr>
            <a:r>
              <a:rPr lang="en-US" sz="1600" spc="-85" dirty="0">
                <a:latin typeface="Arial" panose="020B0604020202020204" pitchFamily="34" charset="0"/>
                <a:cs typeface="Arial" panose="020B0604020202020204" pitchFamily="34" charset="0"/>
              </a:rPr>
              <a:t>A speaker classifier which removes speaker variability, hence making the entire training an adversarial learning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619999-2342-4337-9BEC-62841F018842}"/>
              </a:ext>
            </a:extLst>
          </p:cNvPr>
          <p:cNvSpPr txBox="1"/>
          <p:nvPr/>
        </p:nvSpPr>
        <p:spPr>
          <a:xfrm>
            <a:off x="239405" y="10154895"/>
            <a:ext cx="6751865" cy="659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 algn="ctr">
              <a:spcBef>
                <a:spcPts val="55"/>
              </a:spcBef>
            </a:pPr>
            <a:r>
              <a:rPr lang="en-US" b="1" spc="-85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Architecture</a:t>
            </a:r>
          </a:p>
          <a:p>
            <a:pPr marL="12700" marR="5080" algn="ctr">
              <a:spcBef>
                <a:spcPts val="55"/>
              </a:spcBef>
            </a:pPr>
            <a:r>
              <a:rPr lang="en-US" sz="1600" spc="-85" dirty="0">
                <a:latin typeface="Arial" panose="020B0604020202020204" pitchFamily="34" charset="0"/>
                <a:cs typeface="Arial" panose="020B0604020202020204" pitchFamily="34" charset="0"/>
              </a:rPr>
              <a:t>Our model architecture is composed of 3 components</a:t>
            </a:r>
            <a:r>
              <a:rPr lang="en-US" spc="-85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19F326CA-D452-4B4B-B893-602AFE3988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2260" y="14421007"/>
            <a:ext cx="12767204" cy="4918688"/>
          </a:xfrm>
          <a:prstGeom prst="rect">
            <a:avLst/>
          </a:prstGeom>
        </p:spPr>
      </p:pic>
      <p:sp>
        <p:nvSpPr>
          <p:cNvPr id="35" name="object 12">
            <a:extLst>
              <a:ext uri="{FF2B5EF4-FFF2-40B4-BE49-F238E27FC236}">
                <a16:creationId xmlns:a16="http://schemas.microsoft.com/office/drawing/2014/main" id="{B0DEB3CC-32C0-40FA-BF8A-7F432BE8F8CD}"/>
              </a:ext>
            </a:extLst>
          </p:cNvPr>
          <p:cNvSpPr txBox="1"/>
          <p:nvPr/>
        </p:nvSpPr>
        <p:spPr>
          <a:xfrm>
            <a:off x="7858267" y="6165850"/>
            <a:ext cx="5887304" cy="2007601"/>
          </a:xfrm>
          <a:prstGeom prst="rect">
            <a:avLst/>
          </a:prstGeom>
          <a:ln w="3175">
            <a:noFill/>
          </a:ln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ts val="3765"/>
              </a:lnSpc>
              <a:spcBef>
                <a:spcPts val="135"/>
              </a:spcBef>
            </a:pPr>
            <a:r>
              <a:rPr lang="en-US" sz="2000" b="1" spc="-120" dirty="0">
                <a:solidFill>
                  <a:srgbClr val="0048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Experiments and Results 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algn="just">
              <a:spcBef>
                <a:spcPts val="55"/>
              </a:spcBef>
            </a:pPr>
            <a:r>
              <a:rPr lang="en-US" sz="1600" spc="-85" dirty="0">
                <a:latin typeface="Arial" panose="020B0604020202020204" pitchFamily="34" charset="0"/>
                <a:cs typeface="Arial" panose="020B0604020202020204" pitchFamily="34" charset="0"/>
              </a:rPr>
              <a:t>Our experiments are conducted on the Emo-DB and RAVDESS dataset using K-fold leave-two-speakers-out cross-validation and testing. In each fold, 2 speakers are used for validation and 2 speakers and used for testing, with the rest of the speakers used for training. The ratio of male to female speakers in training, validation and testing were set to 1:1.</a:t>
            </a:r>
          </a:p>
          <a:p>
            <a:pPr marL="12700" marR="5080" algn="just">
              <a:spcBef>
                <a:spcPts val="55"/>
              </a:spcBef>
            </a:pPr>
            <a:endParaRPr lang="en-US" sz="1600" spc="-8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52C2AA08-4DB3-434A-A39C-6456B0A068C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2503" r="750" b="4177"/>
          <a:stretch/>
        </p:blipFill>
        <p:spPr>
          <a:xfrm>
            <a:off x="8624561" y="13046540"/>
            <a:ext cx="4570739" cy="73931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EE1767E5-C517-4BF5-9EA8-FBC47B486466}"/>
              </a:ext>
            </a:extLst>
          </p:cNvPr>
          <p:cNvSpPr txBox="1"/>
          <p:nvPr/>
        </p:nvSpPr>
        <p:spPr>
          <a:xfrm>
            <a:off x="7805948" y="7998484"/>
            <a:ext cx="246710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 algn="just">
              <a:spcBef>
                <a:spcPts val="55"/>
              </a:spcBef>
            </a:pPr>
            <a:r>
              <a:rPr lang="en-US" sz="1600" spc="-85" dirty="0">
                <a:latin typeface="Arial" panose="020B0604020202020204" pitchFamily="34" charset="0"/>
                <a:cs typeface="Arial" panose="020B0604020202020204" pitchFamily="34" charset="0"/>
              </a:rPr>
              <a:t>We experimented with different number of CNN layers for our 2D CNN biGRU encoder. For every depth, we compare the performance of our 2D CNN biGRU encoder with different value of </a:t>
            </a:r>
            <a:r>
              <a:rPr lang="el-GR" sz="1600" b="0" i="0" dirty="0">
                <a:effectLst/>
                <a:latin typeface="arial" panose="020B0604020202020204" pitchFamily="34" charset="0"/>
              </a:rPr>
              <a:t>γ</a:t>
            </a:r>
            <a:r>
              <a:rPr lang="en-US" sz="1600" spc="-85" dirty="0">
                <a:latin typeface="Arial" panose="020B0604020202020204" pitchFamily="34" charset="0"/>
                <a:cs typeface="Arial" panose="020B0604020202020204" pitchFamily="34" charset="0"/>
              </a:rPr>
              <a:t> where a higher </a:t>
            </a:r>
            <a:r>
              <a:rPr lang="el-GR" sz="1600" b="0" i="0" dirty="0">
                <a:effectLst/>
                <a:latin typeface="arial" panose="020B0604020202020204" pitchFamily="34" charset="0"/>
              </a:rPr>
              <a:t>γ</a:t>
            </a:r>
            <a:r>
              <a:rPr lang="en-SG" sz="1600" b="0" i="0" dirty="0">
                <a:effectLst/>
                <a:latin typeface="arial" panose="020B0604020202020204" pitchFamily="34" charset="0"/>
              </a:rPr>
              <a:t> value </a:t>
            </a: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correspond to a higher rate and degree of speaker adversarial training. </a:t>
            </a:r>
            <a:endParaRPr lang="en-US" sz="1600" spc="-8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209CE75-6618-483A-A281-4A4957A1F353}"/>
              </a:ext>
            </a:extLst>
          </p:cNvPr>
          <p:cNvSpPr txBox="1"/>
          <p:nvPr/>
        </p:nvSpPr>
        <p:spPr>
          <a:xfrm>
            <a:off x="7805948" y="11105252"/>
            <a:ext cx="600096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 algn="just">
              <a:spcBef>
                <a:spcPts val="55"/>
              </a:spcBef>
            </a:pPr>
            <a:r>
              <a:rPr lang="en-SG" sz="1600" spc="-85" dirty="0">
                <a:latin typeface="Arial" panose="020B0604020202020204" pitchFamily="34" charset="0"/>
                <a:cs typeface="Arial" panose="020B0604020202020204" pitchFamily="34" charset="0"/>
              </a:rPr>
              <a:t>To understand how our 2D CNN </a:t>
            </a:r>
            <a:r>
              <a:rPr lang="en-SG" sz="1600" spc="-85" dirty="0" err="1">
                <a:latin typeface="Arial" panose="020B0604020202020204" pitchFamily="34" charset="0"/>
                <a:cs typeface="Arial" panose="020B0604020202020204" pitchFamily="34" charset="0"/>
              </a:rPr>
              <a:t>biGRU</a:t>
            </a:r>
            <a:r>
              <a:rPr lang="en-SG" sz="1600" spc="-85" dirty="0">
                <a:latin typeface="Arial" panose="020B0604020202020204" pitchFamily="34" charset="0"/>
                <a:cs typeface="Arial" panose="020B0604020202020204" pitchFamily="34" charset="0"/>
              </a:rPr>
              <a:t> encoder perform relative to other encoders utilising adversarial learning in speaker independent emotion recognition tasks, we perform the same K-fold-leave-two-speakers-out cross-validation and testing on those encoders. Our experiments show that our proposed architecture achieves the best performance compared to existing encoders on both Emo-DB and RAVDESS dataset. </a:t>
            </a:r>
            <a:endParaRPr lang="en-US" sz="1600" spc="-8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6617485-DDDF-4236-AB12-7F21EB349995}"/>
              </a:ext>
            </a:extLst>
          </p:cNvPr>
          <p:cNvSpPr txBox="1"/>
          <p:nvPr/>
        </p:nvSpPr>
        <p:spPr>
          <a:xfrm>
            <a:off x="258267" y="13943244"/>
            <a:ext cx="13708581" cy="5103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ctr">
              <a:lnSpc>
                <a:spcPts val="3765"/>
              </a:lnSpc>
              <a:spcBef>
                <a:spcPts val="135"/>
              </a:spcBef>
            </a:pPr>
            <a:r>
              <a:rPr lang="en-US" sz="1800" b="1" spc="-120" dirty="0">
                <a:solidFill>
                  <a:srgbClr val="0048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Application for Demonstration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66351B79-B4C3-45C0-BE72-AD490AD57A7D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371" b="719"/>
          <a:stretch/>
        </p:blipFill>
        <p:spPr>
          <a:xfrm>
            <a:off x="10317441" y="8019142"/>
            <a:ext cx="3342085" cy="298136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</TotalTime>
  <Words>521</Words>
  <Application>Microsoft Office PowerPoint</Application>
  <PresentationFormat>Custom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</vt:lpstr>
      <vt:lpstr>Calibri</vt:lpstr>
      <vt:lpstr>Trebuchet MS</vt:lpstr>
      <vt:lpstr>Office Theme</vt:lpstr>
      <vt:lpstr>Speaker-Invariant Emotion Recognition with Adversarial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Aslkfdfdo asmdamfo  vvncid</dc:title>
  <dc:creator>Susy Lawrence Edappilly</dc:creator>
  <cp:lastModifiedBy>#BRYAN LEOW XUAN ZHEN#</cp:lastModifiedBy>
  <cp:revision>38</cp:revision>
  <dcterms:created xsi:type="dcterms:W3CDTF">2020-09-25T03:55:13Z</dcterms:created>
  <dcterms:modified xsi:type="dcterms:W3CDTF">2021-04-16T08:45:13Z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2020-02-25T00:00:00Z</vt:filetime>
  </property>
  <property fmtid="{D5CDD505-2E9C-101B-9397-08002B2CF9AE}" pid="3" name="Creator">
    <vt:lpwstr>Adobe InDesign CC 13.0 (Windows)</vt:lpwstr>
  </property>
  <property fmtid="{D5CDD505-2E9C-101B-9397-08002B2CF9AE}" pid="4" name="LastSaved">
    <vt:filetime>2020-09-25T00:00:00Z</vt:filetime>
  </property>
</Properties>
</file>