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8" d="100"/>
          <a:sy n="78" d="100"/>
        </p:scale>
        <p:origin x="77" y="50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510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887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55650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7318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4410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5869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747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4426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1624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465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79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134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268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28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2900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05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4/23/2018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0410515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1A27A-7448-4A41-BDA6-FBF2BA84EFBE}"/>
              </a:ext>
            </a:extLst>
          </p:cNvPr>
          <p:cNvSpPr>
            <a:spLocks noGrp="1"/>
          </p:cNvSpPr>
          <p:nvPr>
            <p:ph type="ctrTitle"/>
          </p:nvPr>
        </p:nvSpPr>
        <p:spPr/>
        <p:txBody>
          <a:bodyPr>
            <a:normAutofit fontScale="90000"/>
          </a:bodyPr>
          <a:lstStyle/>
          <a:p>
            <a:r>
              <a:rPr lang="en-US" dirty="0">
                <a:effectLst/>
              </a:rPr>
              <a:t>Machine Learning Approach for Real Time Intrusion Detection using ONOS</a:t>
            </a:r>
            <a:br>
              <a:rPr lang="en-US" dirty="0">
                <a:effectLst/>
              </a:rPr>
            </a:br>
            <a:endParaRPr lang="en-US" dirty="0"/>
          </a:p>
        </p:txBody>
      </p:sp>
      <p:sp>
        <p:nvSpPr>
          <p:cNvPr id="3" name="Subtitle 2">
            <a:extLst>
              <a:ext uri="{FF2B5EF4-FFF2-40B4-BE49-F238E27FC236}">
                <a16:creationId xmlns:a16="http://schemas.microsoft.com/office/drawing/2014/main" id="{B0B04D71-074A-4CE2-BF50-0CC48476EF3D}"/>
              </a:ext>
            </a:extLst>
          </p:cNvPr>
          <p:cNvSpPr>
            <a:spLocks noGrp="1"/>
          </p:cNvSpPr>
          <p:nvPr>
            <p:ph type="subTitle" idx="1"/>
          </p:nvPr>
        </p:nvSpPr>
        <p:spPr>
          <a:xfrm>
            <a:off x="1507067" y="3429000"/>
            <a:ext cx="7766936" cy="2126225"/>
          </a:xfrm>
        </p:spPr>
        <p:txBody>
          <a:bodyPr>
            <a:normAutofit/>
          </a:bodyPr>
          <a:lstStyle/>
          <a:p>
            <a:r>
              <a:rPr lang="en-US" b="1" u="sng" dirty="0">
                <a:effectLst/>
              </a:rPr>
              <a:t>Project Team</a:t>
            </a:r>
            <a:endParaRPr lang="en-US" dirty="0">
              <a:effectLst/>
            </a:endParaRPr>
          </a:p>
          <a:p>
            <a:r>
              <a:rPr lang="en-US" dirty="0">
                <a:effectLst/>
              </a:rPr>
              <a:t>Stephen </a:t>
            </a:r>
            <a:r>
              <a:rPr lang="en-US" dirty="0" err="1">
                <a:effectLst/>
              </a:rPr>
              <a:t>Blystone</a:t>
            </a:r>
            <a:r>
              <a:rPr lang="en-US" dirty="0">
                <a:effectLst/>
              </a:rPr>
              <a:t> (smb032100)</a:t>
            </a:r>
          </a:p>
          <a:p>
            <a:r>
              <a:rPr lang="en-US" dirty="0">
                <a:effectLst/>
              </a:rPr>
              <a:t>Taniya Riar (txr170430)</a:t>
            </a:r>
          </a:p>
          <a:p>
            <a:r>
              <a:rPr lang="en-US" dirty="0">
                <a:effectLst/>
              </a:rPr>
              <a:t>Juhi Bhandari (jxb161830)</a:t>
            </a:r>
          </a:p>
          <a:p>
            <a:r>
              <a:rPr lang="en-US" dirty="0" err="1">
                <a:effectLst/>
              </a:rPr>
              <a:t>Ishwank</a:t>
            </a:r>
            <a:r>
              <a:rPr lang="en-US" dirty="0">
                <a:effectLst/>
              </a:rPr>
              <a:t> Singh (ixs170930)</a:t>
            </a:r>
          </a:p>
          <a:p>
            <a:endParaRPr lang="en-US" dirty="0"/>
          </a:p>
        </p:txBody>
      </p:sp>
    </p:spTree>
    <p:extLst>
      <p:ext uri="{BB962C8B-B14F-4D97-AF65-F5344CB8AC3E}">
        <p14:creationId xmlns:p14="http://schemas.microsoft.com/office/powerpoint/2010/main" val="2684863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23EF-5ADB-49D1-B861-870FE8FECD3A}"/>
              </a:ext>
            </a:extLst>
          </p:cNvPr>
          <p:cNvSpPr>
            <a:spLocks noGrp="1"/>
          </p:cNvSpPr>
          <p:nvPr>
            <p:ph type="title"/>
          </p:nvPr>
        </p:nvSpPr>
        <p:spPr/>
        <p:txBody>
          <a:bodyPr>
            <a:normAutofit fontScale="90000"/>
          </a:bodyPr>
          <a:lstStyle/>
          <a:p>
            <a:r>
              <a:rPr lang="en-US" dirty="0"/>
              <a:t>Machine learning approach to Intrusion Detection</a:t>
            </a:r>
            <a:br>
              <a:rPr lang="en-US" b="1" dirty="0"/>
            </a:br>
            <a:endParaRPr lang="en-US" dirty="0"/>
          </a:p>
        </p:txBody>
      </p:sp>
      <p:sp>
        <p:nvSpPr>
          <p:cNvPr id="5" name="Content Placeholder 4">
            <a:extLst>
              <a:ext uri="{FF2B5EF4-FFF2-40B4-BE49-F238E27FC236}">
                <a16:creationId xmlns:a16="http://schemas.microsoft.com/office/drawing/2014/main" id="{765589AA-619F-4A91-814C-91472F3ADCA6}"/>
              </a:ext>
            </a:extLst>
          </p:cNvPr>
          <p:cNvSpPr>
            <a:spLocks noGrp="1"/>
          </p:cNvSpPr>
          <p:nvPr>
            <p:ph idx="1"/>
          </p:nvPr>
        </p:nvSpPr>
        <p:spPr/>
        <p:txBody>
          <a:bodyPr/>
          <a:lstStyle/>
          <a:p>
            <a:pPr marL="0" indent="0">
              <a:buNone/>
            </a:pPr>
            <a:r>
              <a:rPr lang="en-US" dirty="0"/>
              <a:t>There are mainly two intrusion detection methods:</a:t>
            </a:r>
          </a:p>
          <a:p>
            <a:pPr lvl="1"/>
            <a:r>
              <a:rPr lang="en-US" u="sng" dirty="0"/>
              <a:t>Misuse Detection</a:t>
            </a:r>
            <a:r>
              <a:rPr lang="en-US" dirty="0"/>
              <a:t>: identifies intrusions based on known patterns for the malicious activity, known patterns are referred to as signatures that represents specific threat. But has limitation to detect new threats whose signatures are not yet identified.</a:t>
            </a:r>
          </a:p>
          <a:p>
            <a:pPr lvl="1"/>
            <a:r>
              <a:rPr lang="en-US" u="sng" dirty="0"/>
              <a:t>Anomaly Detection</a:t>
            </a:r>
            <a:r>
              <a:rPr lang="en-US" dirty="0"/>
              <a:t>: identifies intrusions based on deviations from established normal behavior. Anomaly detection builds models of normal network events and detects the events that deviate from these models. This method can detect new types of attack events because it only relies on known normal events but has high false positive rate.</a:t>
            </a:r>
          </a:p>
          <a:p>
            <a:pPr marL="0" indent="0">
              <a:buNone/>
            </a:pPr>
            <a:r>
              <a:rPr lang="en-US" b="1" u="sng" dirty="0"/>
              <a:t>FOCUS</a:t>
            </a:r>
            <a:r>
              <a:rPr lang="en-US" dirty="0"/>
              <a:t>…. on anomaly detection and apply machine learning approaches to automatically investigate attacks without human intervention, resist attacks or circumvent them.</a:t>
            </a:r>
          </a:p>
        </p:txBody>
      </p:sp>
    </p:spTree>
    <p:extLst>
      <p:ext uri="{BB962C8B-B14F-4D97-AF65-F5344CB8AC3E}">
        <p14:creationId xmlns:p14="http://schemas.microsoft.com/office/powerpoint/2010/main" val="368407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AEB4-8A1C-4001-97DA-A9E1B87D3E24}"/>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BFA53BDD-522F-4E0C-AFC2-07F5B73DFAF9}"/>
              </a:ext>
            </a:extLst>
          </p:cNvPr>
          <p:cNvSpPr>
            <a:spLocks noGrp="1"/>
          </p:cNvSpPr>
          <p:nvPr>
            <p:ph idx="1"/>
          </p:nvPr>
        </p:nvSpPr>
        <p:spPr>
          <a:xfrm>
            <a:off x="677334" y="1777131"/>
            <a:ext cx="4405943" cy="4471269"/>
          </a:xfrm>
        </p:spPr>
        <p:txBody>
          <a:bodyPr>
            <a:normAutofit/>
          </a:bodyPr>
          <a:lstStyle/>
          <a:p>
            <a:pPr marL="0" indent="0">
              <a:buNone/>
            </a:pPr>
            <a:r>
              <a:rPr lang="en-US" dirty="0"/>
              <a:t>Following statistics are calculated for the recorded data to ensure that the machine learning algorithm learns the parameters appropriately:</a:t>
            </a:r>
          </a:p>
          <a:p>
            <a:pPr lvl="0"/>
            <a:r>
              <a:rPr lang="en-US" dirty="0"/>
              <a:t>Sum of flow</a:t>
            </a:r>
          </a:p>
          <a:p>
            <a:pPr lvl="0"/>
            <a:r>
              <a:rPr lang="en-US" dirty="0"/>
              <a:t>Sum of Bytes</a:t>
            </a:r>
          </a:p>
          <a:p>
            <a:pPr lvl="0"/>
            <a:r>
              <a:rPr lang="en-US" dirty="0"/>
              <a:t>Unique destination IP</a:t>
            </a:r>
          </a:p>
          <a:p>
            <a:pPr lvl="0"/>
            <a:r>
              <a:rPr lang="en-US" dirty="0"/>
              <a:t>Unique Destination Ports</a:t>
            </a:r>
          </a:p>
          <a:p>
            <a:pPr marL="0" indent="0">
              <a:buNone/>
            </a:pPr>
            <a:r>
              <a:rPr lang="en-US" dirty="0"/>
              <a:t>Parameters allow us to identify:</a:t>
            </a:r>
          </a:p>
          <a:p>
            <a:r>
              <a:rPr lang="en-US" dirty="0"/>
              <a:t>any potential of an infected IP</a:t>
            </a:r>
          </a:p>
          <a:p>
            <a:r>
              <a:rPr lang="en-US" dirty="0"/>
              <a:t>statistics are calculated based on these parameters. </a:t>
            </a:r>
          </a:p>
          <a:p>
            <a:pPr marL="0" lvl="0" indent="0">
              <a:buNone/>
            </a:pPr>
            <a:endParaRPr lang="en-US" dirty="0"/>
          </a:p>
          <a:p>
            <a:endParaRPr lang="en-US" dirty="0"/>
          </a:p>
        </p:txBody>
      </p:sp>
      <p:pic>
        <p:nvPicPr>
          <p:cNvPr id="5" name="Picture 4">
            <a:extLst>
              <a:ext uri="{FF2B5EF4-FFF2-40B4-BE49-F238E27FC236}">
                <a16:creationId xmlns:a16="http://schemas.microsoft.com/office/drawing/2014/main" id="{E9338AB3-A3E1-4EC7-B5F2-801E620C1B30}"/>
              </a:ext>
            </a:extLst>
          </p:cNvPr>
          <p:cNvPicPr>
            <a:picLocks noChangeAspect="1"/>
          </p:cNvPicPr>
          <p:nvPr/>
        </p:nvPicPr>
        <p:blipFill>
          <a:blip r:embed="rId2"/>
          <a:stretch>
            <a:fillRect/>
          </a:stretch>
        </p:blipFill>
        <p:spPr>
          <a:xfrm>
            <a:off x="5539432" y="2358231"/>
            <a:ext cx="3807177" cy="2141537"/>
          </a:xfrm>
          <a:prstGeom prst="rect">
            <a:avLst/>
          </a:prstGeom>
        </p:spPr>
      </p:pic>
    </p:spTree>
    <p:extLst>
      <p:ext uri="{BB962C8B-B14F-4D97-AF65-F5344CB8AC3E}">
        <p14:creationId xmlns:p14="http://schemas.microsoft.com/office/powerpoint/2010/main" val="310479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BD438-172B-4CFF-B31F-4C58712E0E46}"/>
              </a:ext>
            </a:extLst>
          </p:cNvPr>
          <p:cNvSpPr>
            <a:spLocks noGrp="1"/>
          </p:cNvSpPr>
          <p:nvPr>
            <p:ph type="title"/>
          </p:nvPr>
        </p:nvSpPr>
        <p:spPr/>
        <p:txBody>
          <a:bodyPr/>
          <a:lstStyle/>
          <a:p>
            <a:r>
              <a:rPr lang="en-US" dirty="0"/>
              <a:t>Statistical Analysis and Model Implementation</a:t>
            </a:r>
          </a:p>
        </p:txBody>
      </p:sp>
      <p:sp>
        <p:nvSpPr>
          <p:cNvPr id="3" name="Content Placeholder 2">
            <a:extLst>
              <a:ext uri="{FF2B5EF4-FFF2-40B4-BE49-F238E27FC236}">
                <a16:creationId xmlns:a16="http://schemas.microsoft.com/office/drawing/2014/main" id="{D30EF2C0-6EAA-4DC0-B5EF-BF12DDF7BA5F}"/>
              </a:ext>
            </a:extLst>
          </p:cNvPr>
          <p:cNvSpPr>
            <a:spLocks noGrp="1"/>
          </p:cNvSpPr>
          <p:nvPr>
            <p:ph idx="1"/>
          </p:nvPr>
        </p:nvSpPr>
        <p:spPr>
          <a:xfrm>
            <a:off x="677334" y="2160589"/>
            <a:ext cx="8596668" cy="4309037"/>
          </a:xfrm>
        </p:spPr>
        <p:txBody>
          <a:bodyPr>
            <a:normAutofit fontScale="92500"/>
          </a:bodyPr>
          <a:lstStyle/>
          <a:p>
            <a:pPr marL="0" indent="0">
              <a:buNone/>
            </a:pPr>
            <a:r>
              <a:rPr lang="en-US" dirty="0"/>
              <a:t>In statistical analysis, based on input data we calculate the following parameters:</a:t>
            </a:r>
          </a:p>
          <a:p>
            <a:pPr lvl="1"/>
            <a:r>
              <a:rPr lang="en-US" dirty="0"/>
              <a:t>Mean </a:t>
            </a:r>
          </a:p>
          <a:p>
            <a:pPr lvl="1"/>
            <a:r>
              <a:rPr lang="en-US" dirty="0"/>
              <a:t>Standard deviation</a:t>
            </a:r>
          </a:p>
          <a:p>
            <a:pPr lvl="1"/>
            <a:r>
              <a:rPr lang="en-US" dirty="0"/>
              <a:t>Median</a:t>
            </a:r>
          </a:p>
          <a:p>
            <a:pPr lvl="1"/>
            <a:r>
              <a:rPr lang="en-US" dirty="0"/>
              <a:t>Inter-quartile range</a:t>
            </a:r>
          </a:p>
          <a:p>
            <a:pPr lvl="1"/>
            <a:r>
              <a:rPr lang="en-US" dirty="0"/>
              <a:t>Maximum value in the data</a:t>
            </a:r>
          </a:p>
          <a:p>
            <a:r>
              <a:rPr lang="en-US" dirty="0"/>
              <a:t>It must lie outside 1.5 times inter-quartile range. </a:t>
            </a:r>
          </a:p>
          <a:p>
            <a:r>
              <a:rPr lang="en-US" dirty="0"/>
              <a:t>When a new data arrives, the following parameters are calculated for that data and then we check if it is within the defined boundary. </a:t>
            </a:r>
          </a:p>
          <a:p>
            <a:r>
              <a:rPr lang="en-US" dirty="0"/>
              <a:t>If it is then we treat the data as benign else, we classify it as a possible intrusion.</a:t>
            </a:r>
          </a:p>
          <a:p>
            <a:r>
              <a:rPr lang="en-US" dirty="0"/>
              <a:t>n case of potential intrusion, ONOS makes a RESTFUL API call to block all traffic from that harmful IP address.</a:t>
            </a:r>
          </a:p>
          <a:p>
            <a:pPr lvl="0"/>
            <a:endParaRPr lang="en-US" dirty="0"/>
          </a:p>
          <a:p>
            <a:endParaRPr lang="en-US" dirty="0"/>
          </a:p>
        </p:txBody>
      </p:sp>
    </p:spTree>
    <p:extLst>
      <p:ext uri="{BB962C8B-B14F-4D97-AF65-F5344CB8AC3E}">
        <p14:creationId xmlns:p14="http://schemas.microsoft.com/office/powerpoint/2010/main" val="2689058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5FC4A-E111-46D0-9696-40EA2C5DD232}"/>
              </a:ext>
            </a:extLst>
          </p:cNvPr>
          <p:cNvSpPr>
            <a:spLocks noGrp="1"/>
          </p:cNvSpPr>
          <p:nvPr>
            <p:ph type="title"/>
          </p:nvPr>
        </p:nvSpPr>
        <p:spPr/>
        <p:txBody>
          <a:bodyPr/>
          <a:lstStyle/>
          <a:p>
            <a:r>
              <a:rPr lang="en-US" dirty="0"/>
              <a:t>Unsupervised learning Approach</a:t>
            </a:r>
          </a:p>
        </p:txBody>
      </p:sp>
      <p:sp>
        <p:nvSpPr>
          <p:cNvPr id="3" name="Content Placeholder 2">
            <a:extLst>
              <a:ext uri="{FF2B5EF4-FFF2-40B4-BE49-F238E27FC236}">
                <a16:creationId xmlns:a16="http://schemas.microsoft.com/office/drawing/2014/main" id="{241137AA-3600-47CB-9029-25EDDD1FEC5E}"/>
              </a:ext>
            </a:extLst>
          </p:cNvPr>
          <p:cNvSpPr>
            <a:spLocks noGrp="1"/>
          </p:cNvSpPr>
          <p:nvPr>
            <p:ph idx="1"/>
          </p:nvPr>
        </p:nvSpPr>
        <p:spPr/>
        <p:txBody>
          <a:bodyPr/>
          <a:lstStyle/>
          <a:p>
            <a:r>
              <a:rPr lang="en-US" dirty="0"/>
              <a:t>Grouping the similar objects together in a cluster and grouping the dissimilar objects in a different cluster</a:t>
            </a:r>
          </a:p>
          <a:p>
            <a:r>
              <a:rPr lang="en-US" dirty="0"/>
              <a:t>K-Means algorithm splits the number of observation into ‘K’ clusters where every observation belongs to the cluster with the nearest mean</a:t>
            </a:r>
          </a:p>
          <a:p>
            <a:r>
              <a:rPr lang="en-US" dirty="0"/>
              <a:t>The performance of this algorithm largely depends on the value of K’</a:t>
            </a:r>
          </a:p>
          <a:p>
            <a:r>
              <a:rPr lang="en-US" dirty="0"/>
              <a:t>To efficiently choose the value of ‘K’, silhouette measure is used</a:t>
            </a:r>
          </a:p>
          <a:p>
            <a:r>
              <a:rPr lang="en-US" dirty="0"/>
              <a:t>Silhouette plot is used to identify the number of clusters in the algorithm</a:t>
            </a:r>
          </a:p>
          <a:p>
            <a:r>
              <a:rPr lang="en-US" dirty="0"/>
              <a:t>The value of ‘K’ with highest average silhouette width is chosen for the data set</a:t>
            </a:r>
          </a:p>
          <a:p>
            <a:r>
              <a:rPr lang="en-US" dirty="0"/>
              <a:t>In our case the silhouette value comes to be highest for K = 3, i.e. the number of clusters comes out to be 3</a:t>
            </a:r>
          </a:p>
          <a:p>
            <a:endParaRPr lang="en-US" dirty="0"/>
          </a:p>
        </p:txBody>
      </p:sp>
    </p:spTree>
    <p:extLst>
      <p:ext uri="{BB962C8B-B14F-4D97-AF65-F5344CB8AC3E}">
        <p14:creationId xmlns:p14="http://schemas.microsoft.com/office/powerpoint/2010/main" val="308816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10FC-3C2B-4EA6-ABB4-B2E66D8218CA}"/>
              </a:ext>
            </a:extLst>
          </p:cNvPr>
          <p:cNvSpPr>
            <a:spLocks noGrp="1"/>
          </p:cNvSpPr>
          <p:nvPr>
            <p:ph type="title"/>
          </p:nvPr>
        </p:nvSpPr>
        <p:spPr/>
        <p:txBody>
          <a:bodyPr>
            <a:normAutofit fontScale="90000"/>
          </a:bodyPr>
          <a:lstStyle/>
          <a:p>
            <a:r>
              <a:rPr lang="en-US" dirty="0"/>
              <a:t>STEPHEN PLEASE ADD the graphs for unsupervised learning approach and other material that you think will suit</a:t>
            </a:r>
          </a:p>
        </p:txBody>
      </p:sp>
      <p:sp>
        <p:nvSpPr>
          <p:cNvPr id="3" name="Content Placeholder 2">
            <a:extLst>
              <a:ext uri="{FF2B5EF4-FFF2-40B4-BE49-F238E27FC236}">
                <a16:creationId xmlns:a16="http://schemas.microsoft.com/office/drawing/2014/main" id="{D328D3DB-8CBC-4A6F-9484-03E43067A1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7794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9BB5-B4A9-4768-82DF-598FDE670A7D}"/>
              </a:ext>
            </a:extLst>
          </p:cNvPr>
          <p:cNvSpPr>
            <a:spLocks noGrp="1"/>
          </p:cNvSpPr>
          <p:nvPr>
            <p:ph type="title"/>
          </p:nvPr>
        </p:nvSpPr>
        <p:spPr/>
        <p:txBody>
          <a:bodyPr/>
          <a:lstStyle/>
          <a:p>
            <a:r>
              <a:rPr lang="en-US" dirty="0"/>
              <a:t>Add the material for connection to rest API of ONOS for blocking</a:t>
            </a:r>
          </a:p>
        </p:txBody>
      </p:sp>
      <p:sp>
        <p:nvSpPr>
          <p:cNvPr id="3" name="Content Placeholder 2">
            <a:extLst>
              <a:ext uri="{FF2B5EF4-FFF2-40B4-BE49-F238E27FC236}">
                <a16:creationId xmlns:a16="http://schemas.microsoft.com/office/drawing/2014/main" id="{9DA1B097-EAFB-4FA3-9F2A-8EA372AF857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14664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5D7D-CBD8-4AC1-BBC2-E2F562169961}"/>
              </a:ext>
            </a:extLst>
          </p:cNvPr>
          <p:cNvSpPr>
            <a:spLocks noGrp="1"/>
          </p:cNvSpPr>
          <p:nvPr>
            <p:ph type="title"/>
          </p:nvPr>
        </p:nvSpPr>
        <p:spPr/>
        <p:txBody>
          <a:bodyPr/>
          <a:lstStyle/>
          <a:p>
            <a:r>
              <a:rPr lang="en-US" dirty="0"/>
              <a:t>Add a hyperlink for the Demo video </a:t>
            </a:r>
          </a:p>
        </p:txBody>
      </p:sp>
      <p:sp>
        <p:nvSpPr>
          <p:cNvPr id="3" name="Content Placeholder 2">
            <a:extLst>
              <a:ext uri="{FF2B5EF4-FFF2-40B4-BE49-F238E27FC236}">
                <a16:creationId xmlns:a16="http://schemas.microsoft.com/office/drawing/2014/main" id="{A05E07B1-2FE7-47A9-B8FB-081FD29F72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9702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B4CE3-BB44-4C98-A167-27BC1EC0B9CF}"/>
              </a:ext>
            </a:extLst>
          </p:cNvPr>
          <p:cNvSpPr>
            <a:spLocks noGrp="1"/>
          </p:cNvSpPr>
          <p:nvPr>
            <p:ph type="title"/>
          </p:nvPr>
        </p:nvSpPr>
        <p:spPr/>
        <p:txBody>
          <a:bodyPr/>
          <a:lstStyle/>
          <a:p>
            <a:r>
              <a:rPr lang="en-US" dirty="0"/>
              <a:t>Future Scope</a:t>
            </a:r>
          </a:p>
        </p:txBody>
      </p:sp>
      <p:sp>
        <p:nvSpPr>
          <p:cNvPr id="6" name="Content Placeholder 5">
            <a:extLst>
              <a:ext uri="{FF2B5EF4-FFF2-40B4-BE49-F238E27FC236}">
                <a16:creationId xmlns:a16="http://schemas.microsoft.com/office/drawing/2014/main" id="{53C20021-29D0-4866-850C-0B8A00B94ED5}"/>
              </a:ext>
            </a:extLst>
          </p:cNvPr>
          <p:cNvSpPr>
            <a:spLocks noGrp="1"/>
          </p:cNvSpPr>
          <p:nvPr>
            <p:ph idx="1"/>
          </p:nvPr>
        </p:nvSpPr>
        <p:spPr>
          <a:xfrm>
            <a:off x="677334" y="1592827"/>
            <a:ext cx="5418666" cy="4448536"/>
          </a:xfrm>
        </p:spPr>
        <p:txBody>
          <a:bodyPr>
            <a:normAutofit/>
          </a:bodyPr>
          <a:lstStyle/>
          <a:p>
            <a:r>
              <a:rPr lang="en-US" sz="2000" dirty="0"/>
              <a:t>Implementation of such an architecture and usage of terabytes of data can bring in limelight great predictions for the automation of the technology.</a:t>
            </a:r>
          </a:p>
          <a:p>
            <a:r>
              <a:rPr lang="en-US" sz="2000" dirty="0"/>
              <a:t>The implementation of this project on massive scale can offer the best of convenience and support to consumers and industries globally. </a:t>
            </a:r>
          </a:p>
          <a:p>
            <a:r>
              <a:rPr lang="en-US" sz="2000" dirty="0"/>
              <a:t>Various amazing reporting tools can be added to the architecture for the advent of the an Enterprise and Analytical Data Warehousing.</a:t>
            </a:r>
          </a:p>
        </p:txBody>
      </p:sp>
      <p:pic>
        <p:nvPicPr>
          <p:cNvPr id="7" name="Content Placeholder 4">
            <a:extLst>
              <a:ext uri="{FF2B5EF4-FFF2-40B4-BE49-F238E27FC236}">
                <a16:creationId xmlns:a16="http://schemas.microsoft.com/office/drawing/2014/main" id="{F1E497FA-756A-41F3-A68C-BDD5488B8B2D}"/>
              </a:ext>
            </a:extLst>
          </p:cNvPr>
          <p:cNvPicPr>
            <a:picLocks noChangeAspect="1"/>
          </p:cNvPicPr>
          <p:nvPr/>
        </p:nvPicPr>
        <p:blipFill>
          <a:blip r:embed="rId2"/>
          <a:stretch>
            <a:fillRect/>
          </a:stretch>
        </p:blipFill>
        <p:spPr>
          <a:xfrm rot="19976538">
            <a:off x="5926736" y="2686841"/>
            <a:ext cx="3516530" cy="792549"/>
          </a:xfrm>
          <a:prstGeom prst="rect">
            <a:avLst/>
          </a:prstGeom>
        </p:spPr>
      </p:pic>
    </p:spTree>
    <p:extLst>
      <p:ext uri="{BB962C8B-B14F-4D97-AF65-F5344CB8AC3E}">
        <p14:creationId xmlns:p14="http://schemas.microsoft.com/office/powerpoint/2010/main" val="2022448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B4CE3-BB44-4C98-A167-27BC1EC0B9CF}"/>
              </a:ext>
            </a:extLst>
          </p:cNvPr>
          <p:cNvSpPr>
            <a:spLocks noGrp="1"/>
          </p:cNvSpPr>
          <p:nvPr>
            <p:ph type="title"/>
          </p:nvPr>
        </p:nvSpPr>
        <p:spPr/>
        <p:txBody>
          <a:bodyPr/>
          <a:lstStyle/>
          <a:p>
            <a:r>
              <a:rPr lang="en-US" dirty="0"/>
              <a:t>Future Scope</a:t>
            </a:r>
          </a:p>
        </p:txBody>
      </p:sp>
      <p:sp>
        <p:nvSpPr>
          <p:cNvPr id="6" name="Content Placeholder 5">
            <a:extLst>
              <a:ext uri="{FF2B5EF4-FFF2-40B4-BE49-F238E27FC236}">
                <a16:creationId xmlns:a16="http://schemas.microsoft.com/office/drawing/2014/main" id="{53C20021-29D0-4866-850C-0B8A00B94ED5}"/>
              </a:ext>
            </a:extLst>
          </p:cNvPr>
          <p:cNvSpPr>
            <a:spLocks noGrp="1"/>
          </p:cNvSpPr>
          <p:nvPr>
            <p:ph idx="1"/>
          </p:nvPr>
        </p:nvSpPr>
        <p:spPr>
          <a:xfrm>
            <a:off x="677334" y="1592827"/>
            <a:ext cx="5418666" cy="4448536"/>
          </a:xfrm>
        </p:spPr>
        <p:txBody>
          <a:bodyPr>
            <a:normAutofit/>
          </a:bodyPr>
          <a:lstStyle/>
          <a:p>
            <a:r>
              <a:rPr lang="en-US" sz="2400" dirty="0"/>
              <a:t>Furthermore, we can work on the use cases where we can detect any anomaly in the links in a network. </a:t>
            </a:r>
          </a:p>
          <a:p>
            <a:r>
              <a:rPr lang="en-US" sz="2400" dirty="0"/>
              <a:t>This project can be worked to include recommendation for the various paths to choose in a network to reach from host A to B. </a:t>
            </a:r>
          </a:p>
          <a:p>
            <a:r>
              <a:rPr lang="en-US" sz="2400" dirty="0"/>
              <a:t>Various classification and clustering models can be implemented to bring the accuracy of the prediction to almost real.</a:t>
            </a:r>
          </a:p>
          <a:p>
            <a:endParaRPr lang="en-US" sz="2400" dirty="0"/>
          </a:p>
        </p:txBody>
      </p:sp>
      <p:pic>
        <p:nvPicPr>
          <p:cNvPr id="4" name="Picture 3">
            <a:extLst>
              <a:ext uri="{FF2B5EF4-FFF2-40B4-BE49-F238E27FC236}">
                <a16:creationId xmlns:a16="http://schemas.microsoft.com/office/drawing/2014/main" id="{48C15CB7-82AB-443B-A697-FBEB68153947}"/>
              </a:ext>
            </a:extLst>
          </p:cNvPr>
          <p:cNvPicPr>
            <a:picLocks noChangeAspect="1"/>
          </p:cNvPicPr>
          <p:nvPr/>
        </p:nvPicPr>
        <p:blipFill>
          <a:blip r:embed="rId2"/>
          <a:stretch>
            <a:fillRect/>
          </a:stretch>
        </p:blipFill>
        <p:spPr>
          <a:xfrm>
            <a:off x="6096000" y="2279881"/>
            <a:ext cx="3608438" cy="2298238"/>
          </a:xfrm>
          <a:prstGeom prst="rect">
            <a:avLst/>
          </a:prstGeom>
        </p:spPr>
      </p:pic>
    </p:spTree>
    <p:extLst>
      <p:ext uri="{BB962C8B-B14F-4D97-AF65-F5344CB8AC3E}">
        <p14:creationId xmlns:p14="http://schemas.microsoft.com/office/powerpoint/2010/main" val="4053260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EA6748-054E-4615-BCD5-AA237EDCBE6E}"/>
              </a:ext>
            </a:extLst>
          </p:cNvPr>
          <p:cNvSpPr txBox="1"/>
          <p:nvPr/>
        </p:nvSpPr>
        <p:spPr>
          <a:xfrm>
            <a:off x="1002888" y="1582995"/>
            <a:ext cx="8239433" cy="830997"/>
          </a:xfrm>
          <a:prstGeom prst="rect">
            <a:avLst/>
          </a:prstGeom>
          <a:noFill/>
        </p:spPr>
        <p:txBody>
          <a:bodyPr wrap="square" rtlCol="0">
            <a:spAutoFit/>
          </a:bodyPr>
          <a:lstStyle/>
          <a:p>
            <a:pPr algn="ctr"/>
            <a:r>
              <a:rPr lang="en-US" sz="4800" dirty="0">
                <a:solidFill>
                  <a:schemeClr val="accent1"/>
                </a:solidFill>
                <a:latin typeface="+mj-lt"/>
                <a:ea typeface="+mj-ea"/>
                <a:cs typeface="+mj-cs"/>
              </a:rPr>
              <a:t>Questions and Feedback !!!</a:t>
            </a:r>
          </a:p>
        </p:txBody>
      </p:sp>
      <p:pic>
        <p:nvPicPr>
          <p:cNvPr id="10" name="Picture 9">
            <a:extLst>
              <a:ext uri="{FF2B5EF4-FFF2-40B4-BE49-F238E27FC236}">
                <a16:creationId xmlns:a16="http://schemas.microsoft.com/office/drawing/2014/main" id="{A9D170E9-D895-4B43-8BF5-3E2DEC8FDF44}"/>
              </a:ext>
            </a:extLst>
          </p:cNvPr>
          <p:cNvPicPr>
            <a:picLocks noChangeAspect="1"/>
          </p:cNvPicPr>
          <p:nvPr/>
        </p:nvPicPr>
        <p:blipFill>
          <a:blip r:embed="rId2"/>
          <a:stretch>
            <a:fillRect/>
          </a:stretch>
        </p:blipFill>
        <p:spPr>
          <a:xfrm>
            <a:off x="1238863" y="2800478"/>
            <a:ext cx="7305366" cy="4057522"/>
          </a:xfrm>
          <a:prstGeom prst="rect">
            <a:avLst/>
          </a:prstGeom>
        </p:spPr>
      </p:pic>
    </p:spTree>
    <p:extLst>
      <p:ext uri="{BB962C8B-B14F-4D97-AF65-F5344CB8AC3E}">
        <p14:creationId xmlns:p14="http://schemas.microsoft.com/office/powerpoint/2010/main" val="3445991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907E-BA3C-4D69-8C74-3F7E25011C24}"/>
              </a:ext>
            </a:extLst>
          </p:cNvPr>
          <p:cNvSpPr>
            <a:spLocks noGrp="1"/>
          </p:cNvSpPr>
          <p:nvPr>
            <p:ph type="title"/>
          </p:nvPr>
        </p:nvSpPr>
        <p:spPr>
          <a:xfrm>
            <a:off x="1141413" y="618518"/>
            <a:ext cx="9905998" cy="1257990"/>
          </a:xfrm>
        </p:spPr>
        <p:txBody>
          <a:bodyPr/>
          <a:lstStyle/>
          <a:p>
            <a:r>
              <a:rPr lang="en-US" dirty="0">
                <a:effectLst/>
              </a:rPr>
              <a:t>Introduction</a:t>
            </a:r>
            <a:br>
              <a:rPr lang="en-US" dirty="0">
                <a:effectLst/>
              </a:rPr>
            </a:br>
            <a:endParaRPr lang="en-US" dirty="0"/>
          </a:p>
        </p:txBody>
      </p:sp>
      <p:sp>
        <p:nvSpPr>
          <p:cNvPr id="3" name="Content Placeholder 2">
            <a:extLst>
              <a:ext uri="{FF2B5EF4-FFF2-40B4-BE49-F238E27FC236}">
                <a16:creationId xmlns:a16="http://schemas.microsoft.com/office/drawing/2014/main" id="{C068A27A-19F6-4839-A485-1117AA486246}"/>
              </a:ext>
            </a:extLst>
          </p:cNvPr>
          <p:cNvSpPr>
            <a:spLocks noGrp="1"/>
          </p:cNvSpPr>
          <p:nvPr>
            <p:ph idx="1"/>
          </p:nvPr>
        </p:nvSpPr>
        <p:spPr>
          <a:xfrm>
            <a:off x="1141414" y="1553497"/>
            <a:ext cx="8051748" cy="3646360"/>
          </a:xfrm>
        </p:spPr>
        <p:txBody>
          <a:bodyPr>
            <a:normAutofit/>
          </a:bodyPr>
          <a:lstStyle/>
          <a:p>
            <a:pPr marL="0" indent="0">
              <a:buNone/>
            </a:pPr>
            <a:r>
              <a:rPr lang="en-US" dirty="0">
                <a:effectLst/>
              </a:rPr>
              <a:t>The project focuses on implementing Intrusion Detection using ONOS controller in real time. It is divided into following parts:</a:t>
            </a:r>
          </a:p>
          <a:p>
            <a:pPr lvl="1"/>
            <a:r>
              <a:rPr lang="en-US" dirty="0">
                <a:effectLst/>
              </a:rPr>
              <a:t>Creation of a miniatured network to simulate traffic which is controlled by the ONOS Controller.</a:t>
            </a:r>
          </a:p>
          <a:p>
            <a:pPr lvl="1"/>
            <a:r>
              <a:rPr lang="en-US" dirty="0">
                <a:effectLst/>
              </a:rPr>
              <a:t>Extraction and loading the real time traffic log using NetFlow on a Big Data Architecture for further visualization and processing.</a:t>
            </a:r>
          </a:p>
          <a:p>
            <a:pPr lvl="1"/>
            <a:r>
              <a:rPr lang="en-US" dirty="0">
                <a:effectLst/>
              </a:rPr>
              <a:t>Implementing statistical models on the processed data to detect anomalies in non-signature attacks.</a:t>
            </a:r>
          </a:p>
          <a:p>
            <a:pPr lvl="1"/>
            <a:r>
              <a:rPr lang="en-US" dirty="0">
                <a:effectLst/>
              </a:rPr>
              <a:t>Sending control to ONOS to block traffic from the anomaly device</a:t>
            </a:r>
          </a:p>
          <a:p>
            <a:endParaRPr lang="en-US" dirty="0"/>
          </a:p>
        </p:txBody>
      </p:sp>
    </p:spTree>
    <p:extLst>
      <p:ext uri="{BB962C8B-B14F-4D97-AF65-F5344CB8AC3E}">
        <p14:creationId xmlns:p14="http://schemas.microsoft.com/office/powerpoint/2010/main" val="508293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4777-77DF-450A-9F9E-C99C88F8FA86}"/>
              </a:ext>
            </a:extLst>
          </p:cNvPr>
          <p:cNvSpPr>
            <a:spLocks noGrp="1"/>
          </p:cNvSpPr>
          <p:nvPr>
            <p:ph type="title"/>
          </p:nvPr>
        </p:nvSpPr>
        <p:spPr/>
        <p:txBody>
          <a:bodyPr/>
          <a:lstStyle/>
          <a:p>
            <a:r>
              <a:rPr lang="en-US" dirty="0">
                <a:effectLst/>
              </a:rPr>
              <a:t>Problem Statement</a:t>
            </a:r>
            <a:br>
              <a:rPr lang="en-US" dirty="0">
                <a:effectLst/>
              </a:rPr>
            </a:br>
            <a:endParaRPr lang="en-US" dirty="0"/>
          </a:p>
        </p:txBody>
      </p:sp>
      <p:sp>
        <p:nvSpPr>
          <p:cNvPr id="3" name="Content Placeholder 2">
            <a:extLst>
              <a:ext uri="{FF2B5EF4-FFF2-40B4-BE49-F238E27FC236}">
                <a16:creationId xmlns:a16="http://schemas.microsoft.com/office/drawing/2014/main" id="{9AC1A1F9-839C-4E17-95B2-203E634B457B}"/>
              </a:ext>
            </a:extLst>
          </p:cNvPr>
          <p:cNvSpPr>
            <a:spLocks noGrp="1"/>
          </p:cNvSpPr>
          <p:nvPr>
            <p:ph idx="1"/>
          </p:nvPr>
        </p:nvSpPr>
        <p:spPr>
          <a:xfrm>
            <a:off x="1141413" y="1596341"/>
            <a:ext cx="4954587" cy="4335331"/>
          </a:xfrm>
        </p:spPr>
        <p:txBody>
          <a:bodyPr>
            <a:normAutofit/>
          </a:bodyPr>
          <a:lstStyle/>
          <a:p>
            <a:r>
              <a:rPr lang="en-US" dirty="0">
                <a:effectLst/>
              </a:rPr>
              <a:t>With the increasing popularity and implementation of Software Defined Networks and powerful controllers, we hosted a customized application on them to perform </a:t>
            </a:r>
            <a:r>
              <a:rPr lang="en-US" u="sng" dirty="0">
                <a:effectLst/>
              </a:rPr>
              <a:t>intrusion detection for non-signature attacks. </a:t>
            </a:r>
          </a:p>
          <a:p>
            <a:r>
              <a:rPr lang="en-US" dirty="0">
                <a:effectLst/>
              </a:rPr>
              <a:t>The real-time implementation will </a:t>
            </a:r>
            <a:r>
              <a:rPr lang="en-US" u="sng" dirty="0">
                <a:effectLst/>
              </a:rPr>
              <a:t>detect the attack immediately and hence blocking</a:t>
            </a:r>
            <a:r>
              <a:rPr lang="en-US" dirty="0">
                <a:effectLst/>
              </a:rPr>
              <a:t> the traffic from the anomaly device via ONOS Controller. </a:t>
            </a:r>
          </a:p>
          <a:p>
            <a:r>
              <a:rPr lang="en-US" dirty="0">
                <a:effectLst/>
              </a:rPr>
              <a:t>Since, the data is semi-structured and Big Data, we had to include the Big Data architecture to process and visualize it.</a:t>
            </a:r>
          </a:p>
          <a:p>
            <a:endParaRPr lang="en-US" dirty="0"/>
          </a:p>
        </p:txBody>
      </p:sp>
      <p:sp>
        <p:nvSpPr>
          <p:cNvPr id="6" name="&quot;Not Allowed&quot; Symbol 5">
            <a:extLst>
              <a:ext uri="{FF2B5EF4-FFF2-40B4-BE49-F238E27FC236}">
                <a16:creationId xmlns:a16="http://schemas.microsoft.com/office/drawing/2014/main" id="{6D98E89E-7B53-4B67-A244-59D36117DB79}"/>
              </a:ext>
            </a:extLst>
          </p:cNvPr>
          <p:cNvSpPr/>
          <p:nvPr/>
        </p:nvSpPr>
        <p:spPr>
          <a:xfrm>
            <a:off x="6318979" y="1764289"/>
            <a:ext cx="3146323" cy="296652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0312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F196B-4EC2-4626-8808-6DFC49D247E6}"/>
              </a:ext>
            </a:extLst>
          </p:cNvPr>
          <p:cNvSpPr>
            <a:spLocks noGrp="1"/>
          </p:cNvSpPr>
          <p:nvPr>
            <p:ph type="title"/>
          </p:nvPr>
        </p:nvSpPr>
        <p:spPr/>
        <p:txBody>
          <a:bodyPr/>
          <a:lstStyle/>
          <a:p>
            <a:r>
              <a:rPr lang="en-US" dirty="0">
                <a:effectLst/>
              </a:rPr>
              <a:t>Architecture</a:t>
            </a:r>
            <a:br>
              <a:rPr lang="en-US" dirty="0">
                <a:effectLst/>
              </a:rPr>
            </a:br>
            <a:endParaRPr lang="en-US" dirty="0"/>
          </a:p>
        </p:txBody>
      </p:sp>
      <p:sp>
        <p:nvSpPr>
          <p:cNvPr id="3" name="Content Placeholder 2">
            <a:extLst>
              <a:ext uri="{FF2B5EF4-FFF2-40B4-BE49-F238E27FC236}">
                <a16:creationId xmlns:a16="http://schemas.microsoft.com/office/drawing/2014/main" id="{FC9F8C3C-B654-454F-8430-31870C4E99B6}"/>
              </a:ext>
            </a:extLst>
          </p:cNvPr>
          <p:cNvSpPr>
            <a:spLocks noGrp="1"/>
          </p:cNvSpPr>
          <p:nvPr>
            <p:ph idx="1"/>
          </p:nvPr>
        </p:nvSpPr>
        <p:spPr>
          <a:xfrm>
            <a:off x="5496772" y="1415046"/>
            <a:ext cx="4227326" cy="4209006"/>
          </a:xfrm>
        </p:spPr>
        <p:txBody>
          <a:bodyPr>
            <a:normAutofit fontScale="92500" lnSpcReduction="20000"/>
          </a:bodyPr>
          <a:lstStyle/>
          <a:p>
            <a:r>
              <a:rPr lang="en-US" u="sng" dirty="0">
                <a:effectLst/>
              </a:rPr>
              <a:t>ONOS Controller</a:t>
            </a:r>
            <a:r>
              <a:rPr lang="en-US" dirty="0">
                <a:effectLst/>
              </a:rPr>
              <a:t> – communicates with the miniatured network and the Big Data Infrastructure.</a:t>
            </a:r>
          </a:p>
          <a:p>
            <a:r>
              <a:rPr lang="en-US" u="sng" dirty="0">
                <a:effectLst/>
              </a:rPr>
              <a:t>Miniatured Network</a:t>
            </a:r>
            <a:r>
              <a:rPr lang="en-US" dirty="0">
                <a:effectLst/>
              </a:rPr>
              <a:t> – It consists of hosts, switches and the servers. Few of the switches are NetFlow enables and thus connecting to the Big Data Infrastructure.</a:t>
            </a:r>
          </a:p>
          <a:p>
            <a:r>
              <a:rPr lang="en-US" u="sng" dirty="0">
                <a:effectLst/>
              </a:rPr>
              <a:t>Big Data Infrastructure </a:t>
            </a:r>
            <a:r>
              <a:rPr lang="en-US" dirty="0">
                <a:effectLst/>
              </a:rPr>
              <a:t>– It consists of Stream Sets which connects the NetFlow switches via a UDP port to Apache Kafka. Further, it connects to Data Feature and Machine Learning module consisting of Apache Spark and Elasticsearch Data Storage. Kibana is then connected via Elasticsearch for the visualization of the real-time data.</a:t>
            </a:r>
            <a:endParaRPr lang="en-US" dirty="0"/>
          </a:p>
        </p:txBody>
      </p:sp>
      <p:pic>
        <p:nvPicPr>
          <p:cNvPr id="4" name="Picture 3">
            <a:extLst>
              <a:ext uri="{FF2B5EF4-FFF2-40B4-BE49-F238E27FC236}">
                <a16:creationId xmlns:a16="http://schemas.microsoft.com/office/drawing/2014/main" id="{B45D7071-149D-4533-B94C-AE5A81519F4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73626" y="1415046"/>
            <a:ext cx="4602042" cy="4376154"/>
          </a:xfrm>
          <a:prstGeom prst="rect">
            <a:avLst/>
          </a:prstGeom>
        </p:spPr>
      </p:pic>
    </p:spTree>
    <p:extLst>
      <p:ext uri="{BB962C8B-B14F-4D97-AF65-F5344CB8AC3E}">
        <p14:creationId xmlns:p14="http://schemas.microsoft.com/office/powerpoint/2010/main" val="100975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FA7E-F774-4C2A-BC4A-4543AD470624}"/>
              </a:ext>
            </a:extLst>
          </p:cNvPr>
          <p:cNvSpPr>
            <a:spLocks noGrp="1"/>
          </p:cNvSpPr>
          <p:nvPr>
            <p:ph type="title"/>
          </p:nvPr>
        </p:nvSpPr>
        <p:spPr/>
        <p:txBody>
          <a:bodyPr/>
          <a:lstStyle/>
          <a:p>
            <a:r>
              <a:rPr lang="en-US" dirty="0">
                <a:effectLst/>
              </a:rPr>
              <a:t>Tools Used</a:t>
            </a:r>
            <a:br>
              <a:rPr lang="en-US" dirty="0">
                <a:effectLst/>
              </a:rPr>
            </a:br>
            <a:endParaRPr lang="en-US" dirty="0"/>
          </a:p>
        </p:txBody>
      </p:sp>
      <p:sp>
        <p:nvSpPr>
          <p:cNvPr id="3" name="Content Placeholder 2">
            <a:extLst>
              <a:ext uri="{FF2B5EF4-FFF2-40B4-BE49-F238E27FC236}">
                <a16:creationId xmlns:a16="http://schemas.microsoft.com/office/drawing/2014/main" id="{550EF7FC-CA07-4D0C-A1EF-4ACFD6DFD5C5}"/>
              </a:ext>
            </a:extLst>
          </p:cNvPr>
          <p:cNvSpPr>
            <a:spLocks noGrp="1"/>
          </p:cNvSpPr>
          <p:nvPr>
            <p:ph idx="1"/>
          </p:nvPr>
        </p:nvSpPr>
        <p:spPr>
          <a:xfrm>
            <a:off x="1143002" y="1612900"/>
            <a:ext cx="3645777" cy="4102100"/>
          </a:xfrm>
        </p:spPr>
        <p:txBody>
          <a:bodyPr>
            <a:normAutofit/>
          </a:bodyPr>
          <a:lstStyle/>
          <a:p>
            <a:r>
              <a:rPr lang="en-US" dirty="0">
                <a:effectLst/>
              </a:rPr>
              <a:t>ONOS Controller </a:t>
            </a:r>
          </a:p>
          <a:p>
            <a:r>
              <a:rPr lang="en-US" dirty="0" err="1">
                <a:effectLst/>
              </a:rPr>
              <a:t>MiniNet</a:t>
            </a:r>
            <a:endParaRPr lang="en-US" dirty="0">
              <a:effectLst/>
            </a:endParaRPr>
          </a:p>
          <a:p>
            <a:r>
              <a:rPr lang="en-US" dirty="0">
                <a:effectLst/>
              </a:rPr>
              <a:t>NetFlow Collector </a:t>
            </a:r>
          </a:p>
          <a:p>
            <a:r>
              <a:rPr lang="en-US" dirty="0">
                <a:effectLst/>
              </a:rPr>
              <a:t>Stream Set </a:t>
            </a:r>
          </a:p>
          <a:p>
            <a:r>
              <a:rPr lang="en-US" dirty="0">
                <a:effectLst/>
              </a:rPr>
              <a:t>Apache Kafka </a:t>
            </a:r>
          </a:p>
          <a:p>
            <a:r>
              <a:rPr lang="en-US" dirty="0">
                <a:effectLst/>
              </a:rPr>
              <a:t>Apache Spark </a:t>
            </a:r>
          </a:p>
          <a:p>
            <a:r>
              <a:rPr lang="en-US" dirty="0">
                <a:effectLst/>
              </a:rPr>
              <a:t>Elasticsearch</a:t>
            </a:r>
          </a:p>
          <a:p>
            <a:r>
              <a:rPr lang="en-US" dirty="0">
                <a:effectLst/>
              </a:rPr>
              <a:t>Kibana </a:t>
            </a:r>
          </a:p>
          <a:p>
            <a:r>
              <a:rPr lang="en-US" dirty="0">
                <a:effectLst/>
              </a:rPr>
              <a:t>Logstash</a:t>
            </a:r>
            <a:endParaRPr lang="en-US" dirty="0"/>
          </a:p>
        </p:txBody>
      </p:sp>
      <p:pic>
        <p:nvPicPr>
          <p:cNvPr id="5" name="Graphic 4" descr="Hammer">
            <a:extLst>
              <a:ext uri="{FF2B5EF4-FFF2-40B4-BE49-F238E27FC236}">
                <a16:creationId xmlns:a16="http://schemas.microsoft.com/office/drawing/2014/main" id="{E66C0A1A-6C7F-4537-BA8B-0E90E4B752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37385" y="2864926"/>
            <a:ext cx="1743820" cy="1743820"/>
          </a:xfrm>
          <a:prstGeom prst="rect">
            <a:avLst/>
          </a:prstGeom>
        </p:spPr>
      </p:pic>
      <p:pic>
        <p:nvPicPr>
          <p:cNvPr id="7" name="Graphic 6" descr="Nails">
            <a:extLst>
              <a:ext uri="{FF2B5EF4-FFF2-40B4-BE49-F238E27FC236}">
                <a16:creationId xmlns:a16="http://schemas.microsoft.com/office/drawing/2014/main" id="{EEBD97FC-E103-4310-B26F-975D7AEBFBE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13069" y="1876378"/>
            <a:ext cx="1241389" cy="1241389"/>
          </a:xfrm>
          <a:prstGeom prst="rect">
            <a:avLst/>
          </a:prstGeom>
        </p:spPr>
      </p:pic>
      <p:pic>
        <p:nvPicPr>
          <p:cNvPr id="9" name="Graphic 8" descr="Screwdriver">
            <a:extLst>
              <a:ext uri="{FF2B5EF4-FFF2-40B4-BE49-F238E27FC236}">
                <a16:creationId xmlns:a16="http://schemas.microsoft.com/office/drawing/2014/main" id="{4334023A-06BC-40F1-ACC7-A6E17F7274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95998" y="1612900"/>
            <a:ext cx="2023516" cy="2023516"/>
          </a:xfrm>
          <a:prstGeom prst="rect">
            <a:avLst/>
          </a:prstGeom>
        </p:spPr>
      </p:pic>
      <p:pic>
        <p:nvPicPr>
          <p:cNvPr id="11" name="Graphic 10" descr="Tools">
            <a:extLst>
              <a:ext uri="{FF2B5EF4-FFF2-40B4-BE49-F238E27FC236}">
                <a16:creationId xmlns:a16="http://schemas.microsoft.com/office/drawing/2014/main" id="{34E15FF3-0C3F-4C81-BFBC-A8EF1B5B0ED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87385" y="2870880"/>
            <a:ext cx="1809106" cy="1809106"/>
          </a:xfrm>
          <a:prstGeom prst="rect">
            <a:avLst/>
          </a:prstGeom>
        </p:spPr>
      </p:pic>
    </p:spTree>
    <p:extLst>
      <p:ext uri="{BB962C8B-B14F-4D97-AF65-F5344CB8AC3E}">
        <p14:creationId xmlns:p14="http://schemas.microsoft.com/office/powerpoint/2010/main" val="348098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DEF725C-08ED-485F-B6EF-A2ADC8D2F5B4}"/>
              </a:ext>
            </a:extLst>
          </p:cNvPr>
          <p:cNvSpPr>
            <a:spLocks noGrp="1"/>
          </p:cNvSpPr>
          <p:nvPr>
            <p:ph type="title"/>
          </p:nvPr>
        </p:nvSpPr>
        <p:spPr/>
        <p:txBody>
          <a:bodyPr/>
          <a:lstStyle/>
          <a:p>
            <a:r>
              <a:rPr lang="en-US" dirty="0"/>
              <a:t>Implementation</a:t>
            </a:r>
            <a:br>
              <a:rPr lang="en-US" dirty="0"/>
            </a:br>
            <a:endParaRPr lang="en-US" dirty="0"/>
          </a:p>
        </p:txBody>
      </p:sp>
      <p:sp>
        <p:nvSpPr>
          <p:cNvPr id="10" name="Content Placeholder 9">
            <a:extLst>
              <a:ext uri="{FF2B5EF4-FFF2-40B4-BE49-F238E27FC236}">
                <a16:creationId xmlns:a16="http://schemas.microsoft.com/office/drawing/2014/main" id="{B913691B-A5DC-4F4B-9DD4-50A008618FFB}"/>
              </a:ext>
            </a:extLst>
          </p:cNvPr>
          <p:cNvSpPr>
            <a:spLocks noGrp="1"/>
          </p:cNvSpPr>
          <p:nvPr>
            <p:ph sz="half" idx="1"/>
          </p:nvPr>
        </p:nvSpPr>
        <p:spPr>
          <a:xfrm>
            <a:off x="677334" y="1930400"/>
            <a:ext cx="4184035" cy="4110961"/>
          </a:xfrm>
        </p:spPr>
        <p:txBody>
          <a:bodyPr>
            <a:normAutofit/>
          </a:bodyPr>
          <a:lstStyle/>
          <a:p>
            <a:r>
              <a:rPr lang="en-US" sz="2400" dirty="0"/>
              <a:t>Traffic and Network Generation</a:t>
            </a:r>
          </a:p>
          <a:p>
            <a:r>
              <a:rPr lang="en-US" sz="2400" dirty="0"/>
              <a:t>Big Data Framework</a:t>
            </a:r>
          </a:p>
          <a:p>
            <a:r>
              <a:rPr lang="en-US" sz="2400" dirty="0"/>
              <a:t>Elasticsearch Index Creation</a:t>
            </a:r>
          </a:p>
          <a:p>
            <a:r>
              <a:rPr lang="en-US" sz="2400" dirty="0"/>
              <a:t>Machine learning approach to Intrusion Detection</a:t>
            </a:r>
          </a:p>
        </p:txBody>
      </p:sp>
      <p:pic>
        <p:nvPicPr>
          <p:cNvPr id="13" name="Content Placeholder 12">
            <a:extLst>
              <a:ext uri="{FF2B5EF4-FFF2-40B4-BE49-F238E27FC236}">
                <a16:creationId xmlns:a16="http://schemas.microsoft.com/office/drawing/2014/main" id="{2CFE0FB0-8774-44F9-ABBC-0B5C3F1D7F76}"/>
              </a:ext>
            </a:extLst>
          </p:cNvPr>
          <p:cNvPicPr>
            <a:picLocks noGrp="1" noChangeAspect="1"/>
          </p:cNvPicPr>
          <p:nvPr>
            <p:ph sz="half" idx="2"/>
          </p:nvPr>
        </p:nvPicPr>
        <p:blipFill>
          <a:blip r:embed="rId2"/>
          <a:stretch>
            <a:fillRect/>
          </a:stretch>
        </p:blipFill>
        <p:spPr>
          <a:xfrm>
            <a:off x="6096000" y="2191008"/>
            <a:ext cx="2945589" cy="2956459"/>
          </a:xfrm>
        </p:spPr>
      </p:pic>
    </p:spTree>
    <p:extLst>
      <p:ext uri="{BB962C8B-B14F-4D97-AF65-F5344CB8AC3E}">
        <p14:creationId xmlns:p14="http://schemas.microsoft.com/office/powerpoint/2010/main" val="76790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A1D8-57A1-4E4D-8E1D-99D1A7EEFE35}"/>
              </a:ext>
            </a:extLst>
          </p:cNvPr>
          <p:cNvSpPr>
            <a:spLocks noGrp="1"/>
          </p:cNvSpPr>
          <p:nvPr>
            <p:ph type="title"/>
          </p:nvPr>
        </p:nvSpPr>
        <p:spPr/>
        <p:txBody>
          <a:bodyPr>
            <a:normAutofit fontScale="90000"/>
          </a:bodyPr>
          <a:lstStyle/>
          <a:p>
            <a:r>
              <a:rPr lang="en-US" dirty="0"/>
              <a:t>Traffic and Network Generation</a:t>
            </a:r>
            <a:br>
              <a:rPr lang="en-US" dirty="0"/>
            </a:br>
            <a:r>
              <a:rPr lang="en-US" dirty="0"/>
              <a:t> </a:t>
            </a:r>
            <a:br>
              <a:rPr lang="en-US" dirty="0"/>
            </a:br>
            <a:endParaRPr lang="en-US" dirty="0"/>
          </a:p>
        </p:txBody>
      </p:sp>
      <p:sp>
        <p:nvSpPr>
          <p:cNvPr id="3" name="Content Placeholder 2">
            <a:extLst>
              <a:ext uri="{FF2B5EF4-FFF2-40B4-BE49-F238E27FC236}">
                <a16:creationId xmlns:a16="http://schemas.microsoft.com/office/drawing/2014/main" id="{FA794CCD-11E9-406A-8899-1C56237B7EDD}"/>
              </a:ext>
            </a:extLst>
          </p:cNvPr>
          <p:cNvSpPr>
            <a:spLocks noGrp="1"/>
          </p:cNvSpPr>
          <p:nvPr>
            <p:ph sz="half" idx="1"/>
          </p:nvPr>
        </p:nvSpPr>
        <p:spPr>
          <a:xfrm>
            <a:off x="4745838" y="1708304"/>
            <a:ext cx="4528164" cy="4540096"/>
          </a:xfrm>
        </p:spPr>
        <p:txBody>
          <a:bodyPr>
            <a:normAutofit/>
          </a:bodyPr>
          <a:lstStyle/>
          <a:p>
            <a:r>
              <a:rPr lang="en-US" dirty="0"/>
              <a:t>The miniatured network topology used is very close to a “Realistic Scenario”</a:t>
            </a:r>
          </a:p>
          <a:p>
            <a:r>
              <a:rPr lang="en-US" i="1" dirty="0"/>
              <a:t>setup_topo.py </a:t>
            </a:r>
            <a:r>
              <a:rPr lang="en-US" dirty="0"/>
              <a:t>creates the network topology</a:t>
            </a:r>
          </a:p>
          <a:p>
            <a:r>
              <a:rPr lang="en-US" i="1" dirty="0"/>
              <a:t>client.py </a:t>
            </a:r>
            <a:r>
              <a:rPr lang="en-US" dirty="0"/>
              <a:t>sets up the hosts and assigns IPs to the servers and the clients</a:t>
            </a:r>
          </a:p>
          <a:p>
            <a:r>
              <a:rPr lang="en-US" i="1" dirty="0"/>
              <a:t>Server.py creates and sets up the servers like Web ,App and Database servers.</a:t>
            </a:r>
          </a:p>
          <a:p>
            <a:r>
              <a:rPr lang="en-US" dirty="0"/>
              <a:t>Maintains the randomness in the traffic generation</a:t>
            </a:r>
          </a:p>
          <a:p>
            <a:r>
              <a:rPr lang="en-US" dirty="0"/>
              <a:t>Using simplified network protocols like TCP and ICMP.</a:t>
            </a:r>
          </a:p>
          <a:p>
            <a:endParaRPr lang="en-US"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A635CEB-CDB8-4A62-88D7-238050C9D50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2325" y="1520826"/>
            <a:ext cx="4029384" cy="4727574"/>
          </a:xfrm>
          <a:prstGeom prst="rect">
            <a:avLst/>
          </a:prstGeom>
          <a:noFill/>
          <a:ln>
            <a:noFill/>
          </a:ln>
        </p:spPr>
      </p:pic>
    </p:spTree>
    <p:extLst>
      <p:ext uri="{BB962C8B-B14F-4D97-AF65-F5344CB8AC3E}">
        <p14:creationId xmlns:p14="http://schemas.microsoft.com/office/powerpoint/2010/main" val="2233368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B451-C96A-4D31-9372-8E9ED98DC146}"/>
              </a:ext>
            </a:extLst>
          </p:cNvPr>
          <p:cNvSpPr>
            <a:spLocks noGrp="1"/>
          </p:cNvSpPr>
          <p:nvPr>
            <p:ph type="title"/>
          </p:nvPr>
        </p:nvSpPr>
        <p:spPr/>
        <p:txBody>
          <a:bodyPr/>
          <a:lstStyle/>
          <a:p>
            <a:r>
              <a:rPr lang="en-US" dirty="0"/>
              <a:t>Big Data Framework</a:t>
            </a:r>
            <a:br>
              <a:rPr lang="en-US" dirty="0"/>
            </a:br>
            <a:endParaRPr lang="en-US" dirty="0"/>
          </a:p>
        </p:txBody>
      </p:sp>
      <p:sp>
        <p:nvSpPr>
          <p:cNvPr id="3" name="Content Placeholder 2">
            <a:extLst>
              <a:ext uri="{FF2B5EF4-FFF2-40B4-BE49-F238E27FC236}">
                <a16:creationId xmlns:a16="http://schemas.microsoft.com/office/drawing/2014/main" id="{CF2CFBBD-E2C7-423B-9D53-6843D2A4E49D}"/>
              </a:ext>
            </a:extLst>
          </p:cNvPr>
          <p:cNvSpPr>
            <a:spLocks noGrp="1"/>
          </p:cNvSpPr>
          <p:nvPr>
            <p:ph sz="half" idx="1"/>
          </p:nvPr>
        </p:nvSpPr>
        <p:spPr>
          <a:xfrm>
            <a:off x="438713" y="1338825"/>
            <a:ext cx="5018189" cy="5406103"/>
          </a:xfrm>
        </p:spPr>
        <p:txBody>
          <a:bodyPr>
            <a:normAutofit fontScale="85000" lnSpcReduction="10000"/>
          </a:bodyPr>
          <a:lstStyle/>
          <a:p>
            <a:pPr marL="0" indent="0">
              <a:buNone/>
            </a:pPr>
            <a:r>
              <a:rPr lang="en-US" dirty="0"/>
              <a:t>We will have several components in our architecture:</a:t>
            </a:r>
            <a:endParaRPr lang="en-US" sz="1600" dirty="0"/>
          </a:p>
          <a:p>
            <a:pPr lvl="0"/>
            <a:r>
              <a:rPr lang="en-US" dirty="0"/>
              <a:t>Data Sources</a:t>
            </a:r>
          </a:p>
          <a:p>
            <a:pPr lvl="1"/>
            <a:r>
              <a:rPr lang="en-US" dirty="0"/>
              <a:t>These are the Open </a:t>
            </a:r>
            <a:r>
              <a:rPr lang="en-US" dirty="0" err="1"/>
              <a:t>vSwitch</a:t>
            </a:r>
            <a:r>
              <a:rPr lang="en-US" dirty="0"/>
              <a:t> nodes sending NetFlow data.</a:t>
            </a:r>
            <a:endParaRPr lang="en-US" sz="1400" dirty="0"/>
          </a:p>
          <a:p>
            <a:pPr lvl="0"/>
            <a:r>
              <a:rPr lang="en-US" dirty="0"/>
              <a:t>Real-time Message Ingestion</a:t>
            </a:r>
            <a:endParaRPr lang="en-US" sz="1600" dirty="0"/>
          </a:p>
          <a:p>
            <a:pPr lvl="1"/>
            <a:r>
              <a:rPr lang="en-US" dirty="0"/>
              <a:t>Performs Stream Buffering, providing the “Stream Processing” block enough time to process the stream data without being overrun with data. </a:t>
            </a:r>
          </a:p>
          <a:p>
            <a:pPr lvl="1"/>
            <a:r>
              <a:rPr lang="en-US" dirty="0"/>
              <a:t>We will use Apache Kafka.</a:t>
            </a:r>
            <a:endParaRPr lang="en-US" sz="1400" dirty="0"/>
          </a:p>
          <a:p>
            <a:pPr lvl="0"/>
            <a:r>
              <a:rPr lang="en-US" dirty="0"/>
              <a:t>Stream Processing</a:t>
            </a:r>
            <a:endParaRPr lang="en-US" sz="1600" dirty="0"/>
          </a:p>
          <a:p>
            <a:pPr lvl="1"/>
            <a:r>
              <a:rPr lang="en-US" dirty="0"/>
              <a:t>This component filters, aggregates, and prepares the data for analysis.</a:t>
            </a:r>
          </a:p>
          <a:p>
            <a:pPr lvl="1"/>
            <a:r>
              <a:rPr lang="en-US" dirty="0"/>
              <a:t> We will use Apache Spark Streaming.</a:t>
            </a:r>
            <a:endParaRPr lang="en-US" sz="1400" dirty="0"/>
          </a:p>
          <a:p>
            <a:pPr lvl="0"/>
            <a:r>
              <a:rPr lang="en-US" dirty="0"/>
              <a:t>Analytical Data Store</a:t>
            </a:r>
            <a:endParaRPr lang="en-US" sz="1600" dirty="0"/>
          </a:p>
          <a:p>
            <a:pPr lvl="1"/>
            <a:r>
              <a:rPr lang="en-US" dirty="0"/>
              <a:t>This is where the data is stored after being processed. </a:t>
            </a:r>
          </a:p>
          <a:p>
            <a:pPr lvl="1"/>
            <a:r>
              <a:rPr lang="en-US" dirty="0"/>
              <a:t>We will use Elasticsearch. </a:t>
            </a:r>
          </a:p>
          <a:p>
            <a:pPr lvl="1"/>
            <a:r>
              <a:rPr lang="en-US" dirty="0"/>
              <a:t>The Machine learning part is done using </a:t>
            </a:r>
            <a:r>
              <a:rPr lang="en-US" dirty="0" err="1"/>
              <a:t>PySpark</a:t>
            </a:r>
            <a:r>
              <a:rPr lang="en-US" dirty="0"/>
              <a:t>.</a:t>
            </a:r>
            <a:endParaRPr lang="en-US" sz="1400" dirty="0"/>
          </a:p>
          <a:p>
            <a:endParaRPr lang="en-US" dirty="0"/>
          </a:p>
        </p:txBody>
      </p:sp>
      <p:pic>
        <p:nvPicPr>
          <p:cNvPr id="6" name="Picture 5">
            <a:extLst>
              <a:ext uri="{FF2B5EF4-FFF2-40B4-BE49-F238E27FC236}">
                <a16:creationId xmlns:a16="http://schemas.microsoft.com/office/drawing/2014/main" id="{0129B10A-2A4A-4281-8B2A-7F12FBFB90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33882" y="2113935"/>
            <a:ext cx="4365524" cy="2358717"/>
          </a:xfrm>
          <a:prstGeom prst="rect">
            <a:avLst/>
          </a:prstGeom>
          <a:noFill/>
          <a:ln>
            <a:noFill/>
          </a:ln>
        </p:spPr>
      </p:pic>
    </p:spTree>
    <p:extLst>
      <p:ext uri="{BB962C8B-B14F-4D97-AF65-F5344CB8AC3E}">
        <p14:creationId xmlns:p14="http://schemas.microsoft.com/office/powerpoint/2010/main" val="395775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1775-48EA-442B-B7E8-0D29A9269E53}"/>
              </a:ext>
            </a:extLst>
          </p:cNvPr>
          <p:cNvSpPr>
            <a:spLocks noGrp="1"/>
          </p:cNvSpPr>
          <p:nvPr>
            <p:ph type="title"/>
          </p:nvPr>
        </p:nvSpPr>
        <p:spPr/>
        <p:txBody>
          <a:bodyPr/>
          <a:lstStyle/>
          <a:p>
            <a:r>
              <a:rPr lang="en-US" dirty="0"/>
              <a:t>Elasticsearch Index Creation</a:t>
            </a:r>
          </a:p>
        </p:txBody>
      </p:sp>
      <p:sp>
        <p:nvSpPr>
          <p:cNvPr id="3" name="Content Placeholder 2">
            <a:extLst>
              <a:ext uri="{FF2B5EF4-FFF2-40B4-BE49-F238E27FC236}">
                <a16:creationId xmlns:a16="http://schemas.microsoft.com/office/drawing/2014/main" id="{572B7988-9806-4612-9F5A-E18C41750765}"/>
              </a:ext>
            </a:extLst>
          </p:cNvPr>
          <p:cNvSpPr>
            <a:spLocks noGrp="1"/>
          </p:cNvSpPr>
          <p:nvPr>
            <p:ph sz="half" idx="1"/>
          </p:nvPr>
        </p:nvSpPr>
        <p:spPr>
          <a:xfrm>
            <a:off x="677334" y="1930400"/>
            <a:ext cx="4184035" cy="3880772"/>
          </a:xfrm>
        </p:spPr>
        <p:txBody>
          <a:bodyPr>
            <a:normAutofit fontScale="70000" lnSpcReduction="20000"/>
          </a:bodyPr>
          <a:lstStyle/>
          <a:p>
            <a:r>
              <a:rPr lang="en-US" sz="2900" dirty="0"/>
              <a:t>Elasticsearch is a distributed document store. </a:t>
            </a:r>
          </a:p>
          <a:p>
            <a:r>
              <a:rPr lang="en-US" sz="2900" dirty="0"/>
              <a:t>It can store and retrieve complex data structures—serialized as JSON documents—in real time. </a:t>
            </a:r>
          </a:p>
          <a:p>
            <a:r>
              <a:rPr lang="en-US" sz="2900" dirty="0"/>
              <a:t>In other words, as soon as a document has been stored in Elasticsearch, it can be retrieved from any node in the cluster</a:t>
            </a:r>
            <a:r>
              <a:rPr lang="en-US" dirty="0"/>
              <a:t>. </a:t>
            </a:r>
          </a:p>
        </p:txBody>
      </p:sp>
      <p:sp>
        <p:nvSpPr>
          <p:cNvPr id="4" name="Content Placeholder 3">
            <a:extLst>
              <a:ext uri="{FF2B5EF4-FFF2-40B4-BE49-F238E27FC236}">
                <a16:creationId xmlns:a16="http://schemas.microsoft.com/office/drawing/2014/main" id="{BF02B6CB-E5CD-4C4B-A6CC-EBE0D8EC5CCC}"/>
              </a:ext>
            </a:extLst>
          </p:cNvPr>
          <p:cNvSpPr>
            <a:spLocks noGrp="1"/>
          </p:cNvSpPr>
          <p:nvPr>
            <p:ph sz="half" idx="2"/>
          </p:nvPr>
        </p:nvSpPr>
        <p:spPr>
          <a:xfrm>
            <a:off x="5404601" y="1930399"/>
            <a:ext cx="4184034" cy="3880773"/>
          </a:xfrm>
        </p:spPr>
        <p:txBody>
          <a:bodyPr>
            <a:normAutofit fontScale="70000" lnSpcReduction="20000"/>
          </a:bodyPr>
          <a:lstStyle/>
          <a:p>
            <a:pPr marL="0" indent="0">
              <a:buNone/>
            </a:pPr>
            <a:r>
              <a:rPr lang="en-US" dirty="0"/>
              <a:t># the index created in Elasticsearch using Kibana Dev Tool</a:t>
            </a:r>
          </a:p>
          <a:p>
            <a:pPr marL="0" indent="0">
              <a:buNone/>
            </a:pPr>
            <a:r>
              <a:rPr lang="en-US" dirty="0"/>
              <a:t>PUT /</a:t>
            </a:r>
            <a:r>
              <a:rPr lang="en-US" dirty="0" err="1"/>
              <a:t>netflowrepo</a:t>
            </a:r>
            <a:r>
              <a:rPr lang="en-US" dirty="0"/>
              <a:t>/entry/_mapping</a:t>
            </a:r>
          </a:p>
          <a:p>
            <a:pPr marL="0" indent="0">
              <a:buNone/>
            </a:pPr>
            <a:r>
              <a:rPr lang="en-US" dirty="0"/>
              <a:t>{</a:t>
            </a:r>
          </a:p>
          <a:p>
            <a:pPr marL="0" indent="0">
              <a:buNone/>
            </a:pPr>
            <a:r>
              <a:rPr lang="en-US" dirty="0"/>
              <a:t>	"entry" : {</a:t>
            </a:r>
          </a:p>
          <a:p>
            <a:pPr marL="0" indent="0">
              <a:buNone/>
            </a:pPr>
            <a:r>
              <a:rPr lang="en-US" dirty="0"/>
              <a:t>		"properties" : {</a:t>
            </a:r>
          </a:p>
          <a:p>
            <a:pPr marL="0" indent="0">
              <a:buNone/>
            </a:pPr>
            <a:r>
              <a:rPr lang="en-US" dirty="0"/>
              <a:t>			"</a:t>
            </a:r>
            <a:r>
              <a:rPr lang="en-US" dirty="0" err="1"/>
              <a:t>sumOfFlows</a:t>
            </a:r>
            <a:r>
              <a:rPr lang="en-US" dirty="0"/>
              <a:t>" : { "type" : "long" },</a:t>
            </a:r>
          </a:p>
          <a:p>
            <a:pPr marL="0" indent="0">
              <a:buNone/>
            </a:pPr>
            <a:r>
              <a:rPr lang="en-US" dirty="0"/>
              <a:t>			"</a:t>
            </a:r>
            <a:r>
              <a:rPr lang="en-US" dirty="0" err="1"/>
              <a:t>sumOfBytes</a:t>
            </a:r>
            <a:r>
              <a:rPr lang="en-US" dirty="0"/>
              <a:t>" : { "type" : "long" },</a:t>
            </a:r>
          </a:p>
          <a:p>
            <a:pPr marL="0" indent="0">
              <a:buNone/>
            </a:pPr>
            <a:r>
              <a:rPr lang="en-US" dirty="0"/>
              <a:t>			"</a:t>
            </a:r>
            <a:r>
              <a:rPr lang="en-US" dirty="0" err="1"/>
              <a:t>uniqDstIPs</a:t>
            </a:r>
            <a:r>
              <a:rPr lang="en-US" dirty="0"/>
              <a:t>" : { "type" : "integer" },</a:t>
            </a:r>
          </a:p>
          <a:p>
            <a:pPr marL="0" indent="0">
              <a:buNone/>
            </a:pPr>
            <a:r>
              <a:rPr lang="en-US" dirty="0"/>
              <a:t>			"</a:t>
            </a:r>
            <a:r>
              <a:rPr lang="en-US" dirty="0" err="1"/>
              <a:t>uniqDstPorts</a:t>
            </a:r>
            <a:r>
              <a:rPr lang="en-US" dirty="0"/>
              <a:t>" : { "type" : "integer" }</a:t>
            </a:r>
          </a:p>
          <a:p>
            <a:pPr marL="0" indent="0">
              <a:buNone/>
            </a:pPr>
            <a:r>
              <a:rPr lang="en-US" dirty="0"/>
              <a:t>		}</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4183393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77</TotalTime>
  <Words>1158</Words>
  <Application>Microsoft Office PowerPoint</Application>
  <PresentationFormat>Widescreen</PresentationFormat>
  <Paragraphs>126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Machine Learning Approach for Real Time Intrusion Detection using ONOS </vt:lpstr>
      <vt:lpstr>Introduction </vt:lpstr>
      <vt:lpstr>Problem Statement </vt:lpstr>
      <vt:lpstr>Architecture </vt:lpstr>
      <vt:lpstr>Tools Used </vt:lpstr>
      <vt:lpstr>Implementation </vt:lpstr>
      <vt:lpstr>Traffic and Network Generation   </vt:lpstr>
      <vt:lpstr>Big Data Framework </vt:lpstr>
      <vt:lpstr>Elasticsearch Index Creation</vt:lpstr>
      <vt:lpstr>Machine learning approach to Intrusion Detection </vt:lpstr>
      <vt:lpstr>Feature Engineering</vt:lpstr>
      <vt:lpstr>Statistical Analysis and Model Implementation</vt:lpstr>
      <vt:lpstr>Unsupervised learning Approach</vt:lpstr>
      <vt:lpstr>STEPHEN PLEASE ADD the graphs for unsupervised learning approach and other material that you think will suit</vt:lpstr>
      <vt:lpstr>Add the material for connection to rest API of ONOS for blocking</vt:lpstr>
      <vt:lpstr>Add a hyperlink for the Demo video </vt:lpstr>
      <vt:lpstr>Future Scope</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 for Real Time Intrusion Detection using ONOS </dc:title>
  <dc:creator>taniya riar</dc:creator>
  <cp:lastModifiedBy>taniya riar</cp:lastModifiedBy>
  <cp:revision>13</cp:revision>
  <dcterms:created xsi:type="dcterms:W3CDTF">2018-04-23T17:00:41Z</dcterms:created>
  <dcterms:modified xsi:type="dcterms:W3CDTF">2018-04-23T18:18:03Z</dcterms:modified>
</cp:coreProperties>
</file>