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7" autoAdjust="0"/>
    <p:restoredTop sz="94660"/>
  </p:normalViewPr>
  <p:slideViewPr>
    <p:cSldViewPr snapToGrid="0">
      <p:cViewPr varScale="1">
        <p:scale>
          <a:sx n="63" d="100"/>
          <a:sy n="63" d="100"/>
        </p:scale>
        <p:origin x="183"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4F03C-876C-4B6B-8CF0-E4A00A580FA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0F49-9058-433D-9EA8-D62DD30F3B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05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4F03C-876C-4B6B-8CF0-E4A00A580FA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0F49-9058-433D-9EA8-D62DD30F3B67}" type="slidenum">
              <a:rPr lang="en-US" smtClean="0"/>
              <a:t>‹#›</a:t>
            </a:fld>
            <a:endParaRPr lang="en-US"/>
          </a:p>
        </p:txBody>
      </p:sp>
    </p:spTree>
    <p:extLst>
      <p:ext uri="{BB962C8B-B14F-4D97-AF65-F5344CB8AC3E}">
        <p14:creationId xmlns:p14="http://schemas.microsoft.com/office/powerpoint/2010/main" val="172353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4F03C-876C-4B6B-8CF0-E4A00A580FA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0F49-9058-433D-9EA8-D62DD30F3B67}" type="slidenum">
              <a:rPr lang="en-US" smtClean="0"/>
              <a:t>‹#›</a:t>
            </a:fld>
            <a:endParaRPr lang="en-US"/>
          </a:p>
        </p:txBody>
      </p:sp>
    </p:spTree>
    <p:extLst>
      <p:ext uri="{BB962C8B-B14F-4D97-AF65-F5344CB8AC3E}">
        <p14:creationId xmlns:p14="http://schemas.microsoft.com/office/powerpoint/2010/main" val="399369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4F03C-876C-4B6B-8CF0-E4A00A580FA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0F49-9058-433D-9EA8-D62DD30F3B67}" type="slidenum">
              <a:rPr lang="en-US" smtClean="0"/>
              <a:t>‹#›</a:t>
            </a:fld>
            <a:endParaRPr lang="en-US"/>
          </a:p>
        </p:txBody>
      </p:sp>
    </p:spTree>
    <p:extLst>
      <p:ext uri="{BB962C8B-B14F-4D97-AF65-F5344CB8AC3E}">
        <p14:creationId xmlns:p14="http://schemas.microsoft.com/office/powerpoint/2010/main" val="111266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B4F03C-876C-4B6B-8CF0-E4A00A580FA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0F49-9058-433D-9EA8-D62DD30F3B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80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4F03C-876C-4B6B-8CF0-E4A00A580FA9}"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00F49-9058-433D-9EA8-D62DD30F3B67}" type="slidenum">
              <a:rPr lang="en-US" smtClean="0"/>
              <a:t>‹#›</a:t>
            </a:fld>
            <a:endParaRPr lang="en-US"/>
          </a:p>
        </p:txBody>
      </p:sp>
    </p:spTree>
    <p:extLst>
      <p:ext uri="{BB962C8B-B14F-4D97-AF65-F5344CB8AC3E}">
        <p14:creationId xmlns:p14="http://schemas.microsoft.com/office/powerpoint/2010/main" val="205016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4F03C-876C-4B6B-8CF0-E4A00A580FA9}"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00F49-9058-433D-9EA8-D62DD30F3B67}" type="slidenum">
              <a:rPr lang="en-US" smtClean="0"/>
              <a:t>‹#›</a:t>
            </a:fld>
            <a:endParaRPr lang="en-US"/>
          </a:p>
        </p:txBody>
      </p:sp>
    </p:spTree>
    <p:extLst>
      <p:ext uri="{BB962C8B-B14F-4D97-AF65-F5344CB8AC3E}">
        <p14:creationId xmlns:p14="http://schemas.microsoft.com/office/powerpoint/2010/main" val="318049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4F03C-876C-4B6B-8CF0-E4A00A580FA9}"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00F49-9058-433D-9EA8-D62DD30F3B67}" type="slidenum">
              <a:rPr lang="en-US" smtClean="0"/>
              <a:t>‹#›</a:t>
            </a:fld>
            <a:endParaRPr lang="en-US"/>
          </a:p>
        </p:txBody>
      </p:sp>
    </p:spTree>
    <p:extLst>
      <p:ext uri="{BB962C8B-B14F-4D97-AF65-F5344CB8AC3E}">
        <p14:creationId xmlns:p14="http://schemas.microsoft.com/office/powerpoint/2010/main" val="353532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B4F03C-876C-4B6B-8CF0-E4A00A580FA9}" type="datetimeFigureOut">
              <a:rPr lang="en-US" smtClean="0"/>
              <a:t>12/8/2021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DB00F49-9058-433D-9EA8-D62DD30F3B67}" type="slidenum">
              <a:rPr lang="en-US" smtClean="0"/>
              <a:t>‹#›</a:t>
            </a:fld>
            <a:endParaRPr lang="en-US"/>
          </a:p>
        </p:txBody>
      </p:sp>
    </p:spTree>
    <p:extLst>
      <p:ext uri="{BB962C8B-B14F-4D97-AF65-F5344CB8AC3E}">
        <p14:creationId xmlns:p14="http://schemas.microsoft.com/office/powerpoint/2010/main" val="15178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B4F03C-876C-4B6B-8CF0-E4A00A580FA9}" type="datetimeFigureOut">
              <a:rPr lang="en-US" smtClean="0"/>
              <a:t>12/8/2021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B00F49-9058-433D-9EA8-D62DD30F3B67}" type="slidenum">
              <a:rPr lang="en-US" smtClean="0"/>
              <a:t>‹#›</a:t>
            </a:fld>
            <a:endParaRPr lang="en-US"/>
          </a:p>
        </p:txBody>
      </p:sp>
    </p:spTree>
    <p:extLst>
      <p:ext uri="{BB962C8B-B14F-4D97-AF65-F5344CB8AC3E}">
        <p14:creationId xmlns:p14="http://schemas.microsoft.com/office/powerpoint/2010/main" val="246353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B4F03C-876C-4B6B-8CF0-E4A00A580FA9}"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00F49-9058-433D-9EA8-D62DD30F3B67}" type="slidenum">
              <a:rPr lang="en-US" smtClean="0"/>
              <a:t>‹#›</a:t>
            </a:fld>
            <a:endParaRPr lang="en-US"/>
          </a:p>
        </p:txBody>
      </p:sp>
    </p:spTree>
    <p:extLst>
      <p:ext uri="{BB962C8B-B14F-4D97-AF65-F5344CB8AC3E}">
        <p14:creationId xmlns:p14="http://schemas.microsoft.com/office/powerpoint/2010/main" val="138636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B4F03C-876C-4B6B-8CF0-E4A00A580FA9}" type="datetimeFigureOut">
              <a:rPr lang="en-US" smtClean="0"/>
              <a:t>12/8/2021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B00F49-9058-433D-9EA8-D62DD30F3B6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215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DB94-74F0-4493-9790-C0D5C5218381}"/>
              </a:ext>
            </a:extLst>
          </p:cNvPr>
          <p:cNvSpPr>
            <a:spLocks noGrp="1"/>
          </p:cNvSpPr>
          <p:nvPr>
            <p:ph type="ctrTitle"/>
          </p:nvPr>
        </p:nvSpPr>
        <p:spPr>
          <a:xfrm>
            <a:off x="745435" y="298174"/>
            <a:ext cx="10410245" cy="4026938"/>
          </a:xfrm>
        </p:spPr>
        <p:txBody>
          <a:bodyPr>
            <a:normAutofit fontScale="90000"/>
          </a:bodyPr>
          <a:lstStyle/>
          <a:p>
            <a:r>
              <a:rPr lang="en-US" dirty="0"/>
              <a:t>EEL 5661 MATLAB Project on accelerometers,</a:t>
            </a:r>
            <a:br>
              <a:rPr lang="en-US" dirty="0"/>
            </a:br>
            <a:r>
              <a:rPr lang="en-US" dirty="0"/>
              <a:t>combined with gyroscopes and sensor fusion.</a:t>
            </a:r>
          </a:p>
        </p:txBody>
      </p:sp>
      <p:sp>
        <p:nvSpPr>
          <p:cNvPr id="3" name="Subtitle 2">
            <a:extLst>
              <a:ext uri="{FF2B5EF4-FFF2-40B4-BE49-F238E27FC236}">
                <a16:creationId xmlns:a16="http://schemas.microsoft.com/office/drawing/2014/main" id="{87379A3C-7025-4D35-B8A3-6C9CE928EFA6}"/>
              </a:ext>
            </a:extLst>
          </p:cNvPr>
          <p:cNvSpPr>
            <a:spLocks noGrp="1"/>
          </p:cNvSpPr>
          <p:nvPr>
            <p:ph type="subTitle" idx="1"/>
          </p:nvPr>
        </p:nvSpPr>
        <p:spPr/>
        <p:txBody>
          <a:bodyPr/>
          <a:lstStyle/>
          <a:p>
            <a:r>
              <a:rPr lang="en-US" dirty="0"/>
              <a:t>Brandon Lyons</a:t>
            </a:r>
          </a:p>
          <a:p>
            <a:r>
              <a:rPr lang="en-US" dirty="0"/>
              <a:t>Project number 14</a:t>
            </a:r>
          </a:p>
        </p:txBody>
      </p:sp>
    </p:spTree>
    <p:extLst>
      <p:ext uri="{BB962C8B-B14F-4D97-AF65-F5344CB8AC3E}">
        <p14:creationId xmlns:p14="http://schemas.microsoft.com/office/powerpoint/2010/main" val="190265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F985-C3A7-4103-8A96-BD1EF3912275}"/>
              </a:ext>
            </a:extLst>
          </p:cNvPr>
          <p:cNvSpPr>
            <a:spLocks noGrp="1"/>
          </p:cNvSpPr>
          <p:nvPr>
            <p:ph type="title"/>
          </p:nvPr>
        </p:nvSpPr>
        <p:spPr/>
        <p:txBody>
          <a:bodyPr/>
          <a:lstStyle/>
          <a:p>
            <a:r>
              <a:rPr lang="en-US" dirty="0"/>
              <a:t>Sensor Fusion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F0C5DC-7F70-4429-AA51-B8419833A8AF}"/>
                  </a:ext>
                </a:extLst>
              </p:cNvPr>
              <p:cNvSpPr>
                <a:spLocks noGrp="1"/>
              </p:cNvSpPr>
              <p:nvPr>
                <p:ph idx="1"/>
              </p:nvPr>
            </p:nvSpPr>
            <p:spPr/>
            <p:txBody>
              <a:bodyPr/>
              <a:lstStyle/>
              <a:p>
                <a:r>
                  <a:rPr lang="en-US" dirty="0"/>
                  <a:t>Knowing this now, instead of using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 </m:t>
                    </m:r>
                  </m:oMath>
                </a14:m>
                <a:r>
                  <a:rPr lang="en-US" dirty="0"/>
                  <a:t> we can substitute it now with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𝑅</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oMath>
                </a14:m>
                <a:r>
                  <a:rPr lang="en-US" dirty="0"/>
                  <a:t> to make the equation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𝐵</m:t>
                        </m:r>
                      </m:sup>
                      <m:e>
                        <m:r>
                          <a:rPr lang="en-US" i="1" smtClean="0">
                            <a:latin typeface="Cambria Math" panose="02040503050406030204" pitchFamily="18" charset="0"/>
                            <a:ea typeface="Cambria Math" panose="02040503050406030204" pitchFamily="18" charset="0"/>
                          </a:rPr>
                          <m:t>𝜉</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e>
                          <m:sub>
                            <m:r>
                              <m:rPr>
                                <m:sty m:val="p"/>
                              </m:rPr>
                              <a:rPr lang="el-GR" i="1" smtClean="0">
                                <a:latin typeface="Cambria Math" panose="02040503050406030204" pitchFamily="18" charset="0"/>
                                <a:ea typeface="Cambria Math" panose="02040503050406030204" pitchFamily="18" charset="0"/>
                              </a:rPr>
                              <m:t>Δ</m:t>
                            </m:r>
                          </m:sub>
                        </m:sSub>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d>
                              <m:dPr>
                                <m:begChr m:val="["/>
                                <m:endChr m:val="]"/>
                                <m:ctrlPr>
                                  <a:rPr lang="en-US" b="0" i="1" smtClean="0">
                                    <a:latin typeface="Cambria Math" panose="02040503050406030204" pitchFamily="18" charset="0"/>
                                    <a:ea typeface="Cambria Math" panose="02040503050406030204" pitchFamily="18" charset="0"/>
                                  </a:rPr>
                                </m:ctrlPr>
                              </m:dPr>
                              <m:e>
                                <m:sPre>
                                  <m:sPrePr>
                                    <m:ctrlPr>
                                      <a:rPr lang="en-US" b="0" i="1" smtClean="0">
                                        <a:latin typeface="Cambria Math" panose="02040503050406030204" pitchFamily="18" charset="0"/>
                                        <a:ea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 </m:t>
                                    </m:r>
                                  </m:sub>
                                  <m:sup>
                                    <m:r>
                                      <a:rPr lang="en-US" b="0" i="1" smtClean="0">
                                        <a:latin typeface="Cambria Math" panose="02040503050406030204" pitchFamily="18" charset="0"/>
                                      </a:rPr>
                                      <m:t>𝐵</m:t>
                                    </m:r>
                                  </m:sup>
                                  <m:e>
                                    <m:r>
                                      <a:rPr lang="en-US" i="1" smtClean="0">
                                        <a:latin typeface="Cambria Math" panose="02040503050406030204" pitchFamily="18" charset="0"/>
                                        <a:ea typeface="Cambria Math" panose="02040503050406030204" pitchFamily="18" charset="0"/>
                                      </a:rPr>
                                      <m:t>𝜔</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 </m:t>
                                        </m:r>
                                      </m:e>
                                      <m:sup>
                                        <m:r>
                                          <a:rPr lang="en-US" b="0" i="1" smtClean="0">
                                            <a:latin typeface="Cambria Math" panose="02040503050406030204" pitchFamily="18" charset="0"/>
                                            <a:ea typeface="Cambria Math" panose="02040503050406030204" pitchFamily="18" charset="0"/>
                                          </a:rPr>
                                          <m:t>#</m:t>
                                        </m:r>
                                      </m:sup>
                                    </m:sSup>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e>
                                </m:sPr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𝑅</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e>
                            </m:d>
                            <m:sPre>
                              <m:sPrePr>
                                <m:ctrlPr>
                                  <a:rPr lang="en-US" b="0" i="1" smtClean="0">
                                    <a:latin typeface="Cambria Math" panose="02040503050406030204" pitchFamily="18" charset="0"/>
                                    <a:ea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rPr>
                                  <m:t> </m:t>
                                </m:r>
                              </m:sup>
                              <m:e>
                                <m:r>
                                  <a:rPr lang="en-US" i="1" smtClean="0">
                                    <a:latin typeface="Cambria Math" panose="02040503050406030204" pitchFamily="18" charset="0"/>
                                    <a:ea typeface="Cambria Math" panose="02040503050406030204" pitchFamily="18" charset="0"/>
                                  </a:rPr>
                                  <m:t>𝛿</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e>
                                  <m:sub>
                                    <m:r>
                                      <a:rPr lang="en-US" b="0" i="1" smtClean="0">
                                        <a:latin typeface="Cambria Math" panose="02040503050406030204" pitchFamily="18" charset="0"/>
                                        <a:ea typeface="Cambria Math" panose="02040503050406030204" pitchFamily="18" charset="0"/>
                                      </a:rPr>
                                      <m:t>𝑡</m:t>
                                    </m:r>
                                  </m:sub>
                                </m:sSub>
                              </m:e>
                            </m:sPre>
                          </m:sup>
                        </m:sSup>
                      </m:e>
                    </m:sPre>
                  </m:oMath>
                </a14:m>
                <a:r>
                  <a:rPr lang="en-US" dirty="0"/>
                  <a:t>. The bias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 is subtracted from the sensor measurement, k1, and a orientation error variable is added and subtracts it as well. In this example we assume the  both k1 and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𝑅</m:t>
                        </m:r>
                      </m:sub>
                    </m:sSub>
                    <m:r>
                      <a:rPr lang="en-US" b="0" i="1" smtClean="0">
                        <a:latin typeface="Cambria Math" panose="02040503050406030204" pitchFamily="18" charset="0"/>
                        <a:ea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sub>
                    </m:sSub>
                  </m:oMath>
                </a14:m>
                <a:r>
                  <a:rPr lang="en-US" dirty="0"/>
                  <a:t>are greater than 0. Lastly, we are able to get the equation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0</m:t>
                        </m:r>
                      </m:sup>
                      <m:e>
                        <m:r>
                          <a:rPr lang="en-US" b="0" i="1" smtClean="0">
                            <a:latin typeface="Cambria Math" panose="02040503050406030204" pitchFamily="18" charset="0"/>
                          </a:rPr>
                          <m:t>𝑣</m:t>
                        </m:r>
                      </m:e>
                    </m:sPr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 </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 </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0</m:t>
                        </m:r>
                      </m:sup>
                      <m:e>
                        <m:r>
                          <a:rPr lang="en-US" i="1" smtClean="0">
                            <a:latin typeface="Cambria Math" panose="02040503050406030204" pitchFamily="18" charset="0"/>
                            <a:ea typeface="Cambria Math" panose="02040503050406030204" pitchFamily="18" charset="0"/>
                          </a:rPr>
                          <m:t>𝜉</m:t>
                        </m:r>
                      </m:e>
                    </m:sPr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 </m:t>
                        </m:r>
                      </m:e>
                      <m:sub>
                        <m:r>
                          <a:rPr lang="en-US" b="0" i="1" smtClean="0">
                            <a:latin typeface="Cambria Math" panose="02040503050406030204" pitchFamily="18" charset="0"/>
                          </a:rPr>
                          <m:t>𝐵</m:t>
                        </m:r>
                      </m:sub>
                      <m:sup>
                        <m:r>
                          <a:rPr lang="en-US" b="0" i="1" smtClean="0">
                            <a:latin typeface="Cambria Math" panose="02040503050406030204" pitchFamily="18" charset="0"/>
                          </a:rPr>
                          <m:t> </m:t>
                        </m:r>
                      </m:sup>
                    </m:sSubSup>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 ∗ </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𝐵</m:t>
                        </m:r>
                      </m:sup>
                      <m:e>
                        <m:r>
                          <a:rPr lang="en-US" i="1" smtClean="0">
                            <a:latin typeface="Cambria Math" panose="02040503050406030204" pitchFamily="18" charset="0"/>
                            <a:ea typeface="Cambria Math" panose="02040503050406030204" pitchFamily="18" charset="0"/>
                          </a:rPr>
                          <m:t>𝜐</m:t>
                        </m:r>
                      </m:e>
                    </m:sPr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 </m:t>
                        </m:r>
                      </m:e>
                      <m:sub>
                        <m:r>
                          <a:rPr lang="en-US" b="0" i="1" smtClean="0">
                            <a:latin typeface="Cambria Math" panose="02040503050406030204" pitchFamily="18" charset="0"/>
                          </a:rPr>
                          <m:t> </m:t>
                        </m:r>
                      </m:sub>
                      <m:sup>
                        <m:r>
                          <a:rPr lang="en-US" b="0" i="1" smtClean="0">
                            <a:latin typeface="Cambria Math" panose="02040503050406030204" pitchFamily="18" charset="0"/>
                          </a:rPr>
                          <m:t>#</m:t>
                        </m:r>
                      </m:sup>
                    </m:sSubSup>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𝑘</m:t>
                        </m:r>
                      </m:e>
                    </m:d>
                  </m:oMath>
                </a14:m>
                <a:r>
                  <a:rPr lang="en-US" dirty="0"/>
                  <a:t> which gets the body fixed frame measurement and that value rotated in the inertial frame by the estimated orientation. This will create a nonzero cross-product that makes vectors rotate into other vectors and create a product that is very close to the true value. You can have an infinite amount of these vectors get put together to account for all different types of real world data. </a:t>
                </a:r>
              </a:p>
            </p:txBody>
          </p:sp>
        </mc:Choice>
        <mc:Fallback xmlns="">
          <p:sp>
            <p:nvSpPr>
              <p:cNvPr id="3" name="Content Placeholder 2">
                <a:extLst>
                  <a:ext uri="{FF2B5EF4-FFF2-40B4-BE49-F238E27FC236}">
                    <a16:creationId xmlns:a16="http://schemas.microsoft.com/office/drawing/2014/main" id="{EFF0C5DC-7F70-4429-AA51-B8419833A8AF}"/>
                  </a:ext>
                </a:extLst>
              </p:cNvPr>
              <p:cNvSpPr>
                <a:spLocks noGrp="1" noRot="1" noChangeAspect="1" noMove="1" noResize="1" noEditPoints="1" noAdjustHandles="1" noChangeArrowheads="1" noChangeShapeType="1" noTextEdit="1"/>
              </p:cNvSpPr>
              <p:nvPr>
                <p:ph idx="1"/>
              </p:nvPr>
            </p:nvSpPr>
            <p:spPr>
              <a:blipFill>
                <a:blip r:embed="rId2"/>
                <a:stretch>
                  <a:fillRect l="-606" t="-1667" r="-121"/>
                </a:stretch>
              </a:blipFill>
            </p:spPr>
            <p:txBody>
              <a:bodyPr/>
              <a:lstStyle/>
              <a:p>
                <a:r>
                  <a:rPr lang="en-US">
                    <a:noFill/>
                  </a:rPr>
                  <a:t> </a:t>
                </a:r>
              </a:p>
            </p:txBody>
          </p:sp>
        </mc:Fallback>
      </mc:AlternateContent>
    </p:spTree>
    <p:extLst>
      <p:ext uri="{BB962C8B-B14F-4D97-AF65-F5344CB8AC3E}">
        <p14:creationId xmlns:p14="http://schemas.microsoft.com/office/powerpoint/2010/main" val="269260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D1F1-7153-4D50-A0E2-C8585F1D8DD1}"/>
              </a:ext>
            </a:extLst>
          </p:cNvPr>
          <p:cNvSpPr>
            <a:spLocks noGrp="1"/>
          </p:cNvSpPr>
          <p:nvPr>
            <p:ph type="title"/>
          </p:nvPr>
        </p:nvSpPr>
        <p:spPr/>
        <p:txBody>
          <a:bodyPr/>
          <a:lstStyle/>
          <a:p>
            <a:r>
              <a:rPr lang="en-US" dirty="0"/>
              <a:t>MATLAB Example</a:t>
            </a:r>
          </a:p>
        </p:txBody>
      </p:sp>
      <p:sp>
        <p:nvSpPr>
          <p:cNvPr id="3" name="Content Placeholder 2">
            <a:extLst>
              <a:ext uri="{FF2B5EF4-FFF2-40B4-BE49-F238E27FC236}">
                <a16:creationId xmlns:a16="http://schemas.microsoft.com/office/drawing/2014/main" id="{6AC2CCAD-BAFE-4EF2-93C7-F137E844A504}"/>
              </a:ext>
            </a:extLst>
          </p:cNvPr>
          <p:cNvSpPr>
            <a:spLocks noGrp="1"/>
          </p:cNvSpPr>
          <p:nvPr>
            <p:ph idx="1"/>
          </p:nvPr>
        </p:nvSpPr>
        <p:spPr/>
        <p:txBody>
          <a:bodyPr/>
          <a:lstStyle/>
          <a:p>
            <a:pPr>
              <a:spcBef>
                <a:spcPts val="200"/>
              </a:spcBef>
            </a:pPr>
            <a:r>
              <a:rPr lang="en-US" dirty="0"/>
              <a:t>MATLAB makes showing acceleration with smart phones very easy. There is a MATLAB drive app that can be downloaded that will takes the readings from your phone and put them in a .mat file so that it can be graphed in a computer. In this example I start off by not moving the phone at all and then gradually move it more and more over time. This is what the resulting acceleration graph looks like with time being the x-axis and acceleration being the y-axis.</a:t>
            </a:r>
          </a:p>
          <a:p>
            <a:pPr>
              <a:spcBef>
                <a:spcPts val="200"/>
              </a:spcBef>
            </a:pPr>
            <a:r>
              <a:rPr lang="en-US" dirty="0"/>
              <a:t>As you can see, when the phone was not moving the acceleration sat and 10 </a:t>
            </a:r>
          </a:p>
          <a:p>
            <a:pPr>
              <a:spcBef>
                <a:spcPts val="200"/>
              </a:spcBef>
            </a:pPr>
            <a:r>
              <a:rPr lang="en-US" dirty="0"/>
              <a:t>and when the phone started to get shaken then it made big moves in both </a:t>
            </a:r>
          </a:p>
          <a:p>
            <a:pPr>
              <a:spcBef>
                <a:spcPts val="200"/>
              </a:spcBef>
            </a:pPr>
            <a:r>
              <a:rPr lang="en-US" dirty="0"/>
              <a:t>directions. The x-axis graph in the bottom middle and the y-axis graph in the</a:t>
            </a:r>
          </a:p>
          <a:p>
            <a:pPr>
              <a:spcBef>
                <a:spcPts val="200"/>
              </a:spcBef>
            </a:pPr>
            <a:r>
              <a:rPr lang="en-US" dirty="0"/>
              <a:t> bottom right both have random outputs as I was not shaking the phone in any </a:t>
            </a:r>
          </a:p>
          <a:p>
            <a:pPr>
              <a:spcBef>
                <a:spcPts val="200"/>
              </a:spcBef>
            </a:pPr>
            <a:r>
              <a:rPr lang="en-US" dirty="0"/>
              <a:t>particular way.</a:t>
            </a:r>
          </a:p>
        </p:txBody>
      </p:sp>
      <p:pic>
        <p:nvPicPr>
          <p:cNvPr id="1025" name="Picture 1" descr="C:\Users\local_blyons2019\Temp\ConnectorClipboard3598222584193493579\image16389143467320.png">
            <a:extLst>
              <a:ext uri="{FF2B5EF4-FFF2-40B4-BE49-F238E27FC236}">
                <a16:creationId xmlns:a16="http://schemas.microsoft.com/office/drawing/2014/main" id="{7BA1EDE3-66EF-49AC-90C0-A2662BCBA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8959" y="2935450"/>
            <a:ext cx="2458570" cy="18439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local_blyons2019\Temp\ConnectorClipboard3598222584193493579\image16389145091610.png">
            <a:extLst>
              <a:ext uri="{FF2B5EF4-FFF2-40B4-BE49-F238E27FC236}">
                <a16:creationId xmlns:a16="http://schemas.microsoft.com/office/drawing/2014/main" id="{34005D11-66E1-4E78-AC64-41BD42F7E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865" y="4538844"/>
            <a:ext cx="2908599" cy="218144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local_blyons2019\Temp\ConnectorClipboard3598222584193493579\image16389145476540.png">
            <a:extLst>
              <a:ext uri="{FF2B5EF4-FFF2-40B4-BE49-F238E27FC236}">
                <a16:creationId xmlns:a16="http://schemas.microsoft.com/office/drawing/2014/main" id="{BED3B5BD-ADF0-4423-B8E1-1F238D5B26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6293" y="4779378"/>
            <a:ext cx="2595956" cy="194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32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04B1-F8F5-43BE-8B4D-831B88245C13}"/>
              </a:ext>
            </a:extLst>
          </p:cNvPr>
          <p:cNvSpPr>
            <a:spLocks noGrp="1"/>
          </p:cNvSpPr>
          <p:nvPr>
            <p:ph type="title"/>
          </p:nvPr>
        </p:nvSpPr>
        <p:spPr/>
        <p:txBody>
          <a:bodyPr/>
          <a:lstStyle/>
          <a:p>
            <a:r>
              <a:rPr lang="en-US" dirty="0"/>
              <a:t>MATLAB Example</a:t>
            </a:r>
          </a:p>
        </p:txBody>
      </p:sp>
      <p:sp>
        <p:nvSpPr>
          <p:cNvPr id="3" name="Content Placeholder 2">
            <a:extLst>
              <a:ext uri="{FF2B5EF4-FFF2-40B4-BE49-F238E27FC236}">
                <a16:creationId xmlns:a16="http://schemas.microsoft.com/office/drawing/2014/main" id="{8320F8A9-264A-44E1-A720-2B76792C01B5}"/>
              </a:ext>
            </a:extLst>
          </p:cNvPr>
          <p:cNvSpPr>
            <a:spLocks noGrp="1"/>
          </p:cNvSpPr>
          <p:nvPr>
            <p:ph idx="1"/>
          </p:nvPr>
        </p:nvSpPr>
        <p:spPr>
          <a:xfrm>
            <a:off x="1097280" y="1845734"/>
            <a:ext cx="10058400" cy="4023360"/>
          </a:xfrm>
        </p:spPr>
        <p:txBody>
          <a:bodyPr/>
          <a:lstStyle/>
          <a:p>
            <a:pPr>
              <a:spcBef>
                <a:spcPts val="200"/>
              </a:spcBef>
            </a:pPr>
            <a:r>
              <a:rPr lang="en-US" dirty="0"/>
              <a:t>In this example, I start the phone in an upright position then tip the orientation right to landscape. Then I put in back to an upright position and tip it to the left landscape position. From the acceleration graph there are spikes going in both directions because of the flipping, but the line is mostly around 10. The x-axis and y-axis graphs are where the</a:t>
            </a:r>
          </a:p>
          <a:p>
            <a:pPr>
              <a:spcBef>
                <a:spcPts val="200"/>
              </a:spcBef>
            </a:pPr>
            <a:r>
              <a:rPr lang="en-US" dirty="0"/>
              <a:t> interesting data is because if you look at the x- axis graph you can see when </a:t>
            </a:r>
          </a:p>
          <a:p>
            <a:pPr>
              <a:spcBef>
                <a:spcPts val="200"/>
              </a:spcBef>
            </a:pPr>
            <a:r>
              <a:rPr lang="en-US" dirty="0"/>
              <a:t>the phone was tilted right landscape then it read -10, but if you flipped it left</a:t>
            </a:r>
          </a:p>
          <a:p>
            <a:pPr>
              <a:spcBef>
                <a:spcPts val="200"/>
              </a:spcBef>
            </a:pPr>
            <a:r>
              <a:rPr lang="en-US" dirty="0"/>
              <a:t> landscape in the other direction then it was positive 10. The y-axis graph </a:t>
            </a:r>
          </a:p>
          <a:p>
            <a:pPr>
              <a:spcBef>
                <a:spcPts val="200"/>
              </a:spcBef>
            </a:pPr>
            <a:r>
              <a:rPr lang="en-US" dirty="0"/>
              <a:t>showed 10 when it was vertically oriented and 0 when it was landscape in </a:t>
            </a:r>
          </a:p>
          <a:p>
            <a:pPr>
              <a:spcBef>
                <a:spcPts val="200"/>
              </a:spcBef>
            </a:pPr>
            <a:r>
              <a:rPr lang="en-US" dirty="0"/>
              <a:t>either direction.</a:t>
            </a:r>
          </a:p>
        </p:txBody>
      </p:sp>
      <p:pic>
        <p:nvPicPr>
          <p:cNvPr id="2049" name="Picture 1" descr="C:\Users\local_blyons2019\Temp\ConnectorClipboard3598222584193493579\image16389150984690.png">
            <a:extLst>
              <a:ext uri="{FF2B5EF4-FFF2-40B4-BE49-F238E27FC236}">
                <a16:creationId xmlns:a16="http://schemas.microsoft.com/office/drawing/2014/main" id="{3659D9FC-51B6-489E-8C47-8BDF35CC3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2578" y="2817535"/>
            <a:ext cx="2978524" cy="223389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local_blyons2019\Temp\ConnectorClipboard3598222584193493579\image16389151820850.png">
            <a:extLst>
              <a:ext uri="{FF2B5EF4-FFF2-40B4-BE49-F238E27FC236}">
                <a16:creationId xmlns:a16="http://schemas.microsoft.com/office/drawing/2014/main" id="{A7186199-4782-41B3-B010-0806C3C47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76" y="4842241"/>
            <a:ext cx="2451848" cy="18388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local_blyons2019\Temp\ConnectorClipboard3598222584193493579\image16389152285520.png">
            <a:extLst>
              <a:ext uri="{FF2B5EF4-FFF2-40B4-BE49-F238E27FC236}">
                <a16:creationId xmlns:a16="http://schemas.microsoft.com/office/drawing/2014/main" id="{79C51AA1-DC05-4390-89ED-CA4DCE4EA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3011" y="4974360"/>
            <a:ext cx="2385957" cy="17894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lease Rotate Your Device To Landscape Mode, HD Png Download - kindpng">
            <a:extLst>
              <a:ext uri="{FF2B5EF4-FFF2-40B4-BE49-F238E27FC236}">
                <a16:creationId xmlns:a16="http://schemas.microsoft.com/office/drawing/2014/main" id="{9F994914-CF63-425C-A58C-8562E4EDFE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652302"/>
            <a:ext cx="2257425" cy="20288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lease Rotate Your Device To Landscape Mode, HD Png Download - kindpng">
            <a:extLst>
              <a:ext uri="{FF2B5EF4-FFF2-40B4-BE49-F238E27FC236}">
                <a16:creationId xmlns:a16="http://schemas.microsoft.com/office/drawing/2014/main" id="{02FFC90F-D79E-46AB-90BE-7058B325E7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028876" y="4652301"/>
            <a:ext cx="2257425" cy="2028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F197A4-C6B8-4463-A09D-A2D9D85351C9}"/>
              </a:ext>
            </a:extLst>
          </p:cNvPr>
          <p:cNvSpPr txBox="1"/>
          <p:nvPr/>
        </p:nvSpPr>
        <p:spPr>
          <a:xfrm>
            <a:off x="5305425" y="5150224"/>
            <a:ext cx="723451" cy="369332"/>
          </a:xfrm>
          <a:prstGeom prst="rect">
            <a:avLst/>
          </a:prstGeom>
          <a:noFill/>
        </p:spPr>
        <p:txBody>
          <a:bodyPr wrap="square" rtlCol="0">
            <a:spAutoFit/>
          </a:bodyPr>
          <a:lstStyle/>
          <a:p>
            <a:r>
              <a:rPr lang="en-US" dirty="0"/>
              <a:t> Then</a:t>
            </a:r>
          </a:p>
        </p:txBody>
      </p:sp>
    </p:spTree>
    <p:extLst>
      <p:ext uri="{BB962C8B-B14F-4D97-AF65-F5344CB8AC3E}">
        <p14:creationId xmlns:p14="http://schemas.microsoft.com/office/powerpoint/2010/main" val="311319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17F0-3AEF-49EA-84B3-F13A780B32E5}"/>
              </a:ext>
            </a:extLst>
          </p:cNvPr>
          <p:cNvSpPr>
            <a:spLocks noGrp="1"/>
          </p:cNvSpPr>
          <p:nvPr>
            <p:ph type="title"/>
          </p:nvPr>
        </p:nvSpPr>
        <p:spPr/>
        <p:txBody>
          <a:bodyPr/>
          <a:lstStyle/>
          <a:p>
            <a:r>
              <a:rPr lang="en-US" dirty="0"/>
              <a:t>What is an accelerometer?</a:t>
            </a:r>
          </a:p>
        </p:txBody>
      </p:sp>
      <p:sp>
        <p:nvSpPr>
          <p:cNvPr id="3" name="Content Placeholder 2">
            <a:extLst>
              <a:ext uri="{FF2B5EF4-FFF2-40B4-BE49-F238E27FC236}">
                <a16:creationId xmlns:a16="http://schemas.microsoft.com/office/drawing/2014/main" id="{0C356D7B-6C81-4DB5-9F1D-81430D9D4CB0}"/>
              </a:ext>
            </a:extLst>
          </p:cNvPr>
          <p:cNvSpPr>
            <a:spLocks noGrp="1"/>
          </p:cNvSpPr>
          <p:nvPr>
            <p:ph idx="1"/>
          </p:nvPr>
        </p:nvSpPr>
        <p:spPr>
          <a:xfrm>
            <a:off x="1097280" y="1845734"/>
            <a:ext cx="10058400" cy="4178548"/>
          </a:xfrm>
        </p:spPr>
        <p:txBody>
          <a:bodyPr>
            <a:normAutofit fontScale="92500" lnSpcReduction="10000"/>
          </a:bodyPr>
          <a:lstStyle/>
          <a:p>
            <a:pPr>
              <a:lnSpc>
                <a:spcPct val="100000"/>
              </a:lnSpc>
              <a:spcBef>
                <a:spcPts val="200"/>
              </a:spcBef>
            </a:pPr>
            <a:r>
              <a:rPr lang="en-US" dirty="0"/>
              <a:t>An accelerometer at its most basic level is a small system that consists of a weight that is called the proof mass, the housing space where the system operates and a spring that the mass manipulates by expanding and contracting based on the movement of the object to measure acceleration. When not moving, accelerometers will still account for the pressure of gravity and would return the value of gravity, g in the upwards direction because g pressure will always be downwards.  Moreover, accelerometers are only able to read the acceleration from one axis at a time so you need three total oriented in the right way to get the x, y and z axes of the item that the inertial navigation is for. This is shown in the illustration below with a modern smartphone showing the directions of the axis's and which way each one would measure. It is important to note though that these phones contain a newer type</a:t>
            </a:r>
          </a:p>
          <a:p>
            <a:pPr>
              <a:lnSpc>
                <a:spcPct val="100000"/>
              </a:lnSpc>
              <a:spcBef>
                <a:spcPts val="200"/>
              </a:spcBef>
            </a:pPr>
            <a:r>
              <a:rPr lang="en-US" dirty="0"/>
              <a:t> of accelerometer with a system called MEMS, or </a:t>
            </a:r>
          </a:p>
          <a:p>
            <a:pPr>
              <a:lnSpc>
                <a:spcPct val="100000"/>
              </a:lnSpc>
              <a:spcBef>
                <a:spcPts val="200"/>
              </a:spcBef>
            </a:pPr>
            <a:r>
              <a:rPr lang="en-US" dirty="0"/>
              <a:t>Micro Electro-Mechanical System, that is extremely</a:t>
            </a:r>
          </a:p>
          <a:p>
            <a:pPr>
              <a:lnSpc>
                <a:spcPct val="100000"/>
              </a:lnSpc>
              <a:spcBef>
                <a:spcPts val="200"/>
              </a:spcBef>
            </a:pPr>
            <a:r>
              <a:rPr lang="en-US" dirty="0"/>
              <a:t> small and is made with silicon and acid, specifically </a:t>
            </a:r>
          </a:p>
          <a:p>
            <a:pPr>
              <a:lnSpc>
                <a:spcPct val="100000"/>
              </a:lnSpc>
              <a:spcBef>
                <a:spcPts val="200"/>
              </a:spcBef>
            </a:pPr>
            <a:r>
              <a:rPr lang="en-US" dirty="0"/>
              <a:t>potassium hydroxide.</a:t>
            </a:r>
          </a:p>
        </p:txBody>
      </p:sp>
      <p:pic>
        <p:nvPicPr>
          <p:cNvPr id="1028" name="Picture 4" descr="MEMS Accelerometers | Silicon Sensing">
            <a:extLst>
              <a:ext uri="{FF2B5EF4-FFF2-40B4-BE49-F238E27FC236}">
                <a16:creationId xmlns:a16="http://schemas.microsoft.com/office/drawing/2014/main" id="{F458EBDC-F4EE-49C8-8EF7-7CDE7A44E4E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75649" y="4418722"/>
            <a:ext cx="2664402" cy="24725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measure the tilt of the phone in XY plane using accelerometer in  Android - Stack Overflow">
            <a:extLst>
              <a:ext uri="{FF2B5EF4-FFF2-40B4-BE49-F238E27FC236}">
                <a16:creationId xmlns:a16="http://schemas.microsoft.com/office/drawing/2014/main" id="{06C1ECE1-1D37-4DF8-8B02-3EB1FA640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9173" y="4471623"/>
            <a:ext cx="2232911" cy="2366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38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EBA9-F336-48FF-A01B-FA1A7C04F403}"/>
              </a:ext>
            </a:extLst>
          </p:cNvPr>
          <p:cNvSpPr>
            <a:spLocks noGrp="1"/>
          </p:cNvSpPr>
          <p:nvPr>
            <p:ph type="title"/>
          </p:nvPr>
        </p:nvSpPr>
        <p:spPr/>
        <p:txBody>
          <a:bodyPr/>
          <a:lstStyle/>
          <a:p>
            <a:r>
              <a:rPr lang="en-US" dirty="0"/>
              <a:t>History of accelerometers</a:t>
            </a:r>
          </a:p>
        </p:txBody>
      </p:sp>
      <p:sp>
        <p:nvSpPr>
          <p:cNvPr id="3" name="Content Placeholder 2">
            <a:extLst>
              <a:ext uri="{FF2B5EF4-FFF2-40B4-BE49-F238E27FC236}">
                <a16:creationId xmlns:a16="http://schemas.microsoft.com/office/drawing/2014/main" id="{0846B81A-3737-4DC7-9C4A-C72982886F9B}"/>
              </a:ext>
            </a:extLst>
          </p:cNvPr>
          <p:cNvSpPr>
            <a:spLocks noGrp="1"/>
          </p:cNvSpPr>
          <p:nvPr>
            <p:ph idx="1"/>
          </p:nvPr>
        </p:nvSpPr>
        <p:spPr/>
        <p:txBody>
          <a:bodyPr/>
          <a:lstStyle/>
          <a:p>
            <a:pPr>
              <a:spcBef>
                <a:spcPts val="200"/>
              </a:spcBef>
            </a:pPr>
            <a:r>
              <a:rPr lang="en-US" dirty="0"/>
              <a:t>The first accelerometer was made by George Atwood in 1783 and was called the</a:t>
            </a:r>
          </a:p>
          <a:p>
            <a:pPr>
              <a:spcBef>
                <a:spcPts val="100"/>
              </a:spcBef>
              <a:spcAft>
                <a:spcPts val="100"/>
              </a:spcAft>
            </a:pPr>
            <a:r>
              <a:rPr lang="en-US" dirty="0"/>
              <a:t> Atwood machine and was much, much larger then today’s choices. This </a:t>
            </a:r>
          </a:p>
          <a:p>
            <a:pPr>
              <a:spcBef>
                <a:spcPts val="100"/>
              </a:spcBef>
              <a:spcAft>
                <a:spcPts val="100"/>
              </a:spcAft>
            </a:pPr>
            <a:r>
              <a:rPr lang="en-US" dirty="0"/>
              <a:t>accelerometer measured linear acceleration of something like a falling object </a:t>
            </a:r>
          </a:p>
          <a:p>
            <a:pPr>
              <a:spcBef>
                <a:spcPts val="100"/>
              </a:spcBef>
              <a:spcAft>
                <a:spcPts val="100"/>
              </a:spcAft>
            </a:pPr>
            <a:r>
              <a:rPr lang="en-US" dirty="0"/>
              <a:t>and was able to be put in anything. This changed though because of the</a:t>
            </a:r>
          </a:p>
          <a:p>
            <a:pPr>
              <a:spcBef>
                <a:spcPts val="100"/>
              </a:spcBef>
              <a:spcAft>
                <a:spcPts val="100"/>
              </a:spcAft>
            </a:pPr>
            <a:r>
              <a:rPr lang="en-US" dirty="0"/>
              <a:t> improvements by people like Charles Stark Draper who is called the “father of</a:t>
            </a:r>
          </a:p>
          <a:p>
            <a:pPr>
              <a:spcBef>
                <a:spcPts val="100"/>
              </a:spcBef>
              <a:spcAft>
                <a:spcPts val="100"/>
              </a:spcAft>
            </a:pPr>
            <a:r>
              <a:rPr lang="en-US" dirty="0"/>
              <a:t> inertial navigation”. He used his more accurate accelerometers and</a:t>
            </a:r>
          </a:p>
          <a:p>
            <a:pPr>
              <a:spcBef>
                <a:spcPts val="100"/>
              </a:spcBef>
              <a:spcAft>
                <a:spcPts val="100"/>
              </a:spcAft>
            </a:pPr>
            <a:r>
              <a:rPr lang="en-US" dirty="0"/>
              <a:t> gyroscopes in American land sea and air guidance systems and eventually in</a:t>
            </a:r>
          </a:p>
          <a:p>
            <a:pPr>
              <a:spcBef>
                <a:spcPts val="100"/>
              </a:spcBef>
              <a:spcAft>
                <a:spcPts val="100"/>
              </a:spcAft>
            </a:pPr>
            <a:r>
              <a:rPr lang="en-US" dirty="0"/>
              <a:t> the Apollo missions. To show how far we have come the MEMS accelerometers</a:t>
            </a:r>
          </a:p>
          <a:p>
            <a:pPr>
              <a:spcBef>
                <a:spcPts val="100"/>
              </a:spcBef>
              <a:spcAft>
                <a:spcPts val="100"/>
              </a:spcAft>
            </a:pPr>
            <a:r>
              <a:rPr lang="en-US" dirty="0"/>
              <a:t> now are so incredibly small that it cant be made by man or machine, but by</a:t>
            </a:r>
          </a:p>
          <a:p>
            <a:pPr>
              <a:spcBef>
                <a:spcPts val="100"/>
              </a:spcBef>
              <a:spcAft>
                <a:spcPts val="100"/>
              </a:spcAft>
            </a:pPr>
            <a:r>
              <a:rPr lang="en-US" dirty="0"/>
              <a:t> a extremely thought out series of acid placements that eventually gets to be</a:t>
            </a:r>
          </a:p>
          <a:p>
            <a:pPr>
              <a:spcBef>
                <a:spcPts val="100"/>
              </a:spcBef>
              <a:spcAft>
                <a:spcPts val="100"/>
              </a:spcAft>
            </a:pPr>
            <a:r>
              <a:rPr lang="en-US" dirty="0"/>
              <a:t> the shape we are looking for.</a:t>
            </a:r>
          </a:p>
        </p:txBody>
      </p:sp>
      <p:pic>
        <p:nvPicPr>
          <p:cNvPr id="2050" name="Picture 2" descr="Atwood machine - Wikipedia">
            <a:extLst>
              <a:ext uri="{FF2B5EF4-FFF2-40B4-BE49-F238E27FC236}">
                <a16:creationId xmlns:a16="http://schemas.microsoft.com/office/drawing/2014/main" id="{982911AB-91EA-43F9-8BF1-794B7EA5E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8514" y="1868595"/>
            <a:ext cx="2603568" cy="457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30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4052-14BB-4111-B37E-80E17AEE14E6}"/>
              </a:ext>
            </a:extLst>
          </p:cNvPr>
          <p:cNvSpPr>
            <a:spLocks noGrp="1"/>
          </p:cNvSpPr>
          <p:nvPr>
            <p:ph type="title"/>
          </p:nvPr>
        </p:nvSpPr>
        <p:spPr/>
        <p:txBody>
          <a:bodyPr/>
          <a:lstStyle/>
          <a:p>
            <a:r>
              <a:rPr lang="en-US" dirty="0"/>
              <a:t>Math behind the Accelerometer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B67915-5558-45FB-977F-2EDE30B7570D}"/>
                  </a:ext>
                </a:extLst>
              </p:cNvPr>
              <p:cNvSpPr>
                <a:spLocks noGrp="1"/>
              </p:cNvSpPr>
              <p:nvPr>
                <p:ph idx="1"/>
              </p:nvPr>
            </p:nvSpPr>
            <p:spPr/>
            <p:txBody>
              <a:bodyPr>
                <a:normAutofit/>
              </a:bodyPr>
              <a:lstStyle/>
              <a:p>
                <a:r>
                  <a:rPr lang="en-US" dirty="0"/>
                  <a:t>Accelerometers have to account for the force of gravity in the downward direction with the formula g is approximately   </a:t>
                </a:r>
                <a14:m>
                  <m:oMath xmlns:m="http://schemas.openxmlformats.org/officeDocument/2006/math">
                    <m:r>
                      <a:rPr lang="en-US" sz="1800" b="0" i="1" smtClean="0">
                        <a:latin typeface="Cambria Math" panose="02040503050406030204" pitchFamily="18" charset="0"/>
                      </a:rPr>
                      <m:t>9.780327</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1+0.053024</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𝑠𝑖𝑛</m:t>
                            </m:r>
                          </m:e>
                          <m:sup>
                            <m:r>
                              <a:rPr lang="en-US" sz="1800" b="0" i="1" smtClean="0">
                                <a:latin typeface="Cambria Math" panose="02040503050406030204" pitchFamily="18" charset="0"/>
                              </a:rPr>
                              <m:t>2</m:t>
                            </m:r>
                          </m:sup>
                        </m:sSup>
                        <m:r>
                          <a:rPr lang="en-US" sz="1800" i="1" smtClean="0">
                            <a:latin typeface="Cambria Math" panose="02040503050406030204" pitchFamily="18" charset="0"/>
                          </a:rPr>
                          <m:t>ѳ</m:t>
                        </m:r>
                        <m:r>
                          <a:rPr lang="en-US" sz="1800" b="0" i="1" smtClean="0">
                            <a:latin typeface="Cambria Math" panose="02040503050406030204" pitchFamily="18" charset="0"/>
                          </a:rPr>
                          <m:t> −0.000058</m:t>
                        </m:r>
                        <m:func>
                          <m:funcPr>
                            <m:ctrlPr>
                              <a:rPr lang="en-US" sz="1800" b="0" i="1" smtClean="0">
                                <a:latin typeface="Cambria Math" panose="02040503050406030204" pitchFamily="18" charset="0"/>
                              </a:rPr>
                            </m:ctrlPr>
                          </m:funcPr>
                          <m:fNa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𝑠𝑖𝑛</m:t>
                                </m:r>
                              </m:e>
                              <m:sup>
                                <m:r>
                                  <a:rPr lang="en-US" sz="1800" b="0" i="1" smtClean="0">
                                    <a:latin typeface="Cambria Math" panose="02040503050406030204" pitchFamily="18" charset="0"/>
                                  </a:rPr>
                                  <m:t>2</m:t>
                                </m:r>
                              </m:sup>
                            </m:sSup>
                          </m:fName>
                          <m:e>
                            <m:r>
                              <a:rPr lang="en-US" sz="1800" b="0" i="1" smtClean="0">
                                <a:latin typeface="Cambria Math" panose="02040503050406030204" pitchFamily="18" charset="0"/>
                              </a:rPr>
                              <m:t>2</m:t>
                            </m:r>
                            <m:r>
                              <a:rPr lang="en-US" sz="1800" i="1">
                                <a:latin typeface="Cambria Math" panose="02040503050406030204" pitchFamily="18" charset="0"/>
                              </a:rPr>
                              <m:t>ѳ</m:t>
                            </m:r>
                          </m:e>
                        </m:func>
                      </m:e>
                    </m:d>
                    <m:r>
                      <a:rPr lang="en-US" sz="1800" b="0" i="1" smtClean="0">
                        <a:latin typeface="Cambria Math" panose="02040503050406030204" pitchFamily="18" charset="0"/>
                      </a:rPr>
                      <m:t>−0.000003086</m:t>
                    </m:r>
                    <m:r>
                      <a:rPr lang="en-US" sz="1800" b="0" i="1" smtClean="0">
                        <a:latin typeface="Cambria Math" panose="02040503050406030204" pitchFamily="18" charset="0"/>
                      </a:rPr>
                      <m:t>h</m:t>
                    </m:r>
                  </m:oMath>
                </a14:m>
                <a:r>
                  <a:rPr lang="en-US" sz="1800" dirty="0"/>
                  <a:t>.</a:t>
                </a:r>
              </a:p>
              <a:p>
                <a:r>
                  <a:rPr lang="en-US" sz="1800" dirty="0"/>
                  <a:t>Where </a:t>
                </a:r>
                <a14:m>
                  <m:oMath xmlns:m="http://schemas.openxmlformats.org/officeDocument/2006/math">
                    <m:r>
                      <a:rPr lang="en-US" sz="1800" i="1">
                        <a:latin typeface="Cambria Math" panose="02040503050406030204" pitchFamily="18" charset="0"/>
                      </a:rPr>
                      <m:t>ѳ</m:t>
                    </m:r>
                  </m:oMath>
                </a14:m>
                <a:r>
                  <a:rPr lang="en-US" sz="1800" dirty="0"/>
                  <a:t> is the angle of latitude and h is the height above the sea level.</a:t>
                </a:r>
              </a:p>
              <a:p>
                <a:r>
                  <a:rPr lang="en-US" sz="1800" dirty="0"/>
                  <a:t>This included with refence frame can get us Newtons second law for the proof mass will get us </a:t>
                </a:r>
                <a14:m>
                  <m:oMath xmlns:m="http://schemas.openxmlformats.org/officeDocument/2006/math">
                    <m:r>
                      <a:rPr lang="en-US" sz="1800" b="0" i="1" smtClean="0">
                        <a:latin typeface="Cambria Math" panose="02040503050406030204" pitchFamily="18" charset="0"/>
                      </a:rPr>
                      <m:t>𝑚</m:t>
                    </m:r>
                    <m:sSub>
                      <m:sSubPr>
                        <m:ctrlPr>
                          <a:rPr lang="en-US" sz="1800" b="0" i="1" smtClean="0">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𝑥</m:t>
                            </m:r>
                          </m:e>
                        </m:acc>
                      </m:e>
                      <m:sub>
                        <m:r>
                          <a:rPr lang="en-US" sz="1800" b="0" i="1" smtClean="0">
                            <a:latin typeface="Cambria Math" panose="02040503050406030204" pitchFamily="18" charset="0"/>
                          </a:rPr>
                          <m:t>𝑚</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𝐹</m:t>
                        </m:r>
                      </m:e>
                      <m:sub>
                        <m:r>
                          <a:rPr lang="en-US" sz="1800" b="0" i="1" smtClean="0">
                            <a:latin typeface="Cambria Math" panose="02040503050406030204" pitchFamily="18" charset="0"/>
                          </a:rPr>
                          <m:t>𝑠</m:t>
                        </m:r>
                        <m:r>
                          <a:rPr lang="en-US" sz="1800" b="0" i="1" smtClean="0">
                            <a:latin typeface="Cambria Math" panose="02040503050406030204" pitchFamily="18" charset="0"/>
                          </a:rPr>
                          <m:t> −</m:t>
                        </m:r>
                        <m:r>
                          <a:rPr lang="en-US" sz="1800" b="0" i="1" smtClean="0">
                            <a:latin typeface="Cambria Math" panose="02040503050406030204" pitchFamily="18" charset="0"/>
                          </a:rPr>
                          <m:t>𝑚𝑔</m:t>
                        </m:r>
                      </m:sub>
                    </m:sSub>
                  </m:oMath>
                </a14:m>
                <a:endParaRPr lang="en-US" sz="1800" dirty="0"/>
              </a:p>
              <a:p>
                <a:r>
                  <a:rPr lang="en-US" sz="1800" dirty="0"/>
                  <a:t>The relationship then between force and extension d, would be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m:t>
                        </m:r>
                      </m:e>
                      <m:sub>
                        <m:r>
                          <a:rPr lang="en-US" sz="1800" b="0" i="1" smtClean="0">
                            <a:latin typeface="Cambria Math" panose="02040503050406030204" pitchFamily="18" charset="0"/>
                          </a:rPr>
                          <m:t>𝑠</m:t>
                        </m:r>
                      </m:sub>
                    </m:sSub>
                    <m:r>
                      <a:rPr lang="en-US" sz="1800" b="0" i="1" smtClean="0">
                        <a:latin typeface="Cambria Math" panose="02040503050406030204" pitchFamily="18" charset="0"/>
                      </a:rPr>
                      <m:t>=</m:t>
                    </m:r>
                    <m:r>
                      <a:rPr lang="en-US" sz="1800" b="0" i="1" smtClean="0">
                        <a:latin typeface="Cambria Math" panose="02040503050406030204" pitchFamily="18" charset="0"/>
                      </a:rPr>
                      <m:t>𝑘𝑑</m:t>
                    </m:r>
                  </m:oMath>
                </a14:m>
                <a:r>
                  <a:rPr lang="en-US" sz="1800" dirty="0"/>
                  <a:t> with the displacement related being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𝑏</m:t>
                        </m:r>
                      </m:sub>
                    </m:sSub>
                    <m:r>
                      <a:rPr lang="en-US" sz="1800" b="0" i="1" smtClean="0">
                        <a:latin typeface="Cambria Math" panose="02040503050406030204" pitchFamily="18" charset="0"/>
                      </a:rPr>
                      <m:t> −</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r>
                          <a:rPr lang="en-US" sz="1800" b="0" i="1" smtClean="0">
                            <a:latin typeface="Cambria Math" panose="02040503050406030204" pitchFamily="18" charset="0"/>
                          </a:rPr>
                          <m:t>𝑑</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𝑚</m:t>
                        </m:r>
                      </m:sub>
                    </m:sSub>
                  </m:oMath>
                </a14:m>
                <a:endParaRPr lang="en-US" sz="1800" dirty="0"/>
              </a:p>
              <a:p>
                <a:r>
                  <a:rPr lang="en-US" sz="1800" dirty="0"/>
                  <a:t>Then you take the double derivative and substitute.</a:t>
                </a:r>
              </a:p>
              <a:p>
                <a14:m>
                  <m:oMath xmlns:m="http://schemas.openxmlformats.org/officeDocument/2006/math">
                    <m:sSub>
                      <m:sSubPr>
                        <m:ctrlPr>
                          <a:rPr lang="en-US" sz="1800" i="1" smtClean="0">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𝑥</m:t>
                            </m:r>
                          </m:e>
                        </m:acc>
                      </m:e>
                      <m:sub>
                        <m:r>
                          <a:rPr lang="en-US" sz="1800" b="0" i="1" smtClean="0">
                            <a:latin typeface="Cambria Math" panose="02040503050406030204" pitchFamily="18" charset="0"/>
                          </a:rPr>
                          <m:t>𝑏</m:t>
                        </m:r>
                      </m:sub>
                    </m:sSub>
                    <m:r>
                      <a:rPr lang="en-US" sz="1800" b="0" i="1" smtClean="0">
                        <a:latin typeface="Cambria Math" panose="02040503050406030204" pitchFamily="18" charset="0"/>
                      </a:rPr>
                      <m:t> −</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𝑑</m:t>
                        </m:r>
                      </m:e>
                    </m:acc>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𝑚</m:t>
                        </m:r>
                      </m:den>
                    </m:f>
                    <m:r>
                      <a:rPr lang="en-US" sz="1800" b="0" i="1" smtClean="0">
                        <a:latin typeface="Cambria Math" panose="02040503050406030204" pitchFamily="18" charset="0"/>
                      </a:rPr>
                      <m:t>(</m:t>
                    </m:r>
                    <m:r>
                      <a:rPr lang="en-US" sz="1800" b="0" i="1" smtClean="0">
                        <a:latin typeface="Cambria Math" panose="02040503050406030204" pitchFamily="18" charset="0"/>
                      </a:rPr>
                      <m:t>𝑘𝑑</m:t>
                    </m:r>
                    <m:r>
                      <a:rPr lang="en-US" sz="1800" b="0" i="1" smtClean="0">
                        <a:latin typeface="Cambria Math" panose="02040503050406030204" pitchFamily="18" charset="0"/>
                      </a:rPr>
                      <m:t>−</m:t>
                    </m:r>
                    <m:r>
                      <a:rPr lang="en-US" sz="1800" b="0" i="1" smtClean="0">
                        <a:latin typeface="Cambria Math" panose="02040503050406030204" pitchFamily="18" charset="0"/>
                      </a:rPr>
                      <m:t>𝑚𝑔</m:t>
                    </m:r>
                    <m:r>
                      <a:rPr lang="en-US" sz="1800" b="0" i="1" smtClean="0">
                        <a:latin typeface="Cambria Math" panose="02040503050406030204" pitchFamily="18" charset="0"/>
                      </a:rPr>
                      <m:t>)</m:t>
                    </m:r>
                  </m:oMath>
                </a14:m>
                <a:endParaRPr lang="en-US" sz="1800" dirty="0"/>
              </a:p>
              <a:p>
                <a:r>
                  <a:rPr lang="en-US" sz="1800" dirty="0"/>
                  <a:t>We want the acceleration which is </a:t>
                </a:r>
                <a14:m>
                  <m:oMath xmlns:m="http://schemas.openxmlformats.org/officeDocument/2006/math">
                    <m:r>
                      <a:rPr lang="en-US" sz="1800" b="0" i="1" smtClean="0">
                        <a:latin typeface="Cambria Math" panose="02040503050406030204" pitchFamily="18" charset="0"/>
                      </a:rPr>
                      <m:t>𝑎</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𝑥</m:t>
                            </m:r>
                          </m:e>
                        </m:acc>
                      </m:e>
                      <m:sub>
                        <m:r>
                          <a:rPr lang="en-US" sz="1800" b="0" i="1" smtClean="0">
                            <a:latin typeface="Cambria Math" panose="02040503050406030204" pitchFamily="18" charset="0"/>
                          </a:rPr>
                          <m:t>𝑏</m:t>
                        </m:r>
                      </m:sub>
                    </m:sSub>
                  </m:oMath>
                </a14:m>
                <a:endParaRPr lang="en-US" sz="1800" dirty="0"/>
              </a:p>
              <a:p>
                <a:endParaRPr lang="en-US" sz="1800" dirty="0"/>
              </a:p>
            </p:txBody>
          </p:sp>
        </mc:Choice>
        <mc:Fallback xmlns="">
          <p:sp>
            <p:nvSpPr>
              <p:cNvPr id="3" name="Content Placeholder 2">
                <a:extLst>
                  <a:ext uri="{FF2B5EF4-FFF2-40B4-BE49-F238E27FC236}">
                    <a16:creationId xmlns:a16="http://schemas.microsoft.com/office/drawing/2014/main" id="{00B67915-5558-45FB-977F-2EDE30B7570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260926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DF7C1-1176-4965-B7EF-3FB7E2A09B4E}"/>
                  </a:ext>
                </a:extLst>
              </p:cNvPr>
              <p:cNvSpPr>
                <a:spLocks noGrp="1"/>
              </p:cNvSpPr>
              <p:nvPr>
                <p:ph idx="1"/>
              </p:nvPr>
            </p:nvSpPr>
            <p:spPr/>
            <p:txBody>
              <a:bodyPr/>
              <a:lstStyle/>
              <a:p>
                <a:r>
                  <a:rPr lang="en-US" dirty="0"/>
                  <a:t>And the displacement of the mass, which is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𝑘</m:t>
                        </m:r>
                      </m:den>
                    </m:f>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oMath>
                </a14:m>
                <a:r>
                  <a:rPr lang="en-US" dirty="0"/>
                  <a:t>.</a:t>
                </a:r>
              </a:p>
              <a:p>
                <a:r>
                  <a:rPr lang="en-US" dirty="0"/>
                  <a:t>Since the displacement is scaled and measured by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m:t>
                        </m:r>
                      </m:num>
                      <m:den>
                        <m:r>
                          <a:rPr lang="en-US" b="0" i="1" smtClean="0">
                            <a:latin typeface="Cambria Math" panose="02040503050406030204" pitchFamily="18" charset="0"/>
                          </a:rPr>
                          <m:t>𝑚</m:t>
                        </m:r>
                      </m:den>
                    </m:f>
                  </m:oMath>
                </a14:m>
                <a:r>
                  <a:rPr lang="en-US" dirty="0"/>
                  <a:t>  the output is going to be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 </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oMath>
                </a14:m>
                <a:r>
                  <a:rPr lang="en-US" dirty="0"/>
                  <a:t>. If a = 0 in this equation then the equation would get 1g in the upwards direction.</a:t>
                </a:r>
              </a:p>
              <a:p>
                <a:r>
                  <a:rPr lang="en-US" dirty="0"/>
                  <a:t>With three of these accelerometers pointed in different axis's you are able the measure </a:t>
                </a:r>
                <a14:m>
                  <m:oMath xmlns:m="http://schemas.openxmlformats.org/officeDocument/2006/math">
                    <m:sSup>
                      <m:sSupPr>
                        <m:ctrlPr>
                          <a:rPr lang="en-US" b="0" i="1" smtClean="0">
                            <a:latin typeface="Cambria Math" panose="02040503050406030204" pitchFamily="18" charset="0"/>
                          </a:rPr>
                        </m:ctrlPr>
                      </m:sSupPr>
                      <m:e>
                        <m:sPre>
                          <m:sPrePr>
                            <m:ctrlPr>
                              <a:rPr lang="en-US" i="1" smtClean="0">
                                <a:latin typeface="Cambria Math" panose="02040503050406030204" pitchFamily="18" charset="0"/>
                              </a:rPr>
                            </m:ctrlPr>
                          </m:sPrePr>
                          <m:sub/>
                          <m:sup>
                            <m:r>
                              <a:rPr lang="en-US" b="0" i="1" smtClean="0">
                                <a:latin typeface="Cambria Math" panose="02040503050406030204" pitchFamily="18" charset="0"/>
                              </a:rPr>
                              <m:t>𝐵</m:t>
                            </m:r>
                          </m:sup>
                          <m:e>
                            <m:r>
                              <a:rPr lang="en-US" b="0" i="1" smtClean="0">
                                <a:latin typeface="Cambria Math" panose="02040503050406030204" pitchFamily="18" charset="0"/>
                              </a:rPr>
                              <m:t>𝑎</m:t>
                            </m:r>
                          </m:e>
                        </m:sPre>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m:t>
                            </m:r>
                          </m:sup>
                        </m:sSup>
                        <m:r>
                          <a:rPr lang="en-US" b="0" i="1" smtClean="0">
                            <a:latin typeface="Cambria Math" panose="02040503050406030204" pitchFamily="18" charset="0"/>
                          </a:rPr>
                          <m:t>𝑠</m:t>
                        </m:r>
                      </m:sup>
                    </m:sSup>
                    <m:r>
                      <a:rPr lang="en-US" b="0" i="0" smtClean="0">
                        <a:latin typeface="Cambria Math" panose="02040503050406030204" pitchFamily="18" charset="0"/>
                      </a:rPr>
                      <m:t> </m:t>
                    </m:r>
                  </m:oMath>
                </a14:m>
                <a:r>
                  <a:rPr lang="en-US" dirty="0"/>
                  <a:t>acceleration vector for body frame {B}. {B} is a arbitrary orientation expressed in terms if XYZ, roll, pitch and yaw angles.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0</m:t>
                        </m:r>
                      </m:sup>
                      <m:e>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𝑧</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ѳ</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ѳ</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ѳ</m:t>
                            </m:r>
                          </m:e>
                          <m:sub>
                            <m:r>
                              <a:rPr lang="en-US" b="0" i="1" smtClean="0">
                                <a:latin typeface="Cambria Math" panose="02040503050406030204" pitchFamily="18" charset="0"/>
                              </a:rPr>
                              <m:t>𝑟</m:t>
                            </m:r>
                          </m:sub>
                        </m:sSub>
                        <m:r>
                          <a:rPr lang="en-US" i="1">
                            <a:latin typeface="Cambria Math" panose="02040503050406030204" pitchFamily="18" charset="0"/>
                          </a:rPr>
                          <m:t>)</m:t>
                        </m:r>
                      </m:e>
                    </m:sPre>
                  </m:oMath>
                </a14:m>
                <a:r>
                  <a:rPr lang="en-US" dirty="0"/>
                  <a:t>. With the gravity acceleration being</a:t>
                </a:r>
              </a:p>
              <a:p>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𝐵</m:t>
                        </m:r>
                      </m:sup>
                      <m:e>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 </m:t>
                                </m:r>
                              </m:e>
                              <m:sup>
                                <m:r>
                                  <a:rPr lang="en-US" b="0" i="1" smtClean="0">
                                    <a:latin typeface="Cambria Math" panose="02040503050406030204" pitchFamily="18" charset="0"/>
                                    <a:ea typeface="Cambria Math" panose="02040503050406030204" pitchFamily="18" charset="0"/>
                                  </a:rPr>
                                  <m:t>0</m:t>
                                </m:r>
                              </m:sup>
                            </m:sSup>
                            <m:r>
                              <a:rPr lang="en-US" b="0" i="1" smtClean="0">
                                <a:latin typeface="Cambria Math" panose="02040503050406030204" pitchFamily="18" charset="0"/>
                                <a:ea typeface="Cambria Math" panose="02040503050406030204" pitchFamily="18" charset="0"/>
                              </a:rPr>
                              <m:t>𝑅</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e>
                              <m:sub>
                                <m:r>
                                  <a:rPr lang="en-US" b="0" i="1" smtClean="0">
                                    <a:latin typeface="Cambria Math" panose="02040503050406030204" pitchFamily="18" charset="0"/>
                                    <a:ea typeface="Cambria Math" panose="02040503050406030204" pitchFamily="18" charset="0"/>
                                  </a:rPr>
                                  <m:t>𝐵</m:t>
                                </m:r>
                              </m:sub>
                            </m:sSub>
                            <m:r>
                              <a:rPr lang="en-US" b="0" i="1" smtClean="0">
                                <a:latin typeface="Cambria Math" panose="02040503050406030204" pitchFamily="18" charset="0"/>
                              </a:rPr>
                              <m:t> </m:t>
                            </m:r>
                          </m:e>
                        </m:d>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0</m:t>
                            </m:r>
                          </m:sup>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𝑔𝑠𝑖𝑛</m:t>
                            </m:r>
                            <m:r>
                              <a:rPr lang="en-US" i="1">
                                <a:latin typeface="Cambria Math" panose="02040503050406030204" pitchFamily="18" charset="0"/>
                              </a:rPr>
                              <m:t>ѳ</m:t>
                            </m:r>
                            <m:sSub>
                              <m:sSubPr>
                                <m:ctrlPr>
                                  <a:rPr lang="en-US" i="1" smtClean="0">
                                    <a:latin typeface="Cambria Math" panose="02040503050406030204" pitchFamily="18" charset="0"/>
                                  </a:rPr>
                                </m:ctrlPr>
                              </m:sSubPr>
                              <m:e>
                                <m:r>
                                  <a:rPr lang="en-US" b="0" i="1" smtClean="0">
                                    <a:latin typeface="Cambria Math" panose="02040503050406030204" pitchFamily="18" charset="0"/>
                                  </a:rPr>
                                  <m:t> </m:t>
                                </m:r>
                              </m:e>
                              <m:sub>
                                <m:r>
                                  <a:rPr lang="en-US" b="0" i="1" smtClean="0">
                                    <a:latin typeface="Cambria Math" panose="02040503050406030204" pitchFamily="18" charset="0"/>
                                  </a:rPr>
                                  <m:t>𝑝</m:t>
                                </m:r>
                              </m:sub>
                            </m:sSub>
                          </m:e>
                        </m:sPre>
                      </m:e>
                    </m:sPre>
                    <m:r>
                      <a:rPr lang="en-US" b="0" i="1" smtClean="0">
                        <a:latin typeface="Cambria Math" panose="02040503050406030204" pitchFamily="18" charset="0"/>
                      </a:rPr>
                      <m:t> </m:t>
                    </m:r>
                    <m:r>
                      <a:rPr lang="en-US" b="0" i="1" smtClean="0">
                        <a:latin typeface="Cambria Math" panose="02040503050406030204" pitchFamily="18" charset="0"/>
                      </a:rPr>
                      <m:t>𝑜𝑣𝑒𝑟</m:t>
                    </m:r>
                    <m:r>
                      <a:rPr lang="en-US" b="0" i="1" smtClean="0">
                        <a:latin typeface="Cambria Math" panose="02040503050406030204" pitchFamily="18" charset="0"/>
                      </a:rPr>
                      <m:t> </m:t>
                    </m:r>
                    <m:r>
                      <a:rPr lang="en-US" i="1">
                        <a:latin typeface="Cambria Math" panose="02040503050406030204" pitchFamily="18" charset="0"/>
                      </a:rPr>
                      <m:t>𝑔</m:t>
                    </m:r>
                    <m:r>
                      <a:rPr lang="en-US" b="0" i="1" smtClean="0">
                        <a:latin typeface="Cambria Math" panose="02040503050406030204" pitchFamily="18" charset="0"/>
                      </a:rPr>
                      <m:t>𝑐𝑜𝑠</m:t>
                    </m:r>
                    <m:r>
                      <a:rPr lang="en-US" i="1">
                        <a:latin typeface="Cambria Math" panose="02040503050406030204" pitchFamily="18" charset="0"/>
                      </a:rPr>
                      <m:t>ѳ</m:t>
                    </m:r>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𝑝</m:t>
                        </m:r>
                      </m:sub>
                    </m:sSub>
                  </m:oMath>
                </a14:m>
                <a:r>
                  <a:rPr lang="en-US" dirty="0"/>
                  <a:t> </a:t>
                </a:r>
                <a14:m>
                  <m:oMath xmlns:m="http://schemas.openxmlformats.org/officeDocument/2006/math">
                    <m:r>
                      <a:rPr lang="en-US" i="1">
                        <a:latin typeface="Cambria Math" panose="02040503050406030204" pitchFamily="18" charset="0"/>
                      </a:rPr>
                      <m:t>𝑔𝑠</m:t>
                    </m:r>
                    <m:r>
                      <a:rPr lang="en-US" b="0" i="1" smtClean="0">
                        <a:latin typeface="Cambria Math" panose="02040503050406030204" pitchFamily="18" charset="0"/>
                      </a:rPr>
                      <m:t>𝑖𝑛</m:t>
                    </m:r>
                    <m:r>
                      <a:rPr lang="en-US" i="1">
                        <a:latin typeface="Cambria Math" panose="02040503050406030204" pitchFamily="18" charset="0"/>
                      </a:rPr>
                      <m:t>ѳ</m:t>
                    </m:r>
                    <m:sSub>
                      <m:sSubPr>
                        <m:ctrlPr>
                          <a:rPr lang="en-US" i="1">
                            <a:latin typeface="Cambria Math" panose="02040503050406030204" pitchFamily="18" charset="0"/>
                          </a:rPr>
                        </m:ctrlPr>
                      </m:sSubPr>
                      <m:e>
                        <m:r>
                          <a:rPr lang="en-US" i="1">
                            <a:latin typeface="Cambria Math" panose="02040503050406030204" pitchFamily="18" charset="0"/>
                          </a:rPr>
                          <m:t> </m:t>
                        </m:r>
                      </m:e>
                      <m:sub>
                        <m:r>
                          <a:rPr lang="en-US" b="0" i="1" smtClean="0">
                            <a:latin typeface="Cambria Math" panose="02040503050406030204" pitchFamily="18" charset="0"/>
                          </a:rPr>
                          <m:t>𝑟</m:t>
                        </m:r>
                      </m:sub>
                    </m:sSub>
                  </m:oMath>
                </a14:m>
                <a:r>
                  <a:rPr lang="en-US" dirty="0"/>
                  <a:t> over </a:t>
                </a:r>
                <a14:m>
                  <m:oMath xmlns:m="http://schemas.openxmlformats.org/officeDocument/2006/math">
                    <m:r>
                      <a:rPr lang="en-US" i="1">
                        <a:latin typeface="Cambria Math" panose="02040503050406030204" pitchFamily="18" charset="0"/>
                      </a:rPr>
                      <m:t>𝑔𝑐𝑜𝑠</m:t>
                    </m:r>
                    <m:r>
                      <a:rPr lang="en-US" i="1">
                        <a:latin typeface="Cambria Math" panose="02040503050406030204" pitchFamily="18" charset="0"/>
                      </a:rPr>
                      <m:t>ѳ</m:t>
                    </m:r>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𝑝</m:t>
                        </m:r>
                      </m:sub>
                    </m:sSub>
                  </m:oMath>
                </a14:m>
                <a:r>
                  <a:rPr lang="en-US" dirty="0"/>
                  <a:t> </a:t>
                </a:r>
                <a14:m>
                  <m:oMath xmlns:m="http://schemas.openxmlformats.org/officeDocument/2006/math">
                    <m:r>
                      <a:rPr lang="en-US" i="1">
                        <a:latin typeface="Cambria Math" panose="02040503050406030204" pitchFamily="18" charset="0"/>
                      </a:rPr>
                      <m:t>𝑔</m:t>
                    </m:r>
                    <m:r>
                      <a:rPr lang="en-US" b="0" i="1" smtClean="0">
                        <a:latin typeface="Cambria Math" panose="02040503050406030204" pitchFamily="18" charset="0"/>
                      </a:rPr>
                      <m:t>𝑐𝑜𝑠</m:t>
                    </m:r>
                    <m:r>
                      <a:rPr lang="en-US" i="1">
                        <a:latin typeface="Cambria Math" panose="02040503050406030204" pitchFamily="18" charset="0"/>
                      </a:rPr>
                      <m:t>ѳ</m:t>
                    </m:r>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𝑟</m:t>
                        </m:r>
                      </m:sub>
                    </m:sSub>
                  </m:oMath>
                </a14:m>
                <a:r>
                  <a:rPr lang="en-US" dirty="0"/>
                  <a:t> )</a:t>
                </a:r>
              </a:p>
            </p:txBody>
          </p:sp>
        </mc:Choice>
        <mc:Fallback xmlns="">
          <p:sp>
            <p:nvSpPr>
              <p:cNvPr id="3" name="Content Placeholder 2">
                <a:extLst>
                  <a:ext uri="{FF2B5EF4-FFF2-40B4-BE49-F238E27FC236}">
                    <a16:creationId xmlns:a16="http://schemas.microsoft.com/office/drawing/2014/main" id="{3CDDF7C1-1176-4965-B7EF-3FB7E2A09B4E}"/>
                  </a:ext>
                </a:extLst>
              </p:cNvPr>
              <p:cNvSpPr>
                <a:spLocks noGrp="1" noRot="1" noChangeAspect="1" noMove="1" noResize="1" noEditPoints="1" noAdjustHandles="1" noChangeArrowheads="1" noChangeShapeType="1" noTextEdit="1"/>
              </p:cNvSpPr>
              <p:nvPr>
                <p:ph idx="1"/>
              </p:nvPr>
            </p:nvSpPr>
            <p:spPr>
              <a:blipFill>
                <a:blip r:embed="rId2"/>
                <a:stretch>
                  <a:fillRect l="-606" t="-606" r="-182"/>
                </a:stretch>
              </a:blipFill>
            </p:spPr>
            <p:txBody>
              <a:bodyPr/>
              <a:lstStyle/>
              <a:p>
                <a:r>
                  <a:rPr lang="en-US">
                    <a:noFill/>
                  </a:rPr>
                  <a:t> </a:t>
                </a:r>
              </a:p>
            </p:txBody>
          </p:sp>
        </mc:Fallback>
      </mc:AlternateContent>
      <p:pic>
        <p:nvPicPr>
          <p:cNvPr id="4" name="Picture 2" descr="Using accelerometers | Robot Academy">
            <a:extLst>
              <a:ext uri="{FF2B5EF4-FFF2-40B4-BE49-F238E27FC236}">
                <a16:creationId xmlns:a16="http://schemas.microsoft.com/office/drawing/2014/main" id="{450D462F-E23F-4B27-99FA-F248628A9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9700" y="5121276"/>
            <a:ext cx="2813902" cy="158105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FDB47FED-A89C-4E7C-8E2B-59DD66700334}"/>
              </a:ext>
            </a:extLst>
          </p:cNvPr>
          <p:cNvSpPr>
            <a:spLocks noGrp="1"/>
          </p:cNvSpPr>
          <p:nvPr>
            <p:ph type="title"/>
          </p:nvPr>
        </p:nvSpPr>
        <p:spPr>
          <a:xfrm>
            <a:off x="1096963" y="287338"/>
            <a:ext cx="10058400" cy="1449387"/>
          </a:xfrm>
          <a:prstGeom prst="rect">
            <a:avLst/>
          </a:prstGeom>
        </p:spPr>
        <p:txBody>
          <a:bodyPr wrap="none">
            <a:spAutoFit/>
          </a:bodyPr>
          <a:lstStyle/>
          <a:p>
            <a:r>
              <a:rPr lang="en-US" dirty="0"/>
              <a:t>Math behind the Accelerometer</a:t>
            </a:r>
          </a:p>
        </p:txBody>
      </p:sp>
    </p:spTree>
    <p:extLst>
      <p:ext uri="{BB962C8B-B14F-4D97-AF65-F5344CB8AC3E}">
        <p14:creationId xmlns:p14="http://schemas.microsoft.com/office/powerpoint/2010/main" val="169401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DAC69C-3E59-4D8C-92BF-BAF10715DEE9}"/>
                  </a:ext>
                </a:extLst>
              </p:cNvPr>
              <p:cNvSpPr>
                <a:spLocks noGrp="1"/>
              </p:cNvSpPr>
              <p:nvPr>
                <p:ph idx="1"/>
              </p:nvPr>
            </p:nvSpPr>
            <p:spPr/>
            <p:txBody>
              <a:bodyPr>
                <a:normAutofit/>
              </a:bodyPr>
              <a:lstStyle/>
              <a:p>
                <a:r>
                  <a:rPr lang="en-US" dirty="0"/>
                  <a:t>The measured acceleration vector in frame {B} is equated by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𝐵</m:t>
                        </m:r>
                      </m:sup>
                      <m:e>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𝑥</m:t>
                                </m:r>
                                <m:r>
                                  <a:rPr lang="en-US" b="0" i="1" smtClean="0">
                                    <a:latin typeface="Cambria Math" panose="02040503050406030204" pitchFamily="18" charset="0"/>
                                  </a:rPr>
                                  <m:t> </m:t>
                                </m:r>
                              </m:sub>
                            </m:sSub>
                            <m:r>
                              <a:rPr lang="en-US" b="0" i="1" smtClean="0">
                                <a:latin typeface="Cambria Math" panose="02040503050406030204" pitchFamily="18" charset="0"/>
                              </a:rPr>
                              <m:t>𝑜𝑣𝑒𝑟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𝑦</m:t>
                                </m:r>
                                <m:r>
                                  <a:rPr lang="en-US" b="0" i="1" smtClean="0">
                                    <a:latin typeface="Cambria Math" panose="02040503050406030204" pitchFamily="18" charset="0"/>
                                  </a:rPr>
                                  <m:t> </m:t>
                                </m:r>
                              </m:sub>
                            </m:sSub>
                            <m:r>
                              <a:rPr lang="en-US" b="0" i="1" smtClean="0">
                                <a:latin typeface="Cambria Math" panose="02040503050406030204" pitchFamily="18" charset="0"/>
                              </a:rPr>
                              <m:t>𝑜𝑣𝑒𝑟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𝑧</m:t>
                                </m:r>
                              </m:sub>
                            </m:sSub>
                          </m:e>
                        </m:d>
                        <m:r>
                          <a:rPr lang="en-US" b="0" i="1" smtClean="0">
                            <a:latin typeface="Cambria Math" panose="02040503050406030204" pitchFamily="18" charset="0"/>
                          </a:rPr>
                          <m:t>.  </m:t>
                        </m:r>
                      </m:e>
                    </m:sPre>
                    <m:r>
                      <a:rPr lang="en-US" b="0" i="1" smtClean="0">
                        <a:latin typeface="Cambria Math" panose="02040503050406030204" pitchFamily="18" charset="0"/>
                      </a:rPr>
                      <m:t> </m:t>
                    </m:r>
                  </m:oMath>
                </a14:m>
                <a:r>
                  <a:rPr lang="en-US" dirty="0"/>
                  <a:t>After we get this we able to solve for the roll and the pitch, but the yaw cannot be solve for because an accelerometer cannot compute yaw. The equations are </a:t>
                </a:r>
                <a14:m>
                  <m:oMath xmlns:m="http://schemas.openxmlformats.org/officeDocument/2006/math">
                    <m:r>
                      <a:rPr lang="en-US" b="0" i="1" smtClean="0">
                        <a:latin typeface="Cambria Math" panose="02040503050406030204" pitchFamily="18" charset="0"/>
                      </a:rPr>
                      <m:t>𝑠𝑖𝑛</m:t>
                    </m:r>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e>
                      <m:sub>
                        <m:r>
                          <a:rPr lang="en-US" b="0" i="1" smtClean="0">
                            <a:latin typeface="Cambria Math" panose="02040503050406030204" pitchFamily="18" charset="0"/>
                            <a:ea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𝑥</m:t>
                            </m:r>
                          </m:sub>
                        </m:sSub>
                      </m:num>
                      <m:den>
                        <m:r>
                          <a:rPr lang="en-US" b="0" i="1" smtClean="0">
                            <a:latin typeface="Cambria Math" panose="02040503050406030204" pitchFamily="18" charset="0"/>
                            <a:ea typeface="Cambria Math" panose="02040503050406030204" pitchFamily="18" charset="0"/>
                          </a:rPr>
                          <m:t>𝑔</m:t>
                        </m:r>
                      </m:den>
                    </m:f>
                  </m:oMath>
                </a14:m>
                <a:r>
                  <a:rPr lang="en-US" dirty="0"/>
                  <a:t> and </a:t>
                </a:r>
                <a14:m>
                  <m:oMath xmlns:m="http://schemas.openxmlformats.org/officeDocument/2006/math">
                    <m:r>
                      <a:rPr lang="en-US" b="0" i="1" smtClean="0">
                        <a:latin typeface="Cambria Math" panose="02040503050406030204" pitchFamily="18" charset="0"/>
                      </a:rPr>
                      <m:t>𝑡𝑎𝑛</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sub>
                        <m:r>
                          <a:rPr lang="en-US" b="0" i="1" smtClean="0">
                            <a:latin typeface="Cambria Math" panose="02040503050406030204" pitchFamily="18" charset="0"/>
                          </a:rPr>
                          <m:t>𝑟</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𝑦</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𝑧</m:t>
                            </m:r>
                          </m:sub>
                        </m:sSub>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rPr>
                      <m:t> </m:t>
                    </m:r>
                  </m:oMath>
                </a14:m>
                <a:r>
                  <a:rPr lang="en-US" dirty="0"/>
                  <a:t>. These are the angles that are able to tell if you are in landscape or vertical on a smartphone and the angles that will be relevant for my examples. If you want to estimate motion in the inertial frame, frame {0}’s total measured acceleration is due to motion and gravity.</a:t>
                </a:r>
              </a:p>
              <a:p>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0</m:t>
                        </m:r>
                      </m:sup>
                      <m:e>
                        <m:r>
                          <a:rPr lang="en-US" b="0" i="1" smtClean="0">
                            <a:latin typeface="Cambria Math" panose="02040503050406030204" pitchFamily="18" charset="0"/>
                          </a:rPr>
                          <m:t>𝑎</m:t>
                        </m:r>
                      </m:e>
                    </m:sPre>
                    <m:sSup>
                      <m:sSupPr>
                        <m:ctrlPr>
                          <a:rPr lang="en-US" i="1" smtClean="0">
                            <a:latin typeface="Cambria Math" panose="02040503050406030204" pitchFamily="18" charset="0"/>
                          </a:rPr>
                        </m:ctrlPr>
                      </m:sSupPr>
                      <m:e>
                        <m:r>
                          <a:rPr lang="en-US" b="0" i="1" smtClean="0">
                            <a:latin typeface="Cambria Math" panose="02040503050406030204" pitchFamily="18" charset="0"/>
                          </a:rPr>
                          <m:t> </m:t>
                        </m:r>
                      </m:e>
                      <m:sup>
                        <m:r>
                          <a:rPr lang="en-US" b="0" i="1" smtClean="0">
                            <a:latin typeface="Cambria Math" panose="02040503050406030204" pitchFamily="18" charset="0"/>
                          </a:rPr>
                          <m:t>#</m:t>
                        </m:r>
                      </m:sup>
                    </m:sSup>
                    <m:r>
                      <a:rPr lang="en-US" b="0" i="1" smtClean="0">
                        <a:latin typeface="Cambria Math" panose="02040503050406030204" pitchFamily="18" charset="0"/>
                      </a:rPr>
                      <m:t>= </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0</m:t>
                        </m:r>
                      </m:sup>
                      <m:e>
                        <m:r>
                          <a:rPr lang="en-US" b="0" i="1" smtClean="0">
                            <a:latin typeface="Cambria Math" panose="02040503050406030204" pitchFamily="18" charset="0"/>
                          </a:rPr>
                          <m:t>𝑔</m:t>
                        </m:r>
                        <m:r>
                          <a:rPr lang="en-US" b="0" i="1" smtClean="0">
                            <a:latin typeface="Cambria Math" panose="02040503050406030204" pitchFamily="18" charset="0"/>
                          </a:rPr>
                          <m:t>+ </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0</m:t>
                            </m:r>
                          </m:sup>
                          <m:e>
                            <m:r>
                              <a:rPr lang="en-US" b="0" i="1" smtClean="0">
                                <a:latin typeface="Cambria Math" panose="02040503050406030204" pitchFamily="18" charset="0"/>
                              </a:rPr>
                              <m:t>𝑎</m:t>
                            </m:r>
                          </m:e>
                        </m:sPre>
                        <m:sSub>
                          <m:sSubPr>
                            <m:ctrlPr>
                              <a:rPr lang="en-US" i="1" smtClean="0">
                                <a:latin typeface="Cambria Math" panose="02040503050406030204" pitchFamily="18" charset="0"/>
                              </a:rPr>
                            </m:ctrlPr>
                          </m:sSubPr>
                          <m:e>
                            <m:r>
                              <a:rPr lang="en-US" b="0" i="1" smtClean="0">
                                <a:latin typeface="Cambria Math" panose="02040503050406030204" pitchFamily="18" charset="0"/>
                              </a:rPr>
                              <m:t> </m:t>
                            </m:r>
                          </m:e>
                          <m:sub>
                            <m:r>
                              <a:rPr lang="en-US" b="0" i="1" smtClean="0">
                                <a:latin typeface="Cambria Math" panose="02040503050406030204" pitchFamily="18" charset="0"/>
                              </a:rPr>
                              <m:t>𝑣</m:t>
                            </m:r>
                          </m:sub>
                        </m:sSub>
                      </m:e>
                    </m:sPre>
                  </m:oMath>
                </a14:m>
                <a:r>
                  <a:rPr lang="en-US" dirty="0"/>
                  <a:t>, this is the world frame is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0</m:t>
                        </m:r>
                      </m:sup>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e>
                    </m:sPre>
                    <m:sSub>
                      <m:sSubPr>
                        <m:ctrlPr>
                          <a:rPr lang="en-US" i="1" smtClean="0">
                            <a:latin typeface="Cambria Math" panose="02040503050406030204" pitchFamily="18" charset="0"/>
                          </a:rPr>
                        </m:ctrlPr>
                      </m:sSubPr>
                      <m:e>
                        <m:r>
                          <a:rPr lang="en-US" b="0" i="1" smtClean="0">
                            <a:latin typeface="Cambria Math" panose="02040503050406030204" pitchFamily="18" charset="0"/>
                          </a:rPr>
                          <m:t> </m:t>
                        </m:r>
                      </m:e>
                      <m:sub>
                        <m:r>
                          <a:rPr lang="en-US" b="0" i="1" smtClean="0">
                            <a:latin typeface="Cambria Math" panose="02040503050406030204" pitchFamily="18" charset="0"/>
                          </a:rPr>
                          <m:t>𝑣</m:t>
                        </m:r>
                      </m:sub>
                    </m:sSub>
                    <m:r>
                      <a:rPr lang="en-US" b="0" i="1" smtClean="0">
                        <a:latin typeface="Cambria Math" panose="02040503050406030204" pitchFamily="18" charset="0"/>
                      </a:rPr>
                      <m:t>= </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0</m:t>
                        </m:r>
                      </m:sup>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e>
                    </m:sPre>
                    <m:sSub>
                      <m:sSubPr>
                        <m:ctrlPr>
                          <a:rPr lang="en-US" i="1" smtClean="0">
                            <a:latin typeface="Cambria Math" panose="02040503050406030204" pitchFamily="18" charset="0"/>
                          </a:rPr>
                        </m:ctrlPr>
                      </m:sSubPr>
                      <m:e>
                        <m:r>
                          <a:rPr lang="en-US" b="0" i="1" smtClean="0">
                            <a:latin typeface="Cambria Math" panose="02040503050406030204" pitchFamily="18" charset="0"/>
                          </a:rPr>
                          <m:t> </m:t>
                        </m:r>
                      </m:e>
                      <m:sub>
                        <m:r>
                          <a:rPr lang="en-US" b="0" i="1" smtClean="0">
                            <a:latin typeface="Cambria Math" panose="02040503050406030204" pitchFamily="18" charset="0"/>
                          </a:rPr>
                          <m:t>𝐵</m:t>
                        </m:r>
                      </m:sub>
                    </m:sSub>
                    <m:sPre>
                      <m:sPrePr>
                        <m:ctrlPr>
                          <a:rPr lang="en-US"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𝐵</m:t>
                        </m:r>
                      </m:sup>
                      <m:e>
                        <m:r>
                          <a:rPr lang="en-US" b="0" i="1" smtClean="0">
                            <a:latin typeface="Cambria Math" panose="02040503050406030204" pitchFamily="18" charset="0"/>
                          </a:rPr>
                          <m:t>𝑎</m:t>
                        </m:r>
                      </m:e>
                    </m:sPre>
                    <m:sSup>
                      <m:sSupPr>
                        <m:ctrlPr>
                          <a:rPr lang="en-US" i="1" smtClean="0">
                            <a:latin typeface="Cambria Math" panose="02040503050406030204" pitchFamily="18" charset="0"/>
                          </a:rPr>
                        </m:ctrlPr>
                      </m:sSupPr>
                      <m:e>
                        <m:r>
                          <a:rPr lang="en-US" b="0" i="1" smtClean="0">
                            <a:latin typeface="Cambria Math" panose="02040503050406030204" pitchFamily="18" charset="0"/>
                          </a:rPr>
                          <m:t> </m:t>
                        </m:r>
                      </m:e>
                      <m:sup>
                        <m:r>
                          <a:rPr lang="en-US" b="0" i="1" smtClean="0">
                            <a:latin typeface="Cambria Math" panose="02040503050406030204" pitchFamily="18" charset="0"/>
                          </a:rPr>
                          <m:t>#</m:t>
                        </m:r>
                      </m:sup>
                    </m:sSup>
                    <m:r>
                      <a:rPr lang="en-US" b="0" i="1" smtClean="0">
                        <a:latin typeface="Cambria Math" panose="02040503050406030204" pitchFamily="18" charset="0"/>
                      </a:rPr>
                      <m:t> − </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0</m:t>
                        </m:r>
                      </m:sup>
                      <m:e>
                        <m:r>
                          <a:rPr lang="en-US" b="0" i="1" smtClean="0">
                            <a:latin typeface="Cambria Math" panose="02040503050406030204" pitchFamily="18" charset="0"/>
                          </a:rPr>
                          <m:t>𝑔</m:t>
                        </m:r>
                        <m:r>
                          <a:rPr lang="en-US" b="0" i="1" smtClean="0">
                            <a:latin typeface="Cambria Math" panose="02040503050406030204" pitchFamily="18" charset="0"/>
                          </a:rPr>
                          <m:t>. </m:t>
                        </m:r>
                      </m:e>
                    </m:sPre>
                  </m:oMath>
                </a14:m>
                <a:r>
                  <a:rPr lang="en-US" dirty="0"/>
                  <a:t>Next we integrate time while assuming that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0</m:t>
                        </m:r>
                      </m:sup>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e>
                    </m:sPre>
                    <m:sSub>
                      <m:sSubPr>
                        <m:ctrlPr>
                          <a:rPr lang="en-US" i="1" smtClean="0">
                            <a:latin typeface="Cambria Math" panose="02040503050406030204" pitchFamily="18" charset="0"/>
                          </a:rPr>
                        </m:ctrlPr>
                      </m:sSubPr>
                      <m:e>
                        <m:r>
                          <a:rPr lang="en-US" b="0" i="1" smtClean="0">
                            <a:latin typeface="Cambria Math" panose="02040503050406030204" pitchFamily="18" charset="0"/>
                          </a:rPr>
                          <m:t> </m:t>
                        </m:r>
                      </m:e>
                      <m:sub>
                        <m:r>
                          <a:rPr lang="en-US" b="0" i="1" smtClean="0">
                            <a:latin typeface="Cambria Math" panose="02040503050406030204" pitchFamily="18" charset="0"/>
                          </a:rPr>
                          <m:t>𝐵</m:t>
                        </m:r>
                      </m:sub>
                    </m:sSub>
                  </m:oMath>
                </a14:m>
                <a:r>
                  <a:rPr lang="en-US" dirty="0"/>
                  <a:t> and g are known to get velocity of the equipment. This is done with the equation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0</m:t>
                        </m:r>
                      </m:sup>
                      <m:e>
                        <m:acc>
                          <m:accPr>
                            <m:chr m:val="̂"/>
                            <m:ctrlPr>
                              <a:rPr lang="en-US"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𝜐</m:t>
                            </m:r>
                          </m:e>
                        </m:acc>
                      </m:e>
                    </m:sPre>
                    <m:sSub>
                      <m:sSubPr>
                        <m:ctrlPr>
                          <a:rPr lang="en-US" i="1" smtClean="0">
                            <a:latin typeface="Cambria Math" panose="02040503050406030204" pitchFamily="18" charset="0"/>
                          </a:rPr>
                        </m:ctrlPr>
                      </m:sSubPr>
                      <m:e>
                        <m:r>
                          <a:rPr lang="en-US" b="0" i="1" smtClean="0">
                            <a:latin typeface="Cambria Math" panose="02040503050406030204" pitchFamily="18" charset="0"/>
                          </a:rPr>
                          <m:t> </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limLoc m:val="undOvr"/>
                        <m:subHide m:val="on"/>
                        <m:supHide m:val="on"/>
                        <m:ctrlPr>
                          <a:rPr lang="en-US" b="0" i="1" smtClean="0">
                            <a:latin typeface="Cambria Math" panose="02040503050406030204" pitchFamily="18" charset="0"/>
                          </a:rPr>
                        </m:ctrlPr>
                      </m:naryPr>
                      <m:sub/>
                      <m:sup/>
                      <m:e>
                        <m:sPre>
                          <m:sPrePr>
                            <m:ctrlPr>
                              <a:rPr lang="en-US" b="0"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0</m:t>
                            </m:r>
                          </m:sup>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sPre>
                      </m:e>
                    </m:nary>
                  </m:oMath>
                </a14:m>
                <a:r>
                  <a:rPr lang="en-US" dirty="0"/>
                  <a:t>. Then finally, we can get the position of the equipment with</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 </m:t>
                        </m:r>
                      </m:sub>
                      <m:sup>
                        <m:r>
                          <a:rPr lang="en-US" i="1">
                            <a:latin typeface="Cambria Math" panose="02040503050406030204" pitchFamily="18" charset="0"/>
                          </a:rPr>
                          <m:t>0</m:t>
                        </m:r>
                      </m:sup>
                      <m:e>
                        <m:r>
                          <a:rPr lang="en-US" b="0" i="1" smtClean="0">
                            <a:latin typeface="Cambria Math" panose="02040503050406030204" pitchFamily="18" charset="0"/>
                          </a:rPr>
                          <m:t> </m:t>
                        </m:r>
                      </m:e>
                    </m:sPre>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i="1">
                            <a:latin typeface="Cambria Math" panose="02040503050406030204" pitchFamily="18" charset="0"/>
                          </a:rPr>
                          <m:t> </m:t>
                        </m:r>
                      </m:e>
                      <m:sub>
                        <m:r>
                          <a:rPr lang="en-US" i="1">
                            <a:latin typeface="Cambria Math" panose="02040503050406030204" pitchFamily="18" charset="0"/>
                          </a:rPr>
                          <m:t>𝑣</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nary>
                      <m:naryPr>
                        <m:limLoc m:val="undOvr"/>
                        <m:subHide m:val="on"/>
                        <m:supHide m:val="on"/>
                        <m:ctrlPr>
                          <a:rPr lang="en-US" i="1">
                            <a:latin typeface="Cambria Math" panose="02040503050406030204" pitchFamily="18" charset="0"/>
                          </a:rPr>
                        </m:ctrlPr>
                      </m:naryPr>
                      <m:sub/>
                      <m:sup/>
                      <m:e>
                        <m:sPre>
                          <m:sPrePr>
                            <m:ctrlPr>
                              <a:rPr lang="en-US" i="1">
                                <a:latin typeface="Cambria Math" panose="02040503050406030204" pitchFamily="18" charset="0"/>
                              </a:rPr>
                            </m:ctrlPr>
                          </m:sPrePr>
                          <m:sub>
                            <m:r>
                              <a:rPr lang="en-US" i="1">
                                <a:latin typeface="Cambria Math" panose="02040503050406030204" pitchFamily="18" charset="0"/>
                              </a:rPr>
                              <m:t> </m:t>
                            </m:r>
                          </m:sub>
                          <m:sup>
                            <m:r>
                              <a:rPr lang="en-US" i="1">
                                <a:latin typeface="Cambria Math" panose="02040503050406030204" pitchFamily="18" charset="0"/>
                              </a:rPr>
                              <m:t>0</m:t>
                            </m:r>
                          </m:sup>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𝜐</m:t>
                                </m:r>
                              </m:e>
                            </m:acc>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𝑣</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𝑑𝑡</m:t>
                            </m:r>
                          </m:e>
                        </m:sPre>
                      </m:e>
                    </m:nary>
                  </m:oMath>
                </a14:m>
                <a:endParaRPr lang="en-US" dirty="0"/>
              </a:p>
            </p:txBody>
          </p:sp>
        </mc:Choice>
        <mc:Fallback xmlns="">
          <p:sp>
            <p:nvSpPr>
              <p:cNvPr id="3" name="Content Placeholder 2">
                <a:extLst>
                  <a:ext uri="{FF2B5EF4-FFF2-40B4-BE49-F238E27FC236}">
                    <a16:creationId xmlns:a16="http://schemas.microsoft.com/office/drawing/2014/main" id="{E2DAC69C-3E59-4D8C-92BF-BAF10715DEE9}"/>
                  </a:ext>
                </a:extLst>
              </p:cNvPr>
              <p:cNvSpPr>
                <a:spLocks noGrp="1" noRot="1" noChangeAspect="1" noMove="1" noResize="1" noEditPoints="1" noAdjustHandles="1" noChangeArrowheads="1" noChangeShapeType="1" noTextEdit="1"/>
              </p:cNvSpPr>
              <p:nvPr>
                <p:ph idx="1"/>
              </p:nvPr>
            </p:nvSpPr>
            <p:spPr>
              <a:blipFill>
                <a:blip r:embed="rId2"/>
                <a:stretch>
                  <a:fillRect l="-1515" t="-1667" r="-1818" b="-11212"/>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A04C33A0-6398-4232-A1E4-AF15A7FB06B4}"/>
              </a:ext>
            </a:extLst>
          </p:cNvPr>
          <p:cNvSpPr>
            <a:spLocks noGrp="1"/>
          </p:cNvSpPr>
          <p:nvPr>
            <p:ph type="title"/>
          </p:nvPr>
        </p:nvSpPr>
        <p:spPr>
          <a:xfrm>
            <a:off x="1096963" y="287338"/>
            <a:ext cx="10058400" cy="1449387"/>
          </a:xfrm>
          <a:prstGeom prst="rect">
            <a:avLst/>
          </a:prstGeom>
        </p:spPr>
        <p:txBody>
          <a:bodyPr wrap="none">
            <a:spAutoFit/>
          </a:bodyPr>
          <a:lstStyle/>
          <a:p>
            <a:r>
              <a:rPr lang="en-US" dirty="0"/>
              <a:t>Math behind the Accelerometer</a:t>
            </a:r>
          </a:p>
        </p:txBody>
      </p:sp>
    </p:spTree>
    <p:extLst>
      <p:ext uri="{BB962C8B-B14F-4D97-AF65-F5344CB8AC3E}">
        <p14:creationId xmlns:p14="http://schemas.microsoft.com/office/powerpoint/2010/main" val="219814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1E15-3A25-470F-A69D-56813559142F}"/>
              </a:ext>
            </a:extLst>
          </p:cNvPr>
          <p:cNvSpPr>
            <a:spLocks noGrp="1"/>
          </p:cNvSpPr>
          <p:nvPr>
            <p:ph type="title"/>
          </p:nvPr>
        </p:nvSpPr>
        <p:spPr/>
        <p:txBody>
          <a:bodyPr/>
          <a:lstStyle/>
          <a:p>
            <a:r>
              <a:rPr lang="en-US" dirty="0"/>
              <a:t>Accelerometer and the gyroscope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8B0DD9-0CE4-43AE-9214-B68F5A2C2FC4}"/>
                  </a:ext>
                </a:extLst>
              </p:cNvPr>
              <p:cNvSpPr>
                <a:spLocks noGrp="1"/>
              </p:cNvSpPr>
              <p:nvPr>
                <p:ph idx="1"/>
              </p:nvPr>
            </p:nvSpPr>
            <p:spPr/>
            <p:txBody>
              <a:bodyPr>
                <a:normAutofit/>
              </a:bodyPr>
              <a:lstStyle/>
              <a:p>
                <a:r>
                  <a:rPr lang="en-US" dirty="0"/>
                  <a:t>Gyroscopes are another MEMS device that is used in smaller devices or can be a ring-laser gyroscope or fiber optic gyroscope that are put into a wide variety of commercial and military applications, because they are used to measure the rate of change of orientation. Because of the gyroscopes movements, we can use the equation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h</m:t>
                    </m:r>
                    <m:r>
                      <a:rPr lang="en-US" b="0" i="0" smtClean="0">
                        <a:latin typeface="Cambria Math" panose="02040503050406030204" pitchFamily="18" charset="0"/>
                      </a:rPr>
                      <m:t>, </m:t>
                    </m:r>
                  </m:oMath>
                </a14:m>
                <a:r>
                  <a:rPr lang="en-US" dirty="0"/>
                  <a:t>where h is the angler momentum, w is angular velocity and t is torque. We can estimate orientation  if we first assume that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𝐵</m:t>
                        </m:r>
                      </m:sup>
                      <m:e>
                        <m:r>
                          <a:rPr lang="en-US" b="0" i="1" smtClean="0">
                            <a:latin typeface="Cambria Math" panose="02040503050406030204" pitchFamily="18" charset="0"/>
                          </a:rPr>
                          <m:t>𝑤</m:t>
                        </m:r>
                      </m:e>
                    </m:sPre>
                  </m:oMath>
                </a14:m>
                <a:r>
                  <a:rPr lang="en-US" dirty="0"/>
                  <a:t> is a constant over some time interval,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𝑡</m:t>
                        </m:r>
                      </m:sub>
                    </m:sSub>
                  </m:oMath>
                </a14:m>
                <a:r>
                  <a:rPr lang="en-US" dirty="0"/>
                  <a:t>. The rotation of the timestep k would result in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 </m:t>
                        </m:r>
                      </m:sub>
                      <m:sup>
                        <m:r>
                          <a:rPr lang="en-US" b="0" i="1" smtClean="0">
                            <a:latin typeface="Cambria Math" panose="02040503050406030204" pitchFamily="18" charset="0"/>
                          </a:rPr>
                          <m:t>𝐵</m:t>
                        </m:r>
                      </m:sup>
                      <m:e>
                        <m:r>
                          <a:rPr lang="en-US" i="1" smtClean="0">
                            <a:latin typeface="Cambria Math" panose="02040503050406030204" pitchFamily="18" charset="0"/>
                            <a:ea typeface="Cambria Math" panose="02040503050406030204" pitchFamily="18" charset="0"/>
                          </a:rPr>
                          <m:t>𝜉</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e>
                          <m:sub>
                            <m:r>
                              <m:rPr>
                                <m:sty m:val="p"/>
                              </m:rPr>
                              <a:rPr lang="el-GR" i="1" smtClean="0">
                                <a:latin typeface="Cambria Math" panose="02040503050406030204" pitchFamily="18" charset="0"/>
                                <a:ea typeface="Cambria Math" panose="02040503050406030204" pitchFamily="18" charset="0"/>
                              </a:rPr>
                              <m:t>Δ</m:t>
                            </m:r>
                          </m:sub>
                        </m:sSub>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𝜔</m:t>
                                    </m:r>
                                  </m:sub>
                                </m:sSub>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 </m:t>
                                    </m:r>
                                  </m:e>
                                  <m:sup>
                                    <m:r>
                                      <a:rPr lang="en-US" b="0" i="1" smtClean="0">
                                        <a:latin typeface="Cambria Math" panose="02040503050406030204" pitchFamily="18" charset="0"/>
                                        <a:ea typeface="Cambria Math" panose="02040503050406030204" pitchFamily="18" charset="0"/>
                                      </a:rPr>
                                      <m:t>𝐵</m:t>
                                    </m:r>
                                  </m:sup>
                                </m:sSup>
                              </m:e>
                            </m:d>
                            <m:sPre>
                              <m:sPrePr>
                                <m:ctrlPr>
                                  <a:rPr lang="en-US" b="0" i="1" smtClean="0">
                                    <a:latin typeface="Cambria Math" panose="02040503050406030204" pitchFamily="18" charset="0"/>
                                    <a:ea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rPr>
                                  <m:t> </m:t>
                                </m:r>
                              </m:sup>
                              <m:e>
                                <m:r>
                                  <a:rPr lang="en-US" i="1" smtClean="0">
                                    <a:latin typeface="Cambria Math" panose="02040503050406030204" pitchFamily="18" charset="0"/>
                                    <a:ea typeface="Cambria Math" panose="02040503050406030204" pitchFamily="18" charset="0"/>
                                  </a:rPr>
                                  <m:t>𝛿</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e>
                                  <m:sub>
                                    <m:r>
                                      <a:rPr lang="en-US" b="0" i="1" smtClean="0">
                                        <a:latin typeface="Cambria Math" panose="02040503050406030204" pitchFamily="18" charset="0"/>
                                        <a:ea typeface="Cambria Math" panose="02040503050406030204" pitchFamily="18" charset="0"/>
                                      </a:rPr>
                                      <m:t>𝑡</m:t>
                                    </m:r>
                                  </m:sub>
                                </m:sSub>
                              </m:e>
                            </m:sPre>
                          </m:sup>
                        </m:sSup>
                      </m:e>
                    </m:sPre>
                    <m:r>
                      <a:rPr lang="en-US" b="0" i="0" smtClean="0">
                        <a:latin typeface="Cambria Math" panose="02040503050406030204" pitchFamily="18" charset="0"/>
                      </a:rPr>
                      <m:t>.</m:t>
                    </m:r>
                  </m:oMath>
                </a14:m>
                <a:r>
                  <a:rPr lang="en-US" dirty="0"/>
                  <a:t> </a:t>
                </a:r>
              </a:p>
              <a:p>
                <a:r>
                  <a:rPr lang="en-US" dirty="0"/>
                  <a:t>When the orientation of the frame start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rPr>
                          <m:t>𝐵</m:t>
                        </m:r>
                      </m:sub>
                    </m:sSub>
                  </m:oMath>
                </a14:m>
                <a:r>
                  <a:rPr lang="en-US" dirty="0"/>
                  <a:t>then the change in positioning can be shown in discrete time form, as the equation </a:t>
                </a:r>
              </a:p>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𝜉</m:t>
                            </m:r>
                          </m:e>
                        </m:acc>
                      </m:e>
                      <m:sub>
                        <m:r>
                          <a:rPr lang="en-US" b="0" i="1" smtClean="0">
                            <a:latin typeface="Cambria Math" panose="02040503050406030204" pitchFamily="18" charset="0"/>
                          </a:rPr>
                          <m:t>𝐵</m:t>
                        </m:r>
                      </m:sub>
                    </m:sSub>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groupChr>
                      <m:groupChrPr>
                        <m:chr m:val="←"/>
                        <m:pos m:val="top"/>
                        <m:ctrlPr>
                          <a:rPr lang="en-US" i="1" smtClean="0">
                            <a:latin typeface="Cambria Math" panose="02040503050406030204" pitchFamily="18" charset="0"/>
                          </a:rPr>
                        </m:ctrlPr>
                      </m:groupChrPr>
                      <m:e>
                        <m:r>
                          <m:rPr>
                            <m:brk m:alnAt="1"/>
                          </m:rPr>
                          <a:rPr lang="en-US" b="0" i="1" smtClean="0">
                            <a:latin typeface="Cambria Math" panose="02040503050406030204" pitchFamily="18" charset="0"/>
                          </a:rPr>
                          <m:t> </m:t>
                        </m:r>
                      </m:e>
                    </m:groupCh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𝜉</m:t>
                            </m:r>
                          </m:e>
                        </m:acc>
                      </m:e>
                      <m:sub>
                        <m:r>
                          <a:rPr lang="en-US" b="0" i="1" smtClean="0">
                            <a:latin typeface="Cambria Math" panose="02040503050406030204" pitchFamily="18" charset="0"/>
                          </a:rPr>
                          <m:t>𝐵</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m:t>
                    </m:r>
                    <m:sPre>
                      <m:sPrePr>
                        <m:ctrlPr>
                          <a:rPr lang="en-US" b="0" i="1" smtClean="0">
                            <a:latin typeface="Cambria Math" panose="02040503050406030204" pitchFamily="18" charset="0"/>
                            <a:ea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 </m:t>
                        </m:r>
                      </m:sub>
                      <m:sup>
                        <m:r>
                          <a:rPr lang="en-US" b="0" i="1" smtClean="0">
                            <a:latin typeface="Cambria Math" panose="02040503050406030204" pitchFamily="18" charset="0"/>
                          </a:rPr>
                          <m:t>𝐵</m:t>
                        </m:r>
                      </m:sup>
                      <m:e>
                        <m:r>
                          <a:rPr lang="en-US" i="1" smtClean="0">
                            <a:latin typeface="Cambria Math" panose="02040503050406030204" pitchFamily="18" charset="0"/>
                            <a:ea typeface="Cambria Math" panose="02040503050406030204" pitchFamily="18" charset="0"/>
                          </a:rPr>
                          <m:t>𝜉</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e>
                          <m:sub>
                            <m:r>
                              <m:rPr>
                                <m:sty m:val="p"/>
                              </m:rPr>
                              <a:rPr lang="el-GR" i="1" smtClean="0">
                                <a:latin typeface="Cambria Math" panose="02040503050406030204" pitchFamily="18" charset="0"/>
                                <a:ea typeface="Cambria Math" panose="02040503050406030204" pitchFamily="18" charset="0"/>
                              </a:rPr>
                              <m:t>Δ</m:t>
                            </m:r>
                          </m:sub>
                        </m:sSub>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e>
                    </m:sPre>
                  </m:oMath>
                </a14:m>
                <a:endParaRPr lang="en-US" dirty="0"/>
              </a:p>
            </p:txBody>
          </p:sp>
        </mc:Choice>
        <mc:Fallback xmlns="">
          <p:sp>
            <p:nvSpPr>
              <p:cNvPr id="3" name="Content Placeholder 2">
                <a:extLst>
                  <a:ext uri="{FF2B5EF4-FFF2-40B4-BE49-F238E27FC236}">
                    <a16:creationId xmlns:a16="http://schemas.microsoft.com/office/drawing/2014/main" id="{C68B0DD9-0CE4-43AE-9214-B68F5A2C2FC4}"/>
                  </a:ext>
                </a:extLst>
              </p:cNvPr>
              <p:cNvSpPr>
                <a:spLocks noGrp="1" noRot="1" noChangeAspect="1" noMove="1" noResize="1" noEditPoints="1" noAdjustHandles="1" noChangeArrowheads="1" noChangeShapeType="1" noTextEdit="1"/>
              </p:cNvSpPr>
              <p:nvPr>
                <p:ph idx="1"/>
              </p:nvPr>
            </p:nvSpPr>
            <p:spPr>
              <a:blipFill>
                <a:blip r:embed="rId2"/>
                <a:stretch>
                  <a:fillRect l="-606" t="-1667" r="-2061"/>
                </a:stretch>
              </a:blipFill>
            </p:spPr>
            <p:txBody>
              <a:bodyPr/>
              <a:lstStyle/>
              <a:p>
                <a:r>
                  <a:rPr lang="en-US">
                    <a:noFill/>
                  </a:rPr>
                  <a:t> </a:t>
                </a:r>
              </a:p>
            </p:txBody>
          </p:sp>
        </mc:Fallback>
      </mc:AlternateContent>
    </p:spTree>
    <p:extLst>
      <p:ext uri="{BB962C8B-B14F-4D97-AF65-F5344CB8AC3E}">
        <p14:creationId xmlns:p14="http://schemas.microsoft.com/office/powerpoint/2010/main" val="291701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02F15E-8345-4917-AAD1-1FAFC74B9FD5}"/>
                  </a:ext>
                </a:extLst>
              </p:cNvPr>
              <p:cNvSpPr>
                <a:spLocks noGrp="1"/>
              </p:cNvSpPr>
              <p:nvPr>
                <p:ph idx="1"/>
              </p:nvPr>
            </p:nvSpPr>
            <p:spPr/>
            <p:txBody>
              <a:bodyPr/>
              <a:lstStyle/>
              <a:p>
                <a:r>
                  <a:rPr lang="en-US" dirty="0"/>
                  <a:t>Accelerometers and gyroscopes, along with magnetometers are all amazing advancements in technology, but by themselves can be prone to miscalculation and bias. Even though these sensors have been perfected over decades and decades they will never be able to perfectly measure what they are looking for and some cheaper ones might be far from perfect. That is why the method of combining them to account for each others biases and miscalculations. That is why inertial navigation systems use an inertial measurement unit with 6 degrees of freedom for accelerometers and gyroscopes and 9 degrees of freedom with the added magnetometer, all sensors being triaxial. This issue can be shown with any one sensor I have been talking about by the equation,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a14:m>
                <a:r>
                  <a:rPr lang="en-US" dirty="0"/>
                  <a:t>. </a:t>
                </a:r>
              </a:p>
              <a:p>
                <a:r>
                  <a:rPr lang="en-US" dirty="0"/>
                  <a:t>Where x is the true value,  s is the scale factor of x, b is the bias and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t> is the noise. The scale factor is plus minus a certain percentage that is determined by the maker and the bias is suppose to be as close to zero as possible, but will always have a value there that is hopefully small enough to be irrelevant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202F15E-8345-4917-AAD1-1FAFC74B9FD5}"/>
                  </a:ext>
                </a:extLst>
              </p:cNvPr>
              <p:cNvSpPr>
                <a:spLocks noGrp="1" noRot="1" noChangeAspect="1" noMove="1" noResize="1" noEditPoints="1" noAdjustHandles="1" noChangeArrowheads="1" noChangeShapeType="1" noTextEdit="1"/>
              </p:cNvSpPr>
              <p:nvPr>
                <p:ph idx="1"/>
              </p:nvPr>
            </p:nvSpPr>
            <p:spPr>
              <a:blipFill>
                <a:blip r:embed="rId2"/>
                <a:stretch>
                  <a:fillRect l="-606" t="-1667" r="-1333"/>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570753AB-0D3F-4931-A932-0EF18EE0E9B4}"/>
              </a:ext>
            </a:extLst>
          </p:cNvPr>
          <p:cNvSpPr>
            <a:spLocks noGrp="1"/>
          </p:cNvSpPr>
          <p:nvPr>
            <p:ph type="title"/>
          </p:nvPr>
        </p:nvSpPr>
        <p:spPr>
          <a:xfrm>
            <a:off x="1096963" y="1011014"/>
            <a:ext cx="10058400" cy="725711"/>
          </a:xfrm>
          <a:prstGeom prst="rect">
            <a:avLst/>
          </a:prstGeom>
        </p:spPr>
        <p:txBody>
          <a:bodyPr wrap="square">
            <a:spAutoFit/>
          </a:bodyPr>
          <a:lstStyle/>
          <a:p>
            <a:r>
              <a:rPr lang="en-US" dirty="0"/>
              <a:t>Sensor Fusion</a:t>
            </a:r>
          </a:p>
        </p:txBody>
      </p:sp>
    </p:spTree>
    <p:extLst>
      <p:ext uri="{BB962C8B-B14F-4D97-AF65-F5344CB8AC3E}">
        <p14:creationId xmlns:p14="http://schemas.microsoft.com/office/powerpoint/2010/main" val="351484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7DCF-EF31-48B0-B17E-290F3FA76200}"/>
              </a:ext>
            </a:extLst>
          </p:cNvPr>
          <p:cNvSpPr>
            <a:spLocks noGrp="1"/>
          </p:cNvSpPr>
          <p:nvPr>
            <p:ph type="title"/>
          </p:nvPr>
        </p:nvSpPr>
        <p:spPr/>
        <p:txBody>
          <a:bodyPr/>
          <a:lstStyle/>
          <a:p>
            <a:r>
              <a:rPr lang="en-US" dirty="0"/>
              <a:t>Sensor Fusion</a:t>
            </a:r>
          </a:p>
        </p:txBody>
      </p:sp>
      <p:sp>
        <p:nvSpPr>
          <p:cNvPr id="3" name="Content Placeholder 2">
            <a:extLst>
              <a:ext uri="{FF2B5EF4-FFF2-40B4-BE49-F238E27FC236}">
                <a16:creationId xmlns:a16="http://schemas.microsoft.com/office/drawing/2014/main" id="{562B0A36-EF2C-470F-B03E-44AE6EABBEB5}"/>
              </a:ext>
            </a:extLst>
          </p:cNvPr>
          <p:cNvSpPr>
            <a:spLocks noGrp="1"/>
          </p:cNvSpPr>
          <p:nvPr>
            <p:ph idx="1"/>
          </p:nvPr>
        </p:nvSpPr>
        <p:spPr/>
        <p:txBody>
          <a:bodyPr/>
          <a:lstStyle/>
          <a:p>
            <a:pPr>
              <a:spcBef>
                <a:spcPts val="100"/>
              </a:spcBef>
              <a:spcAft>
                <a:spcPts val="100"/>
              </a:spcAft>
            </a:pPr>
            <a:r>
              <a:rPr lang="en-US" dirty="0"/>
              <a:t>Furthermore, bias can be hard to deal with because there miscalculation can actually grow overtime and create a vast change of data from the true value. Lastly, the noise is in the equation is just random. To combat these problems in these individual sensors, we can use sensor fusion to make the sensors compliment the other readings to get a much more accurate measurement of the position and orientation, or pose, of the machine. The unique characteristics of each sensor can be used to create a fusion between them and account for many factors. One way of doing this is referred to as the extended Kalman filter and is described in Peter </a:t>
            </a:r>
            <a:r>
              <a:rPr lang="en-US" dirty="0" err="1"/>
              <a:t>Corke’s</a:t>
            </a:r>
            <a:r>
              <a:rPr lang="en-US" dirty="0"/>
              <a:t> book as “Given a full nonlinear mathematical </a:t>
            </a:r>
          </a:p>
          <a:p>
            <a:pPr>
              <a:spcBef>
                <a:spcPts val="100"/>
              </a:spcBef>
              <a:spcAft>
                <a:spcPts val="100"/>
              </a:spcAft>
            </a:pPr>
            <a:r>
              <a:rPr lang="en-US" dirty="0"/>
              <a:t>model that relates the sensor signals and their biases to the </a:t>
            </a:r>
          </a:p>
          <a:p>
            <a:pPr>
              <a:spcBef>
                <a:spcPts val="100"/>
              </a:spcBef>
              <a:spcAft>
                <a:spcPts val="100"/>
              </a:spcAft>
            </a:pPr>
            <a:r>
              <a:rPr lang="en-US" dirty="0"/>
              <a:t>vehicle pose and knowledge about the noise (uncertainty) on</a:t>
            </a:r>
          </a:p>
          <a:p>
            <a:pPr>
              <a:spcBef>
                <a:spcPts val="100"/>
              </a:spcBef>
              <a:spcAft>
                <a:spcPts val="100"/>
              </a:spcAft>
            </a:pPr>
            <a:r>
              <a:rPr lang="en-US" dirty="0"/>
              <a:t> the sensor signals, the filter gives an optimal estimate of the </a:t>
            </a:r>
          </a:p>
          <a:p>
            <a:pPr>
              <a:spcBef>
                <a:spcPts val="100"/>
              </a:spcBef>
              <a:spcAft>
                <a:spcPts val="100"/>
              </a:spcAft>
            </a:pPr>
            <a:r>
              <a:rPr lang="en-US" dirty="0"/>
              <a:t>pose and bias that best explain the sensor signal”.</a:t>
            </a:r>
          </a:p>
        </p:txBody>
      </p:sp>
      <p:pic>
        <p:nvPicPr>
          <p:cNvPr id="3074" name="Picture 2" descr="Autonomous Mobility and the New Age of Sensor Fusion | FierceElectronics">
            <a:extLst>
              <a:ext uri="{FF2B5EF4-FFF2-40B4-BE49-F238E27FC236}">
                <a16:creationId xmlns:a16="http://schemas.microsoft.com/office/drawing/2014/main" id="{C130B365-DF70-4C33-B76F-043F2186F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2420" y="3948854"/>
            <a:ext cx="3055620" cy="229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1913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653</TotalTime>
  <Words>1802</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Cambria Math</vt:lpstr>
      <vt:lpstr>Retrospect</vt:lpstr>
      <vt:lpstr>EEL 5661 MATLAB Project on accelerometers, combined with gyroscopes and sensor fusion.</vt:lpstr>
      <vt:lpstr>What is an accelerometer?</vt:lpstr>
      <vt:lpstr>History of accelerometers</vt:lpstr>
      <vt:lpstr>Math behind the Accelerometer</vt:lpstr>
      <vt:lpstr>Math behind the Accelerometer</vt:lpstr>
      <vt:lpstr>Math behind the Accelerometer</vt:lpstr>
      <vt:lpstr>Accelerometer and the gyroscope</vt:lpstr>
      <vt:lpstr>Sensor Fusion</vt:lpstr>
      <vt:lpstr>Sensor Fusion</vt:lpstr>
      <vt:lpstr>Sensor Fusion</vt:lpstr>
      <vt:lpstr>MATLAB Example</vt:lpstr>
      <vt:lpstr>MATLAB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EEL 5661 MATLAB Project</dc:title>
  <dc:creator>Brandon Lyons</dc:creator>
  <cp:lastModifiedBy>Brandon Lyons</cp:lastModifiedBy>
  <cp:revision>57</cp:revision>
  <dcterms:created xsi:type="dcterms:W3CDTF">2021-12-05T04:53:49Z</dcterms:created>
  <dcterms:modified xsi:type="dcterms:W3CDTF">2021-12-08T21:42:17Z</dcterms:modified>
</cp:coreProperties>
</file>