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0"/>
  </p:handoutMasterIdLst>
  <p:sldIdLst>
    <p:sldId id="257" r:id="rId3"/>
    <p:sldId id="258" r:id="rId4"/>
    <p:sldId id="262" r:id="rId5"/>
    <p:sldId id="263" r:id="rId7"/>
    <p:sldId id="264" r:id="rId8"/>
    <p:sldId id="265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4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FBD784-468D-43CE-8EE0-A34D50BA37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體 Medium" panose="020B0600000000000000" pitchFamily="34" charset="-128"/>
                <a:ea typeface="思源黑體 Medium" panose="020B0600000000000000" pitchFamily="34" charset="-128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體 Medium" panose="020B0600000000000000" pitchFamily="34" charset="-128"/>
              <a:ea typeface="思源黑體 Medium" panose="020B0600000000000000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FBD784-468D-43CE-8EE0-A34D50BA37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體 Medium" panose="020B0600000000000000" pitchFamily="34" charset="-128"/>
                <a:ea typeface="思源黑體 Medium" panose="020B0600000000000000" pitchFamily="34" charset="-128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體 Medium" panose="020B0600000000000000" pitchFamily="34" charset="-128"/>
              <a:ea typeface="思源黑體 Medium" panose="020B0600000000000000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FBD784-468D-43CE-8EE0-A34D50BA37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體 Medium" panose="020B0600000000000000" pitchFamily="34" charset="-128"/>
                <a:ea typeface="思源黑體 Medium" panose="020B0600000000000000" pitchFamily="34" charset="-128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體 Medium" panose="020B0600000000000000" pitchFamily="34" charset="-128"/>
              <a:ea typeface="思源黑體 Medium" panose="020B0600000000000000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FBD784-468D-43CE-8EE0-A34D50BA37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體 Medium" panose="020B0600000000000000" pitchFamily="34" charset="-128"/>
                <a:ea typeface="思源黑體 Medium" panose="020B0600000000000000" pitchFamily="34" charset="-128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體 Medium" panose="020B0600000000000000" pitchFamily="34" charset="-128"/>
              <a:ea typeface="思源黑體 Medium" panose="020B0600000000000000" pitchFamily="34" charset="-128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稻壳儿_答辩小姐姐作品_1"/>
          <p:cNvPicPr>
            <a:picLocks noChangeAspect="true"/>
          </p:cNvPicPr>
          <p:nvPr/>
        </p:nvPicPr>
        <p:blipFill rotWithShape="true"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l="8772" t="10256" r="8955" b="7487"/>
          <a:stretch>
            <a:fillRect/>
          </a:stretch>
        </p:blipFill>
        <p:spPr>
          <a:xfrm rot="5400000" flipV="true">
            <a:off x="2667003" y="-2667001"/>
            <a:ext cx="6858000" cy="12192001"/>
          </a:xfrm>
          <a:prstGeom prst="rect">
            <a:avLst/>
          </a:prstGeom>
        </p:spPr>
      </p:pic>
      <p:sp>
        <p:nvSpPr>
          <p:cNvPr id="6" name="稻壳儿_答辩小姐姐作品_2"/>
          <p:cNvSpPr txBox="true"/>
          <p:nvPr/>
        </p:nvSpPr>
        <p:spPr>
          <a:xfrm>
            <a:off x="2311791" y="1594658"/>
            <a:ext cx="7568418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false"/>
                </a:gradFill>
                <a:cs typeface="+mn-ea"/>
                <a:sym typeface="+mn-lt"/>
              </a:rPr>
              <a:t>Efficientdet</a:t>
            </a:r>
            <a:endParaRPr lang="zh-CN" altLang="en-US" sz="8000" dirty="0">
              <a:gradFill>
                <a:gsLst>
                  <a:gs pos="0">
                    <a:srgbClr val="4D7F89"/>
                  </a:gs>
                  <a:gs pos="100000">
                    <a:srgbClr val="A2633C"/>
                  </a:gs>
                </a:gsLst>
                <a:lin ang="0" scaled="false"/>
              </a:gradFill>
              <a:cs typeface="+mn-ea"/>
              <a:sym typeface="+mn-lt"/>
            </a:endParaRPr>
          </a:p>
        </p:txBody>
      </p:sp>
      <p:sp>
        <p:nvSpPr>
          <p:cNvPr id="7" name="稻壳儿_答辩小姐姐作品_3"/>
          <p:cNvSpPr txBox="true"/>
          <p:nvPr/>
        </p:nvSpPr>
        <p:spPr>
          <a:xfrm>
            <a:off x="1906229" y="3225272"/>
            <a:ext cx="8379542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cs typeface="+mn-ea"/>
                <a:sym typeface="+mn-lt"/>
              </a:rPr>
              <a:t>EfficientDet:Scalable and Efficient Object Detection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8" name="稻壳儿_答辩小姐姐作品_4"/>
          <p:cNvSpPr txBox="true"/>
          <p:nvPr/>
        </p:nvSpPr>
        <p:spPr>
          <a:xfrm>
            <a:off x="5065363" y="4912963"/>
            <a:ext cx="2061275" cy="368300"/>
          </a:xfrm>
          <a:prstGeom prst="rect">
            <a:avLst/>
          </a:prstGeom>
          <a:gradFill>
            <a:gsLst>
              <a:gs pos="0">
                <a:srgbClr val="4D7F89"/>
              </a:gs>
              <a:gs pos="100000">
                <a:srgbClr val="A2633C"/>
              </a:gs>
            </a:gsLst>
            <a:lin ang="3600000" scaled="false"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汇报人：王子陶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稻壳儿_答辩小姐姐作品_1"/>
          <p:cNvPicPr>
            <a:picLocks noChangeAspect="true"/>
          </p:cNvPicPr>
          <p:nvPr/>
        </p:nvPicPr>
        <p:blipFill rotWithShape="true"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l="8772" t="10255" r="8955" b="32021"/>
          <a:stretch>
            <a:fillRect/>
          </a:stretch>
        </p:blipFill>
        <p:spPr>
          <a:xfrm rot="5400000" flipV="true">
            <a:off x="2621280" y="-2621280"/>
            <a:ext cx="6949440" cy="12192000"/>
          </a:xfrm>
          <a:prstGeom prst="rect">
            <a:avLst/>
          </a:prstGeom>
        </p:spPr>
      </p:pic>
      <p:grpSp>
        <p:nvGrpSpPr>
          <p:cNvPr id="15" name="稻壳儿_答辩小姐姐作品_2"/>
          <p:cNvGrpSpPr/>
          <p:nvPr/>
        </p:nvGrpSpPr>
        <p:grpSpPr>
          <a:xfrm>
            <a:off x="7382510" y="1580401"/>
            <a:ext cx="3296611" cy="639849"/>
            <a:chOff x="2082785" y="2278204"/>
            <a:chExt cx="3296611" cy="639849"/>
          </a:xfrm>
        </p:grpSpPr>
        <p:sp>
          <p:nvSpPr>
            <p:cNvPr id="3" name="椭圆 2"/>
            <p:cNvSpPr/>
            <p:nvPr/>
          </p:nvSpPr>
          <p:spPr>
            <a:xfrm>
              <a:off x="2082785" y="2340838"/>
              <a:ext cx="577215" cy="577215"/>
            </a:xfrm>
            <a:prstGeom prst="ellipse">
              <a:avLst/>
            </a:prstGeom>
            <a:solidFill>
              <a:srgbClr val="4D7F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200" dirty="0">
                  <a:cs typeface="+mn-ea"/>
                  <a:sym typeface="+mn-lt"/>
                </a:rPr>
                <a:t>1</a:t>
              </a:r>
              <a:endParaRPr lang="en-US" altLang="zh-CN" sz="3200" dirty="0">
                <a:cs typeface="+mn-ea"/>
                <a:sym typeface="+mn-lt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070536" y="2278204"/>
              <a:ext cx="2308860" cy="49720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dist" defTabSz="4572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网络整体结构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6" name="稻壳儿_答辩小姐姐作品_3"/>
          <p:cNvGrpSpPr/>
          <p:nvPr/>
        </p:nvGrpSpPr>
        <p:grpSpPr>
          <a:xfrm>
            <a:off x="7382510" y="2690301"/>
            <a:ext cx="3296609" cy="639849"/>
            <a:chOff x="2082785" y="2278204"/>
            <a:chExt cx="3296609" cy="639849"/>
          </a:xfrm>
        </p:grpSpPr>
        <p:sp>
          <p:nvSpPr>
            <p:cNvPr id="17" name="椭圆 16"/>
            <p:cNvSpPr/>
            <p:nvPr/>
          </p:nvSpPr>
          <p:spPr>
            <a:xfrm>
              <a:off x="2082785" y="2340838"/>
              <a:ext cx="577215" cy="577215"/>
            </a:xfrm>
            <a:prstGeom prst="ellipse">
              <a:avLst/>
            </a:prstGeom>
            <a:solidFill>
              <a:srgbClr val="A263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200" dirty="0">
                  <a:cs typeface="+mn-ea"/>
                  <a:sym typeface="+mn-lt"/>
                </a:rPr>
                <a:t>2</a:t>
              </a:r>
              <a:endParaRPr lang="en-US" altLang="zh-CN" sz="3200" dirty="0"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070534" y="2278204"/>
              <a:ext cx="2308860" cy="49720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dist" defTabSz="4572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EfficientNet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0" name="稻壳儿_答辩小姐姐作品_4"/>
          <p:cNvGrpSpPr/>
          <p:nvPr/>
        </p:nvGrpSpPr>
        <p:grpSpPr>
          <a:xfrm>
            <a:off x="7382510" y="3800201"/>
            <a:ext cx="3304643" cy="639849"/>
            <a:chOff x="2082785" y="2278204"/>
            <a:chExt cx="3304643" cy="639849"/>
          </a:xfrm>
        </p:grpSpPr>
        <p:sp>
          <p:nvSpPr>
            <p:cNvPr id="21" name="椭圆 20"/>
            <p:cNvSpPr/>
            <p:nvPr/>
          </p:nvSpPr>
          <p:spPr>
            <a:xfrm>
              <a:off x="2082785" y="2340838"/>
              <a:ext cx="577215" cy="577215"/>
            </a:xfrm>
            <a:prstGeom prst="ellipse">
              <a:avLst/>
            </a:prstGeom>
            <a:solidFill>
              <a:srgbClr val="4D7F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200" dirty="0">
                  <a:cs typeface="+mn-ea"/>
                  <a:sym typeface="+mn-lt"/>
                </a:rPr>
                <a:t>3</a:t>
              </a:r>
              <a:endParaRPr lang="en-US" altLang="zh-CN" sz="3200" dirty="0"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078568" y="2278204"/>
              <a:ext cx="2308860" cy="49720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dist" defTabSz="4572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BiFPN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4" name="稻壳儿_答辩小姐姐作品_5"/>
          <p:cNvGrpSpPr/>
          <p:nvPr/>
        </p:nvGrpSpPr>
        <p:grpSpPr>
          <a:xfrm>
            <a:off x="7382510" y="4910101"/>
            <a:ext cx="3304644" cy="639849"/>
            <a:chOff x="2082785" y="2278204"/>
            <a:chExt cx="3304644" cy="639849"/>
          </a:xfrm>
        </p:grpSpPr>
        <p:sp>
          <p:nvSpPr>
            <p:cNvPr id="25" name="椭圆 24"/>
            <p:cNvSpPr/>
            <p:nvPr/>
          </p:nvSpPr>
          <p:spPr>
            <a:xfrm>
              <a:off x="2082785" y="2340838"/>
              <a:ext cx="577215" cy="577215"/>
            </a:xfrm>
            <a:prstGeom prst="ellipse">
              <a:avLst/>
            </a:prstGeom>
            <a:solidFill>
              <a:srgbClr val="A263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200" dirty="0">
                  <a:cs typeface="+mn-ea"/>
                  <a:sym typeface="+mn-lt"/>
                </a:rPr>
                <a:t>4</a:t>
              </a:r>
              <a:endParaRPr lang="en-US" altLang="zh-CN" sz="3200" dirty="0"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078569" y="2278204"/>
              <a:ext cx="2308860" cy="49720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dist" defTabSz="4572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效果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8" name="稻壳儿_答辩小姐姐作品_6"/>
          <p:cNvSpPr txBox="true"/>
          <p:nvPr/>
        </p:nvSpPr>
        <p:spPr>
          <a:xfrm>
            <a:off x="4877505" y="746008"/>
            <a:ext cx="1190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 spc="80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false"/>
                </a:gradFill>
                <a:latin typeface="杨任东竹石体-Regular" panose="02000000000000000000" pitchFamily="2" charset="-122"/>
                <a:ea typeface="杨任东竹石体-Regular" panose="02000000000000000000" pitchFamily="2" charset="-122"/>
                <a:cs typeface="阿里巴巴普惠体 R" panose="00020600040101010101" pitchFamily="18" charset="-122"/>
              </a:defRPr>
            </a:lvl1pPr>
          </a:lstStyle>
          <a:p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目  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稻壳儿_答辩小姐姐作品_7"/>
          <p:cNvSpPr txBox="true"/>
          <p:nvPr/>
        </p:nvSpPr>
        <p:spPr>
          <a:xfrm>
            <a:off x="5677858" y="1853671"/>
            <a:ext cx="1190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 spc="80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false"/>
                </a:gradFill>
                <a:latin typeface="杨任东竹石体-Regular" panose="02000000000000000000" pitchFamily="2" charset="-122"/>
                <a:ea typeface="杨任东竹石体-Regular" panose="02000000000000000000" pitchFamily="2" charset="-122"/>
                <a:cs typeface="阿里巴巴普惠体 R" panose="00020600040101010101" pitchFamily="18" charset="-122"/>
              </a:defRPr>
            </a:lvl1pPr>
          </a:lstStyle>
          <a:p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录  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稻壳儿_答辩小姐姐作品_20"/>
          <p:cNvGrpSpPr/>
          <p:nvPr/>
        </p:nvGrpSpPr>
        <p:grpSpPr>
          <a:xfrm>
            <a:off x="4058860" y="713275"/>
            <a:ext cx="4074281" cy="460375"/>
            <a:chOff x="3866082" y="713275"/>
            <a:chExt cx="4074281" cy="460375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true"/>
            <p:nvPr/>
          </p:nvSpPr>
          <p:spPr>
            <a:xfrm>
              <a:off x="4554706" y="713275"/>
              <a:ext cx="269703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false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zh-CN" altLang="en-US" sz="2400" spc="300" dirty="0">
                  <a:latin typeface="+mn-lt"/>
                  <a:ea typeface="+mn-ea"/>
                  <a:cs typeface="+mn-ea"/>
                  <a:sym typeface="+mn-lt"/>
                </a:rPr>
                <a:t>网络整体结构</a:t>
              </a:r>
              <a:endParaRPr lang="zh-CN" altLang="en-US" sz="2400" spc="3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287145" y="1617980"/>
            <a:ext cx="9618345" cy="3465195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1083310" y="5372100"/>
            <a:ext cx="3722370" cy="10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true"/>
          <p:nvPr/>
        </p:nvSpPr>
        <p:spPr>
          <a:xfrm>
            <a:off x="1367155" y="5665470"/>
            <a:ext cx="3188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特征提取器</a:t>
            </a:r>
            <a:r>
              <a:rPr lang="en-US" altLang="zh-CN"/>
              <a:t>,</a:t>
            </a:r>
            <a:r>
              <a:rPr lang="zh-CN" altLang="en-US"/>
              <a:t>采用</a:t>
            </a:r>
            <a:r>
              <a:rPr lang="en-US" altLang="zh-CN"/>
              <a:t>EfficientNet</a:t>
            </a:r>
            <a:endParaRPr lang="en-US" altLang="zh-CN"/>
          </a:p>
          <a:p>
            <a:pPr algn="ctr"/>
            <a:r>
              <a:rPr lang="zh-CN" altLang="en-US"/>
              <a:t>有注意力机制</a:t>
            </a:r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942840" y="5379720"/>
            <a:ext cx="3429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文本框 5"/>
          <p:cNvSpPr txBox="true"/>
          <p:nvPr/>
        </p:nvSpPr>
        <p:spPr>
          <a:xfrm>
            <a:off x="5145405" y="5683885"/>
            <a:ext cx="27444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特征层混合器</a:t>
            </a:r>
            <a:r>
              <a:rPr lang="en-US" altLang="zh-CN"/>
              <a:t>,</a:t>
            </a:r>
            <a:r>
              <a:rPr lang="zh-CN" altLang="en-US"/>
              <a:t>采用</a:t>
            </a:r>
            <a:r>
              <a:rPr lang="en-US" altLang="zh-CN"/>
              <a:t>BiFPN</a:t>
            </a:r>
            <a:endParaRPr lang="en-US" altLang="zh-CN"/>
          </a:p>
          <a:p>
            <a:pPr algn="ctr"/>
            <a:r>
              <a:rPr lang="zh-CN" altLang="en-US"/>
              <a:t>有注意力机制</a:t>
            </a:r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8599805" y="5362575"/>
            <a:ext cx="229743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文本框 7"/>
          <p:cNvSpPr txBox="true"/>
          <p:nvPr/>
        </p:nvSpPr>
        <p:spPr>
          <a:xfrm>
            <a:off x="8599805" y="5658485"/>
            <a:ext cx="23126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识别头</a:t>
            </a:r>
            <a:r>
              <a:rPr lang="en-US" altLang="zh-CN"/>
              <a:t>,</a:t>
            </a:r>
            <a:r>
              <a:rPr lang="zh-CN" altLang="en-US"/>
              <a:t>预测标签和框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false" advTm="5000">
        <p:random/>
      </p:transition>
    </mc:Choice>
    <mc:Fallback>
      <p:transition spd="slow" advClick="false" advTm="500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3175" y="0"/>
            <a:ext cx="12192000" cy="6949440"/>
            <a:chOff x="0" y="0"/>
            <a:chExt cx="19200" cy="10944"/>
          </a:xfrm>
        </p:grpSpPr>
        <p:pic>
          <p:nvPicPr>
            <p:cNvPr id="11" name="稻壳儿_答辩小姐姐作品_1"/>
            <p:cNvPicPr>
              <a:picLocks noChangeAspect="true"/>
            </p:cNvPicPr>
            <p:nvPr/>
          </p:nvPicPr>
          <p:blipFill rotWithShape="true">
            <a:blip r:embed="rId1">
              <a:extLst>
                <a:ext uri="{28A0092B-C50C-407E-A947-70E740481C1C}">
                  <a14:useLocalDpi xmlns:a14="http://schemas.microsoft.com/office/drawing/2010/main" val="false"/>
                </a:ext>
              </a:extLst>
            </a:blip>
            <a:srcRect l="8772" t="10255" r="8955" b="32021"/>
            <a:stretch>
              <a:fillRect/>
            </a:stretch>
          </p:blipFill>
          <p:spPr>
            <a:xfrm rot="5400000" flipV="true">
              <a:off x="4128" y="-4128"/>
              <a:ext cx="10944" cy="19200"/>
            </a:xfrm>
            <a:prstGeom prst="rect">
              <a:avLst/>
            </a:prstGeom>
          </p:spPr>
        </p:pic>
        <p:sp>
          <p:nvSpPr>
            <p:cNvPr id="29" name="稻壳儿_答辩小姐姐作品_1"/>
            <p:cNvSpPr/>
            <p:nvPr/>
          </p:nvSpPr>
          <p:spPr>
            <a:xfrm>
              <a:off x="493" y="480"/>
              <a:ext cx="18213" cy="98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2" name="稻壳儿_答辩小姐姐作品_20"/>
          <p:cNvGrpSpPr/>
          <p:nvPr/>
        </p:nvGrpSpPr>
        <p:grpSpPr>
          <a:xfrm>
            <a:off x="4058860" y="713275"/>
            <a:ext cx="4074281" cy="460375"/>
            <a:chOff x="3866082" y="713275"/>
            <a:chExt cx="4074281" cy="460375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true"/>
            <p:nvPr/>
          </p:nvSpPr>
          <p:spPr>
            <a:xfrm>
              <a:off x="4554706" y="713275"/>
              <a:ext cx="269703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false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zh-CN" altLang="en-US" sz="2400" spc="300" dirty="0">
                  <a:latin typeface="+mn-lt"/>
                  <a:ea typeface="+mn-ea"/>
                  <a:cs typeface="+mn-ea"/>
                  <a:sym typeface="+mn-lt"/>
                </a:rPr>
                <a:t>EfficientNet</a:t>
              </a:r>
              <a:endParaRPr lang="zh-CN" altLang="en-US" sz="2400" spc="3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3" name="图片 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630" y="1173480"/>
            <a:ext cx="3741420" cy="50793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270" y="1173480"/>
            <a:ext cx="3876675" cy="3038475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5207635" y="1184275"/>
            <a:ext cx="1778000" cy="4594818"/>
            <a:chOff x="15051" y="1848"/>
            <a:chExt cx="3079" cy="8861"/>
          </a:xfrm>
        </p:grpSpPr>
        <p:pic>
          <p:nvPicPr>
            <p:cNvPr id="7" name="图片 6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44" y="1848"/>
              <a:ext cx="2886" cy="7966"/>
            </a:xfrm>
            <a:prstGeom prst="rect">
              <a:avLst/>
            </a:prstGeom>
          </p:spPr>
        </p:pic>
        <p:sp>
          <p:nvSpPr>
            <p:cNvPr id="8" name="文本框 7"/>
            <p:cNvSpPr txBox="true"/>
            <p:nvPr/>
          </p:nvSpPr>
          <p:spPr>
            <a:xfrm>
              <a:off x="15051" y="9999"/>
              <a:ext cx="3078" cy="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/>
                <a:t>MobileNet v3</a:t>
              </a:r>
              <a:endParaRPr lang="zh-CN" altLang="en-US"/>
            </a:p>
          </p:txBody>
        </p:sp>
      </p:grpSp>
      <p:sp>
        <p:nvSpPr>
          <p:cNvPr id="9" name="文本框 8"/>
          <p:cNvSpPr txBox="true"/>
          <p:nvPr/>
        </p:nvSpPr>
        <p:spPr>
          <a:xfrm>
            <a:off x="7524115" y="4211955"/>
            <a:ext cx="33388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ym typeface="+mn-ea"/>
              </a:rPr>
              <a:t>MobileNet 中</a:t>
            </a:r>
            <a:r>
              <a:rPr lang="en-US" altLang="zh-CN">
                <a:sym typeface="+mn-ea"/>
              </a:rPr>
              <a:t>,</a:t>
            </a:r>
            <a:r>
              <a:rPr lang="zh-CN" altLang="en-US"/>
              <a:t>利用全局最大池化层获取每个特征层的最大值</a:t>
            </a:r>
            <a:r>
              <a:rPr lang="en-US" altLang="zh-CN"/>
              <a:t>,</a:t>
            </a:r>
            <a:r>
              <a:rPr lang="zh-CN" altLang="en-US"/>
              <a:t>与特征层张量相乘</a:t>
            </a:r>
            <a:r>
              <a:rPr lang="en-US" altLang="zh-CN"/>
              <a:t>,</a:t>
            </a:r>
            <a:r>
              <a:rPr lang="zh-CN" altLang="en-US"/>
              <a:t>形成一种注意力机制</a:t>
            </a:r>
            <a:r>
              <a:rPr lang="en-US" altLang="zh-CN"/>
              <a:t>.</a:t>
            </a:r>
            <a:endParaRPr lang="zh-CN" altLang="en-US"/>
          </a:p>
          <a:p>
            <a:pPr algn="ctr"/>
            <a:r>
              <a:rPr lang="zh-CN" altLang="en-US"/>
              <a:t>用步长为</a:t>
            </a:r>
            <a:r>
              <a:rPr lang="en-US" altLang="zh-CN"/>
              <a:t>2</a:t>
            </a:r>
            <a:r>
              <a:rPr lang="zh-CN" altLang="en-US"/>
              <a:t>的卷积层代替最大池化层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false" advTm="5000">
        <p:random/>
      </p:transition>
    </mc:Choice>
    <mc:Fallback>
      <p:transition spd="slow" advClick="false" advTm="500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3175" y="0"/>
            <a:ext cx="12192000" cy="6949440"/>
            <a:chOff x="0" y="0"/>
            <a:chExt cx="19200" cy="10944"/>
          </a:xfrm>
        </p:grpSpPr>
        <p:pic>
          <p:nvPicPr>
            <p:cNvPr id="24" name="稻壳儿_答辩小姐姐作品_1"/>
            <p:cNvPicPr>
              <a:picLocks noChangeAspect="true"/>
            </p:cNvPicPr>
            <p:nvPr/>
          </p:nvPicPr>
          <p:blipFill rotWithShape="true">
            <a:blip r:embed="rId1">
              <a:extLst>
                <a:ext uri="{28A0092B-C50C-407E-A947-70E740481C1C}">
                  <a14:useLocalDpi xmlns:a14="http://schemas.microsoft.com/office/drawing/2010/main" val="false"/>
                </a:ext>
              </a:extLst>
            </a:blip>
            <a:srcRect l="8772" t="10255" r="8955" b="32021"/>
            <a:stretch>
              <a:fillRect/>
            </a:stretch>
          </p:blipFill>
          <p:spPr>
            <a:xfrm rot="5400000" flipV="true">
              <a:off x="4128" y="-4128"/>
              <a:ext cx="10944" cy="19200"/>
            </a:xfrm>
            <a:prstGeom prst="rect">
              <a:avLst/>
            </a:prstGeom>
          </p:spPr>
        </p:pic>
        <p:sp>
          <p:nvSpPr>
            <p:cNvPr id="29" name="稻壳儿_答辩小姐姐作品_1"/>
            <p:cNvSpPr/>
            <p:nvPr/>
          </p:nvSpPr>
          <p:spPr>
            <a:xfrm>
              <a:off x="493" y="480"/>
              <a:ext cx="18213" cy="98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2" name="稻壳儿_答辩小姐姐作品_20"/>
          <p:cNvGrpSpPr/>
          <p:nvPr/>
        </p:nvGrpSpPr>
        <p:grpSpPr>
          <a:xfrm>
            <a:off x="4058860" y="713275"/>
            <a:ext cx="4074281" cy="460375"/>
            <a:chOff x="3866082" y="713275"/>
            <a:chExt cx="4074281" cy="460375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true"/>
            <p:nvPr/>
          </p:nvSpPr>
          <p:spPr>
            <a:xfrm>
              <a:off x="4554706" y="713275"/>
              <a:ext cx="269703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false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zh-CN" altLang="en-US" sz="2400" spc="300" dirty="0">
                  <a:latin typeface="+mn-lt"/>
                  <a:ea typeface="+mn-ea"/>
                  <a:cs typeface="+mn-ea"/>
                  <a:sym typeface="+mn-lt"/>
                </a:rPr>
                <a:t>BiFPN</a:t>
              </a:r>
              <a:endParaRPr lang="zh-CN" altLang="en-US" sz="2400" spc="3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28345" y="1232535"/>
            <a:ext cx="4130040" cy="5243830"/>
            <a:chOff x="322" y="1608"/>
            <a:chExt cx="6504" cy="8258"/>
          </a:xfrm>
        </p:grpSpPr>
        <p:grpSp>
          <p:nvGrpSpPr>
            <p:cNvPr id="7" name="组合 6"/>
            <p:cNvGrpSpPr/>
            <p:nvPr/>
          </p:nvGrpSpPr>
          <p:grpSpPr>
            <a:xfrm>
              <a:off x="322" y="1608"/>
              <a:ext cx="6504" cy="8258"/>
              <a:chOff x="322" y="1649"/>
              <a:chExt cx="6504" cy="8258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322" y="1649"/>
                <a:ext cx="6504" cy="825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pic>
            <p:nvPicPr>
              <p:cNvPr id="9" name="图片 8"/>
              <p:cNvPicPr>
                <a:picLocks noChangeAspect="true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" y="1848"/>
                <a:ext cx="6193" cy="4525"/>
              </a:xfrm>
              <a:prstGeom prst="rect">
                <a:avLst/>
              </a:prstGeom>
            </p:spPr>
          </p:pic>
        </p:grpSp>
        <p:sp>
          <p:nvSpPr>
            <p:cNvPr id="10" name="文本框 9"/>
            <p:cNvSpPr txBox="true"/>
            <p:nvPr/>
          </p:nvSpPr>
          <p:spPr>
            <a:xfrm>
              <a:off x="478" y="6769"/>
              <a:ext cx="6192" cy="2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FPN</a:t>
              </a:r>
              <a:r>
                <a:rPr lang="zh-CN" altLang="en-US"/>
                <a:t>用于将各层的特征融合</a:t>
              </a:r>
              <a:r>
                <a:rPr lang="en-US" altLang="zh-CN"/>
                <a:t>.</a:t>
              </a:r>
              <a:endParaRPr lang="zh-CN" altLang="en-US"/>
            </a:p>
            <a:p>
              <a:pPr algn="ctr"/>
              <a:r>
                <a:rPr lang="zh-CN" altLang="en-US"/>
                <a:t>较高层的特征有更加全局的信息</a:t>
              </a:r>
              <a:r>
                <a:rPr lang="en-US" altLang="zh-CN"/>
                <a:t>.</a:t>
              </a:r>
              <a:endParaRPr lang="zh-CN" altLang="en-US"/>
            </a:p>
            <a:p>
              <a:pPr algn="ctr"/>
              <a:r>
                <a:rPr lang="zh-CN" altLang="en-US"/>
                <a:t>较低层的特征有局部的信息且位置信息准确</a:t>
              </a:r>
              <a:r>
                <a:rPr lang="en-US" altLang="zh-CN"/>
                <a:t>.</a:t>
              </a:r>
              <a:endParaRPr lang="zh-CN" altLang="en-US"/>
            </a:p>
            <a:p>
              <a:pPr algn="ctr"/>
              <a:r>
                <a:rPr lang="zh-CN" altLang="en-US"/>
                <a:t>利用各种</a:t>
              </a:r>
              <a:r>
                <a:rPr lang="en-US" altLang="zh-CN"/>
                <a:t>FPN</a:t>
              </a:r>
              <a:r>
                <a:rPr lang="zh-CN" altLang="en-US"/>
                <a:t>可以实现跟好的位置预测和对物品局部特征的目标检测</a:t>
              </a:r>
              <a:r>
                <a:rPr lang="en-US" altLang="zh-CN"/>
                <a:t>.</a:t>
              </a:r>
              <a:endParaRPr lang="en-US" altLang="zh-CN"/>
            </a:p>
          </p:txBody>
        </p:sp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450" y="1173480"/>
            <a:ext cx="4999990" cy="2506980"/>
          </a:xfrm>
          <a:prstGeom prst="rect">
            <a:avLst/>
          </a:prstGeom>
        </p:spPr>
      </p:pic>
      <p:sp>
        <p:nvSpPr>
          <p:cNvPr id="19" name="文本框 18"/>
          <p:cNvSpPr txBox="true"/>
          <p:nvPr/>
        </p:nvSpPr>
        <p:spPr>
          <a:xfrm>
            <a:off x="10373995" y="1494155"/>
            <a:ext cx="13227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目标检测中使用特征金字塔网络</a:t>
            </a:r>
            <a:r>
              <a:rPr lang="en-US" altLang="zh-CN"/>
              <a:t>,</a:t>
            </a:r>
            <a:r>
              <a:rPr lang="zh-CN" altLang="en-US"/>
              <a:t>识别不同scale的特征</a:t>
            </a:r>
            <a:endParaRPr lang="zh-CN" altLang="en-US"/>
          </a:p>
        </p:txBody>
      </p:sp>
      <p:pic>
        <p:nvPicPr>
          <p:cNvPr id="21" name="图片 20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5124450" y="3680460"/>
            <a:ext cx="4035425" cy="2707005"/>
          </a:xfrm>
          <a:prstGeom prst="rect">
            <a:avLst/>
          </a:prstGeom>
        </p:spPr>
      </p:pic>
      <p:sp>
        <p:nvSpPr>
          <p:cNvPr id="22" name="文本框 21"/>
          <p:cNvSpPr txBox="true"/>
          <p:nvPr/>
        </p:nvSpPr>
        <p:spPr>
          <a:xfrm>
            <a:off x="9114155" y="3662680"/>
            <a:ext cx="251015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NAS-FPN</a:t>
            </a:r>
            <a:r>
              <a:rPr lang="zh-CN" altLang="en-US"/>
              <a:t>可以自适应式的寻找最佳特征金字塔网络</a:t>
            </a:r>
            <a:r>
              <a:rPr lang="en-US" altLang="zh-CN"/>
              <a:t>,</a:t>
            </a:r>
            <a:r>
              <a:rPr lang="zh-CN" altLang="en-US"/>
              <a:t>但算力消耗太大</a:t>
            </a:r>
            <a:r>
              <a:rPr lang="en-US" altLang="zh-CN"/>
              <a:t>.</a:t>
            </a:r>
            <a:endParaRPr lang="en-US" altLang="zh-CN"/>
          </a:p>
          <a:p>
            <a:r>
              <a:rPr lang="en-US" altLang="zh-CN"/>
              <a:t>BiFPN</a:t>
            </a:r>
            <a:r>
              <a:rPr lang="zh-CN" altLang="en-US"/>
              <a:t>借鉴了简单双向融合以及残差网络</a:t>
            </a:r>
            <a:r>
              <a:rPr lang="en-US" altLang="zh-CN"/>
              <a:t>,</a:t>
            </a:r>
            <a:r>
              <a:rPr lang="zh-CN" altLang="en-US"/>
              <a:t>带有注意力机制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false" advTm="5000">
        <p:random/>
      </p:transition>
    </mc:Choice>
    <mc:Fallback>
      <p:transition spd="slow" advClick="false" advTm="500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3175" y="0"/>
            <a:ext cx="12192000" cy="6949440"/>
            <a:chOff x="0" y="0"/>
            <a:chExt cx="19200" cy="10944"/>
          </a:xfrm>
        </p:grpSpPr>
        <p:pic>
          <p:nvPicPr>
            <p:cNvPr id="5" name="稻壳儿_答辩小姐姐作品_1"/>
            <p:cNvPicPr>
              <a:picLocks noChangeAspect="true"/>
            </p:cNvPicPr>
            <p:nvPr/>
          </p:nvPicPr>
          <p:blipFill rotWithShape="true">
            <a:blip r:embed="rId1">
              <a:extLst>
                <a:ext uri="{28A0092B-C50C-407E-A947-70E740481C1C}">
                  <a14:useLocalDpi xmlns:a14="http://schemas.microsoft.com/office/drawing/2010/main" val="false"/>
                </a:ext>
              </a:extLst>
            </a:blip>
            <a:srcRect l="8772" t="10255" r="8955" b="32021"/>
            <a:stretch>
              <a:fillRect/>
            </a:stretch>
          </p:blipFill>
          <p:spPr>
            <a:xfrm rot="5400000" flipV="true">
              <a:off x="4128" y="-4128"/>
              <a:ext cx="10944" cy="19200"/>
            </a:xfrm>
            <a:prstGeom prst="rect">
              <a:avLst/>
            </a:prstGeom>
          </p:spPr>
        </p:pic>
        <p:sp>
          <p:nvSpPr>
            <p:cNvPr id="29" name="稻壳儿_答辩小姐姐作品_1"/>
            <p:cNvSpPr/>
            <p:nvPr/>
          </p:nvSpPr>
          <p:spPr>
            <a:xfrm>
              <a:off x="493" y="480"/>
              <a:ext cx="18213" cy="98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2" name="稻壳儿_答辩小姐姐作品_20"/>
          <p:cNvGrpSpPr/>
          <p:nvPr/>
        </p:nvGrpSpPr>
        <p:grpSpPr>
          <a:xfrm>
            <a:off x="4058860" y="713275"/>
            <a:ext cx="4074281" cy="460375"/>
            <a:chOff x="3866082" y="713275"/>
            <a:chExt cx="4074281" cy="460375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true"/>
            <p:nvPr/>
          </p:nvSpPr>
          <p:spPr>
            <a:xfrm>
              <a:off x="4554706" y="713275"/>
              <a:ext cx="269703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false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zh-CN" altLang="en-US" sz="2400" spc="300" dirty="0">
                  <a:latin typeface="+mn-lt"/>
                  <a:ea typeface="+mn-ea"/>
                  <a:cs typeface="+mn-ea"/>
                  <a:sym typeface="+mn-lt"/>
                </a:rPr>
                <a:t>效果</a:t>
              </a:r>
              <a:endParaRPr lang="zh-CN" altLang="en-US" sz="2400" spc="3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325" y="1314450"/>
            <a:ext cx="4850765" cy="44970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99795" y="1494790"/>
            <a:ext cx="4483100" cy="4506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false" advTm="5000">
        <p:random/>
      </p:transition>
    </mc:Choice>
    <mc:Fallback>
      <p:transition spd="slow" advClick="false" advTm="5000">
        <p:random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439</Words>
  <Application>WPS 演示</Application>
  <PresentationFormat>宽屏</PresentationFormat>
  <Paragraphs>57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2" baseType="lpstr">
      <vt:lpstr>Arial</vt:lpstr>
      <vt:lpstr>宋体</vt:lpstr>
      <vt:lpstr>Wingdings</vt:lpstr>
      <vt:lpstr>DejaVu Sans</vt:lpstr>
      <vt:lpstr>宋体</vt:lpstr>
      <vt:lpstr>Arial Unicode MS</vt:lpstr>
      <vt:lpstr>Arial Black</vt:lpstr>
      <vt:lpstr>文泉驿微米黑</vt:lpstr>
      <vt:lpstr>微软雅黑</vt:lpstr>
      <vt:lpstr>杨任东竹石体-Regular</vt:lpstr>
      <vt:lpstr>Noto Serif CJK JP</vt:lpstr>
      <vt:lpstr>阿里巴巴普惠体 R</vt:lpstr>
      <vt:lpstr>思源黑体 CN</vt:lpstr>
      <vt:lpstr>思源黑體 Medium</vt:lpstr>
      <vt:lpstr>文泉驿正黑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wangzi</dc:creator>
  <cp:lastModifiedBy>子陶</cp:lastModifiedBy>
  <cp:revision>2</cp:revision>
  <dcterms:created xsi:type="dcterms:W3CDTF">2020-09-18T11:35:42Z</dcterms:created>
  <dcterms:modified xsi:type="dcterms:W3CDTF">2020-09-18T11:35:42Z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2052-11.1.0.9615</vt:lpwstr>
  </property>
</Properties>
</file>