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13468350" cx="19050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reat Vibes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242">
          <p15:clr>
            <a:srgbClr val="747775"/>
          </p15:clr>
        </p15:guide>
        <p15:guide id="2" pos="600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242" orient="horz"/>
        <p:guide pos="600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2" Type="http://schemas.openxmlformats.org/officeDocument/2006/relationships/font" Target="fonts/GreatVibes-regular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274" y="685800"/>
            <a:ext cx="4850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99cb63c4a_0_14:notes"/>
          <p:cNvSpPr/>
          <p:nvPr>
            <p:ph idx="2" type="sldImg"/>
          </p:nvPr>
        </p:nvSpPr>
        <p:spPr>
          <a:xfrm>
            <a:off x="1004274" y="685800"/>
            <a:ext cx="4850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99cb63c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3667773bf_0_0:notes"/>
          <p:cNvSpPr/>
          <p:nvPr>
            <p:ph idx="2" type="sldImg"/>
          </p:nvPr>
        </p:nvSpPr>
        <p:spPr>
          <a:xfrm>
            <a:off x="1004274" y="685800"/>
            <a:ext cx="4850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3667773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9392" y="1949683"/>
            <a:ext cx="17751300" cy="5375700"/>
          </a:xfrm>
          <a:prstGeom prst="rect">
            <a:avLst/>
          </a:prstGeom>
        </p:spPr>
        <p:txBody>
          <a:bodyPr anchorCtr="0" anchor="b" bIns="186825" lIns="186825" spcFirstLastPara="1" rIns="186825" wrap="square" tIns="1868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49375" y="7421209"/>
            <a:ext cx="17751300" cy="20757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49375" y="2896409"/>
            <a:ext cx="17751300" cy="5142300"/>
          </a:xfrm>
          <a:prstGeom prst="rect">
            <a:avLst/>
          </a:prstGeom>
        </p:spPr>
        <p:txBody>
          <a:bodyPr anchorCtr="0" anchor="b" bIns="186825" lIns="186825" spcFirstLastPara="1" rIns="186825" wrap="square" tIns="1868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500"/>
              <a:buNone/>
              <a:defRPr sz="2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500"/>
              <a:buNone/>
              <a:defRPr sz="2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500"/>
              <a:buNone/>
              <a:defRPr sz="2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500"/>
              <a:buNone/>
              <a:defRPr sz="2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500"/>
              <a:buNone/>
              <a:defRPr sz="2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500"/>
              <a:buNone/>
              <a:defRPr sz="2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500"/>
              <a:buNone/>
              <a:defRPr sz="2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500"/>
              <a:buNone/>
              <a:defRPr sz="2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500"/>
              <a:buNone/>
              <a:defRPr sz="245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49375" y="8254160"/>
            <a:ext cx="17751300" cy="34065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indent="-463550" lvl="0" marL="457200" algn="ctr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indent="-412750" lvl="1" marL="914400" algn="ctr"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 algn="ctr">
              <a:spcBef>
                <a:spcPts val="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 algn="ctr"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 algn="ctr">
              <a:spcBef>
                <a:spcPts val="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 algn="ctr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 algn="ctr"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 algn="ctr">
              <a:spcBef>
                <a:spcPts val="0"/>
              </a:spcBef>
              <a:spcAft>
                <a:spcPts val="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49375" y="5632041"/>
            <a:ext cx="17751300" cy="22047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2pPr>
            <a:lvl3pPr lvl="2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3pPr>
            <a:lvl4pPr lvl="3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4pPr>
            <a:lvl5pPr lvl="4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5pPr>
            <a:lvl6pPr lvl="5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6pPr>
            <a:lvl7pPr lvl="6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7pPr>
            <a:lvl8pPr lvl="7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8pPr>
            <a:lvl9pPr lvl="8" algn="ctr"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49375" y="1165306"/>
            <a:ext cx="17751300" cy="14994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49375" y="3017777"/>
            <a:ext cx="17751300" cy="89460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indent="-412750" lvl="1" marL="914400"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0"/>
              </a:spcBef>
              <a:spcAft>
                <a:spcPts val="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49375" y="1165306"/>
            <a:ext cx="17751300" cy="14994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49375" y="3017777"/>
            <a:ext cx="8333100" cy="89460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0067500" y="3017777"/>
            <a:ext cx="8333100" cy="89460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indent="-412750" lvl="0" marL="457200">
              <a:spcBef>
                <a:spcPts val="0"/>
              </a:spcBef>
              <a:spcAft>
                <a:spcPts val="0"/>
              </a:spcAft>
              <a:buSzPts val="2900"/>
              <a:buChar char="●"/>
              <a:defRPr sz="2900"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49375" y="1165306"/>
            <a:ext cx="17751300" cy="14994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49375" y="1454849"/>
            <a:ext cx="5850000" cy="1979100"/>
          </a:xfrm>
          <a:prstGeom prst="rect">
            <a:avLst/>
          </a:prstGeom>
        </p:spPr>
        <p:txBody>
          <a:bodyPr anchorCtr="0" anchor="b" bIns="186825" lIns="186825" spcFirstLastPara="1" rIns="186825" wrap="square" tIns="186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49375" y="3638693"/>
            <a:ext cx="5850000" cy="83256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021354" y="1178726"/>
            <a:ext cx="13266300" cy="107115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1pPr>
            <a:lvl2pPr lvl="1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2pPr>
            <a:lvl3pPr lvl="2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3pPr>
            <a:lvl4pPr lvl="3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4pPr>
            <a:lvl5pPr lvl="4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5pPr>
            <a:lvl6pPr lvl="5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6pPr>
            <a:lvl7pPr lvl="6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7pPr>
            <a:lvl8pPr lvl="7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8pPr>
            <a:lvl9pPr lvl="8">
              <a:spcBef>
                <a:spcPts val="0"/>
              </a:spcBef>
              <a:spcAft>
                <a:spcPts val="0"/>
              </a:spcAft>
              <a:buSzPts val="9800"/>
              <a:buNone/>
              <a:defRPr sz="9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525000" y="-327"/>
            <a:ext cx="9525000" cy="1346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6825" lIns="186825" spcFirstLastPara="1" rIns="186825" wrap="square" tIns="1868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53125" y="3229092"/>
            <a:ext cx="8427600" cy="3881400"/>
          </a:xfrm>
          <a:prstGeom prst="rect">
            <a:avLst/>
          </a:prstGeom>
        </p:spPr>
        <p:txBody>
          <a:bodyPr anchorCtr="0" anchor="b" bIns="186825" lIns="186825" spcFirstLastPara="1" rIns="186825" wrap="square" tIns="1868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1pPr>
            <a:lvl2pPr lvl="1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2pPr>
            <a:lvl3pPr lvl="2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3pPr>
            <a:lvl4pPr lvl="3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4pPr>
            <a:lvl5pPr lvl="4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5pPr>
            <a:lvl6pPr lvl="5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6pPr>
            <a:lvl7pPr lvl="6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7pPr>
            <a:lvl8pPr lvl="7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8pPr>
            <a:lvl9pPr lvl="8" algn="ctr">
              <a:spcBef>
                <a:spcPts val="0"/>
              </a:spcBef>
              <a:spcAft>
                <a:spcPts val="0"/>
              </a:spcAft>
              <a:buSzPts val="8600"/>
              <a:buNone/>
              <a:defRPr sz="86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53125" y="7339904"/>
            <a:ext cx="8427600" cy="3234000"/>
          </a:xfrm>
          <a:prstGeom prst="rect">
            <a:avLst/>
          </a:prstGeom>
        </p:spPr>
        <p:txBody>
          <a:bodyPr anchorCtr="0" anchor="t" bIns="186825" lIns="186825" spcFirstLastPara="1" rIns="186825" wrap="square" tIns="1868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0290625" y="1896004"/>
            <a:ext cx="7993800" cy="96759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indent="-463550" lvl="0" marL="457200">
              <a:spcBef>
                <a:spcPts val="0"/>
              </a:spcBef>
              <a:spcAft>
                <a:spcPts val="0"/>
              </a:spcAft>
              <a:buSzPts val="3700"/>
              <a:buChar char="●"/>
              <a:defRPr/>
            </a:lvl1pPr>
            <a:lvl2pPr indent="-412750" lvl="1" marL="914400"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2pPr>
            <a:lvl3pPr indent="-412750" lvl="2" marL="1371600">
              <a:spcBef>
                <a:spcPts val="0"/>
              </a:spcBef>
              <a:spcAft>
                <a:spcPts val="0"/>
              </a:spcAft>
              <a:buSzPts val="2900"/>
              <a:buChar char="■"/>
              <a:defRPr/>
            </a:lvl3pPr>
            <a:lvl4pPr indent="-412750" lvl="3" marL="18288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4pPr>
            <a:lvl5pPr indent="-412750" lvl="4" marL="2286000"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5pPr>
            <a:lvl6pPr indent="-412750" lvl="5" marL="2743200">
              <a:spcBef>
                <a:spcPts val="0"/>
              </a:spcBef>
              <a:spcAft>
                <a:spcPts val="0"/>
              </a:spcAft>
              <a:buSzPts val="2900"/>
              <a:buChar char="■"/>
              <a:defRPr/>
            </a:lvl6pPr>
            <a:lvl7pPr indent="-412750" lvl="6" marL="3200400">
              <a:spcBef>
                <a:spcPts val="0"/>
              </a:spcBef>
              <a:spcAft>
                <a:spcPts val="0"/>
              </a:spcAft>
              <a:buSzPts val="2900"/>
              <a:buChar char="●"/>
              <a:defRPr/>
            </a:lvl7pPr>
            <a:lvl8pPr indent="-412750" lvl="7" marL="3657600">
              <a:spcBef>
                <a:spcPts val="0"/>
              </a:spcBef>
              <a:spcAft>
                <a:spcPts val="0"/>
              </a:spcAft>
              <a:buSzPts val="2900"/>
              <a:buChar char="○"/>
              <a:defRPr/>
            </a:lvl8pPr>
            <a:lvl9pPr indent="-412750" lvl="8" marL="4114800">
              <a:spcBef>
                <a:spcPts val="0"/>
              </a:spcBef>
              <a:spcAft>
                <a:spcPts val="0"/>
              </a:spcAft>
              <a:buSzPts val="29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49375" y="11077839"/>
            <a:ext cx="12497400" cy="15843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49375" y="1165306"/>
            <a:ext cx="1775130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5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49375" y="3017777"/>
            <a:ext cx="17751300" cy="89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normAutofit/>
          </a:bodyPr>
          <a:lstStyle>
            <a:lvl1pPr indent="-463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Char char="●"/>
              <a:defRPr sz="3700">
                <a:solidFill>
                  <a:schemeClr val="dk2"/>
                </a:solidFill>
              </a:defRPr>
            </a:lvl1pPr>
            <a:lvl2pPr indent="-4127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○"/>
              <a:defRPr sz="2900">
                <a:solidFill>
                  <a:schemeClr val="dk2"/>
                </a:solidFill>
              </a:defRPr>
            </a:lvl2pPr>
            <a:lvl3pPr indent="-4127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■"/>
              <a:defRPr sz="2900">
                <a:solidFill>
                  <a:schemeClr val="dk2"/>
                </a:solidFill>
              </a:defRPr>
            </a:lvl3pPr>
            <a:lvl4pPr indent="-4127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4pPr>
            <a:lvl5pPr indent="-4127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○"/>
              <a:defRPr sz="2900">
                <a:solidFill>
                  <a:schemeClr val="dk2"/>
                </a:solidFill>
              </a:defRPr>
            </a:lvl5pPr>
            <a:lvl6pPr indent="-4127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■"/>
              <a:defRPr sz="2900">
                <a:solidFill>
                  <a:schemeClr val="dk2"/>
                </a:solidFill>
              </a:defRPr>
            </a:lvl6pPr>
            <a:lvl7pPr indent="-4127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●"/>
              <a:defRPr sz="2900">
                <a:solidFill>
                  <a:schemeClr val="dk2"/>
                </a:solidFill>
              </a:defRPr>
            </a:lvl7pPr>
            <a:lvl8pPr indent="-4127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○"/>
              <a:defRPr sz="2900">
                <a:solidFill>
                  <a:schemeClr val="dk2"/>
                </a:solidFill>
              </a:defRPr>
            </a:lvl8pPr>
            <a:lvl9pPr indent="-4127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Char char="■"/>
              <a:defRPr sz="2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7650954" y="12210720"/>
            <a:ext cx="1143000" cy="10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6825" lIns="186825" spcFirstLastPara="1" rIns="186825" wrap="square" tIns="186825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Formato Certificado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19050010" cy="134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645000" y="2580943"/>
            <a:ext cx="11760000" cy="14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71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  <a:t>CERTIFICADO</a:t>
            </a:r>
            <a:endParaRPr b="1" sz="7100">
              <a:solidFill>
                <a:srgbClr val="050A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748125" y="3662653"/>
            <a:ext cx="117600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  <a:t>Que se otorga a:</a:t>
            </a:r>
            <a:endParaRPr b="1" sz="2700">
              <a:solidFill>
                <a:srgbClr val="050A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65950" y="4070550"/>
            <a:ext cx="173181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6800">
                <a:solidFill>
                  <a:srgbClr val="996515"/>
                </a:solidFill>
                <a:latin typeface="Great Vibes"/>
                <a:ea typeface="Great Vibes"/>
                <a:cs typeface="Great Vibes"/>
                <a:sym typeface="Great Vibes"/>
              </a:rPr>
              <a:t>{{nombre-participante}}</a:t>
            </a:r>
            <a:endParaRPr sz="6800">
              <a:solidFill>
                <a:srgbClr val="996515"/>
              </a:solidFill>
              <a:latin typeface="Great Vibes"/>
              <a:ea typeface="Great Vibes"/>
              <a:cs typeface="Great Vibes"/>
              <a:sym typeface="Great Vibe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642165" y="5882191"/>
            <a:ext cx="117600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  <a:t>En calidad de </a:t>
            </a:r>
            <a:r>
              <a:rPr b="1" lang="es-419" sz="25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  <a:t>{{tipo-participante}}</a:t>
            </a:r>
            <a:r>
              <a:rPr lang="es-419" sz="25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  <a:t> en el:</a:t>
            </a:r>
            <a:endParaRPr sz="2500">
              <a:solidFill>
                <a:srgbClr val="050A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42240" y="5276237"/>
            <a:ext cx="117600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  <a:t>{{di-participante}}</a:t>
            </a:r>
            <a:endParaRPr b="1" sz="2500">
              <a:solidFill>
                <a:srgbClr val="050A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082275" y="6372563"/>
            <a:ext cx="16885500" cy="10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500">
                <a:solidFill>
                  <a:srgbClr val="114081"/>
                </a:solidFill>
                <a:latin typeface="Roboto"/>
                <a:ea typeface="Roboto"/>
                <a:cs typeface="Roboto"/>
                <a:sym typeface="Roboto"/>
              </a:rPr>
              <a:t>{{nombre-evento}}</a:t>
            </a:r>
            <a:endParaRPr b="1" sz="4500">
              <a:solidFill>
                <a:srgbClr val="11408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1084948" y="11519190"/>
            <a:ext cx="47739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  <a:t>___________________________________</a:t>
            </a:r>
            <a:br>
              <a:rPr b="1" lang="es-419" sz="18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s-419" sz="18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  <a:t>Raúl Alberto Casanova Ostos</a:t>
            </a:r>
            <a:endParaRPr b="1" sz="1800">
              <a:solidFill>
                <a:srgbClr val="050A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  <a:t>Rector</a:t>
            </a:r>
            <a:endParaRPr b="1" sz="1800">
              <a:solidFill>
                <a:srgbClr val="050A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7138050" y="11519190"/>
            <a:ext cx="47739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  <a:t>___________________________________</a:t>
            </a:r>
            <a:br>
              <a:rPr b="1" lang="es-419" sz="18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s-419" sz="18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  <a:t>Elcy Yudit Núñez Maldonado</a:t>
            </a:r>
            <a:endParaRPr b="1" sz="1800">
              <a:solidFill>
                <a:srgbClr val="050A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  <a:t>Secretaria</a:t>
            </a:r>
            <a:endParaRPr b="1" sz="1800">
              <a:solidFill>
                <a:srgbClr val="050A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13191302" y="11519190"/>
            <a:ext cx="4773900" cy="12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  <a:t>___________________________________</a:t>
            </a:r>
            <a:br>
              <a:rPr b="1" lang="es-419" sz="18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s-419" sz="18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  <a:t>Luis Ramón Villanueva Salas</a:t>
            </a:r>
            <a:endParaRPr b="1" sz="1800">
              <a:solidFill>
                <a:srgbClr val="050A3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  <a:t>Decano de Investigación</a:t>
            </a:r>
            <a:endParaRPr b="1" sz="1800">
              <a:solidFill>
                <a:srgbClr val="050A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15289325" y="12844644"/>
            <a:ext cx="33213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6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  <a:t>D.I.: {{cod-certificado}}</a:t>
            </a:r>
            <a:endParaRPr b="1" sz="1600">
              <a:solidFill>
                <a:srgbClr val="050A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65" name="Google Shape;65;p13"/>
          <p:cNvGrpSpPr/>
          <p:nvPr/>
        </p:nvGrpSpPr>
        <p:grpSpPr>
          <a:xfrm>
            <a:off x="1079425" y="7886959"/>
            <a:ext cx="16885500" cy="2389791"/>
            <a:chOff x="1079425" y="7886959"/>
            <a:chExt cx="16885500" cy="2389791"/>
          </a:xfrm>
        </p:grpSpPr>
        <p:grpSp>
          <p:nvGrpSpPr>
            <p:cNvPr id="66" name="Google Shape;66;p13"/>
            <p:cNvGrpSpPr/>
            <p:nvPr/>
          </p:nvGrpSpPr>
          <p:grpSpPr>
            <a:xfrm>
              <a:off x="1079425" y="8377091"/>
              <a:ext cx="16885500" cy="1899659"/>
              <a:chOff x="1079425" y="7667928"/>
              <a:chExt cx="16885500" cy="1899659"/>
            </a:xfrm>
          </p:grpSpPr>
          <p:sp>
            <p:nvSpPr>
              <p:cNvPr id="67" name="Google Shape;67;p13"/>
              <p:cNvSpPr txBox="1"/>
              <p:nvPr/>
            </p:nvSpPr>
            <p:spPr>
              <a:xfrm>
                <a:off x="5146250" y="7667928"/>
                <a:ext cx="8746200" cy="76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6825" lIns="186825" spcFirstLastPara="1" rIns="186825" wrap="square" tIns="1868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s-419" sz="2500">
                    <a:solidFill>
                      <a:srgbClr val="050A30"/>
                    </a:solidFill>
                    <a:latin typeface="Roboto"/>
                    <a:ea typeface="Roboto"/>
                    <a:cs typeface="Roboto"/>
                    <a:sym typeface="Roboto"/>
                  </a:rPr>
                  <a:t>Duración:</a:t>
                </a:r>
                <a:r>
                  <a:rPr lang="es-419" sz="2500">
                    <a:solidFill>
                      <a:srgbClr val="050A30"/>
                    </a:solidFill>
                    <a:latin typeface="Roboto"/>
                    <a:ea typeface="Roboto"/>
                    <a:cs typeface="Roboto"/>
                    <a:sym typeface="Roboto"/>
                  </a:rPr>
                  <a:t> {{horas}} horas acad</a:t>
                </a:r>
                <a:r>
                  <a:rPr lang="es-419" sz="2500">
                    <a:solidFill>
                      <a:srgbClr val="050A30"/>
                    </a:solidFill>
                    <a:latin typeface="Roboto"/>
                    <a:ea typeface="Roboto"/>
                    <a:cs typeface="Roboto"/>
                    <a:sym typeface="Roboto"/>
                  </a:rPr>
                  <a:t>émicas</a:t>
                </a:r>
                <a:endParaRPr sz="2500">
                  <a:solidFill>
                    <a:srgbClr val="050A3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8" name="Google Shape;68;p13"/>
              <p:cNvSpPr txBox="1"/>
              <p:nvPr/>
            </p:nvSpPr>
            <p:spPr>
              <a:xfrm>
                <a:off x="1079425" y="8232429"/>
                <a:ext cx="16885500" cy="76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6825" lIns="186825" spcFirstLastPara="1" rIns="186825" wrap="square" tIns="1868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2500">
                    <a:solidFill>
                      <a:srgbClr val="050A30"/>
                    </a:solidFill>
                    <a:latin typeface="Roboto"/>
                    <a:ea typeface="Roboto"/>
                    <a:cs typeface="Roboto"/>
                    <a:sym typeface="Roboto"/>
                  </a:rPr>
                  <a:t>{{texto-fecha}}</a:t>
                </a:r>
                <a:endParaRPr sz="2500">
                  <a:solidFill>
                    <a:srgbClr val="050A3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69" name="Google Shape;69;p13"/>
              <p:cNvSpPr txBox="1"/>
              <p:nvPr/>
            </p:nvSpPr>
            <p:spPr>
              <a:xfrm>
                <a:off x="5819875" y="8805288"/>
                <a:ext cx="7404600" cy="762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86825" lIns="186825" spcFirstLastPara="1" rIns="186825" wrap="square" tIns="1868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419" sz="2500">
                    <a:solidFill>
                      <a:srgbClr val="050A30"/>
                    </a:solidFill>
                    <a:latin typeface="Roboto"/>
                    <a:ea typeface="Roboto"/>
                    <a:cs typeface="Roboto"/>
                    <a:sym typeface="Roboto"/>
                  </a:rPr>
                  <a:t>{{ubicacion}}</a:t>
                </a:r>
                <a:endParaRPr sz="2500">
                  <a:solidFill>
                    <a:srgbClr val="050A3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70" name="Google Shape;70;p13"/>
            <p:cNvSpPr txBox="1"/>
            <p:nvPr/>
          </p:nvSpPr>
          <p:spPr>
            <a:xfrm>
              <a:off x="6270625" y="7886959"/>
              <a:ext cx="6497400" cy="7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86825" lIns="186825" spcFirstLastPara="1" rIns="186825" wrap="square" tIns="1868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419" sz="2500">
                  <a:solidFill>
                    <a:srgbClr val="050A30"/>
                  </a:solidFill>
                  <a:latin typeface="Roboto"/>
                  <a:ea typeface="Roboto"/>
                  <a:cs typeface="Roboto"/>
                  <a:sym typeface="Roboto"/>
                </a:rPr>
                <a:t>Modalidad:</a:t>
              </a:r>
              <a:r>
                <a:rPr lang="es-419" sz="2500">
                  <a:solidFill>
                    <a:srgbClr val="050A30"/>
                  </a:solidFill>
                  <a:latin typeface="Roboto"/>
                  <a:ea typeface="Roboto"/>
                  <a:cs typeface="Roboto"/>
                  <a:sym typeface="Roboto"/>
                </a:rPr>
                <a:t> {{modalidad}}</a:t>
              </a:r>
              <a:endParaRPr sz="25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4" title="Formato Certificado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19050010" cy="134683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923425" y="2646900"/>
            <a:ext cx="16885500" cy="9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000">
                <a:solidFill>
                  <a:srgbClr val="050A30"/>
                </a:solidFill>
                <a:latin typeface="Roboto"/>
                <a:ea typeface="Roboto"/>
                <a:cs typeface="Roboto"/>
                <a:sym typeface="Roboto"/>
              </a:rPr>
              <a:t>Contenido Programático</a:t>
            </a:r>
            <a:endParaRPr b="1" sz="4000">
              <a:solidFill>
                <a:srgbClr val="050A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2544600" y="3862250"/>
            <a:ext cx="13960800" cy="87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86825" lIns="186825" spcFirstLastPara="1" rIns="186825" wrap="square" tIns="186825">
            <a:spAutoFit/>
          </a:bodyPr>
          <a:lstStyle/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A30"/>
              </a:buClr>
              <a:buSzPts val="3400"/>
              <a:buChar char="●"/>
            </a:pPr>
            <a:r>
              <a:rPr lang="es-419" sz="3400">
                <a:solidFill>
                  <a:srgbClr val="050A30"/>
                </a:solidFill>
              </a:rPr>
              <a:t>Meliponinos, Abejas sin Aguijón. - </a:t>
            </a:r>
            <a:r>
              <a:rPr b="1" lang="es-419" sz="3400">
                <a:solidFill>
                  <a:srgbClr val="050A30"/>
                </a:solidFill>
              </a:rPr>
              <a:t>Meliponicultor - Rubén Antonio Rodríguez.</a:t>
            </a:r>
            <a:endParaRPr b="1" sz="3400">
              <a:solidFill>
                <a:srgbClr val="050A30"/>
              </a:solidFill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A30"/>
              </a:buClr>
              <a:buSzPts val="3400"/>
              <a:buChar char="●"/>
            </a:pPr>
            <a:r>
              <a:rPr lang="es-419" sz="3400">
                <a:solidFill>
                  <a:srgbClr val="050A30"/>
                </a:solidFill>
              </a:rPr>
              <a:t>Área de biodiversidad de abejas sin aguijón en el Jardín botánico del Táchira. -</a:t>
            </a:r>
            <a:r>
              <a:rPr b="1" lang="es-419" sz="3400">
                <a:solidFill>
                  <a:srgbClr val="050A30"/>
                </a:solidFill>
              </a:rPr>
              <a:t> Dra. María Eugenia Marcano.</a:t>
            </a:r>
            <a:endParaRPr b="1" sz="3400">
              <a:solidFill>
                <a:srgbClr val="050A30"/>
              </a:solidFill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A30"/>
              </a:buClr>
              <a:buSzPts val="3400"/>
              <a:buChar char="●"/>
            </a:pPr>
            <a:r>
              <a:rPr lang="es-419" sz="3400">
                <a:solidFill>
                  <a:srgbClr val="050A30"/>
                </a:solidFill>
              </a:rPr>
              <a:t>El origen botánico de las mieles en los Andes Tachirenses. -</a:t>
            </a:r>
            <a:r>
              <a:rPr b="1" lang="es-419" sz="3400">
                <a:solidFill>
                  <a:srgbClr val="050A30"/>
                </a:solidFill>
              </a:rPr>
              <a:t> Ing. M.Sc. Rosa Isabel Vera de R.</a:t>
            </a:r>
            <a:endParaRPr b="1" sz="3400">
              <a:solidFill>
                <a:srgbClr val="050A30"/>
              </a:solidFill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A30"/>
              </a:buClr>
              <a:buSzPts val="3400"/>
              <a:buChar char="●"/>
            </a:pPr>
            <a:r>
              <a:rPr lang="es-419" sz="3400">
                <a:solidFill>
                  <a:srgbClr val="050A30"/>
                </a:solidFill>
              </a:rPr>
              <a:t>Abejas y la polinización en las orquídeas </a:t>
            </a:r>
            <a:r>
              <a:rPr b="1" lang="es-419" sz="3400">
                <a:solidFill>
                  <a:srgbClr val="050A30"/>
                </a:solidFill>
              </a:rPr>
              <a:t>- Ing. César Fernández - Ing. Iván Márquez</a:t>
            </a:r>
            <a:endParaRPr b="1" sz="3400">
              <a:solidFill>
                <a:srgbClr val="050A30"/>
              </a:solidFill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A30"/>
              </a:buClr>
              <a:buSzPts val="3400"/>
              <a:buChar char="●"/>
            </a:pPr>
            <a:r>
              <a:rPr lang="es-419" sz="3400">
                <a:solidFill>
                  <a:srgbClr val="050A30"/>
                </a:solidFill>
              </a:rPr>
              <a:t>Interpretación farmacológica de la colmena. </a:t>
            </a:r>
            <a:r>
              <a:rPr b="1" lang="es-419" sz="3400">
                <a:solidFill>
                  <a:srgbClr val="050A30"/>
                </a:solidFill>
              </a:rPr>
              <a:t>- Apicultor Favio Augusto Galvis González.</a:t>
            </a:r>
            <a:endParaRPr b="1" sz="3400">
              <a:solidFill>
                <a:srgbClr val="050A30"/>
              </a:solidFill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A30"/>
              </a:buClr>
              <a:buSzPts val="3400"/>
              <a:buChar char="●"/>
            </a:pPr>
            <a:r>
              <a:rPr lang="es-419" sz="3400">
                <a:solidFill>
                  <a:srgbClr val="050A30"/>
                </a:solidFill>
              </a:rPr>
              <a:t>La Inteligencia Colectiva de la Colmena: modelo organizacional sostenible.</a:t>
            </a:r>
            <a:r>
              <a:rPr b="1" lang="es-419" sz="3400">
                <a:solidFill>
                  <a:srgbClr val="050A30"/>
                </a:solidFill>
              </a:rPr>
              <a:t> - Ing.  Ronny Ociel Chacón Cárdenas.</a:t>
            </a:r>
            <a:endParaRPr b="1" sz="3400">
              <a:solidFill>
                <a:srgbClr val="050A30"/>
              </a:solidFill>
            </a:endParaRPr>
          </a:p>
          <a:p>
            <a:pPr indent="-444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50A30"/>
              </a:buClr>
              <a:buSzPts val="3400"/>
              <a:buChar char="●"/>
            </a:pPr>
            <a:r>
              <a:rPr lang="es-419" sz="3400">
                <a:solidFill>
                  <a:srgbClr val="050A30"/>
                </a:solidFill>
              </a:rPr>
              <a:t>Efecto del cambio climático sobre la apicultura y estrategias de mitigación</a:t>
            </a:r>
            <a:r>
              <a:rPr b="1" lang="es-419" sz="3400">
                <a:solidFill>
                  <a:srgbClr val="050A30"/>
                </a:solidFill>
              </a:rPr>
              <a:t> - Dr. Raúl Alberto Casanova Ostos</a:t>
            </a:r>
            <a:endParaRPr b="1" sz="3300">
              <a:solidFill>
                <a:srgbClr val="050A3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