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5" r:id="rId9"/>
    <p:sldId id="261" r:id="rId10"/>
    <p:sldId id="276" r:id="rId11"/>
    <p:sldId id="277" r:id="rId12"/>
    <p:sldId id="279" r:id="rId13"/>
    <p:sldId id="262" r:id="rId14"/>
    <p:sldId id="278" r:id="rId15"/>
    <p:sldId id="265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40" autoAdjust="0"/>
  </p:normalViewPr>
  <p:slideViewPr>
    <p:cSldViewPr>
      <p:cViewPr varScale="1">
        <p:scale>
          <a:sx n="60" d="100"/>
          <a:sy n="60" d="100"/>
        </p:scale>
        <p:origin x="-22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F2C7B-E99B-4D2F-9297-B4683EC4985C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D662-4B88-4A0E-9BB4-AD811942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5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25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04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04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99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62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61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76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55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 users don’t have</a:t>
            </a:r>
            <a:r>
              <a:rPr lang="en-US" baseline="0" dirty="0" smtClean="0"/>
              <a:t> to wrestle with forms with obscure requirements.</a:t>
            </a:r>
          </a:p>
          <a:p>
            <a:r>
              <a:rPr lang="en-US" baseline="0" dirty="0" smtClean="0"/>
              <a:t>Happy data jockeys don’t have to scrub bogus or incorrect representations of data</a:t>
            </a:r>
          </a:p>
          <a:p>
            <a:r>
              <a:rPr lang="en-US" baseline="0" dirty="0" smtClean="0"/>
              <a:t>Happy ops and security types don’t have to do whatever it is they do</a:t>
            </a:r>
          </a:p>
          <a:p>
            <a:r>
              <a:rPr lang="en-US" baseline="0" dirty="0" smtClean="0"/>
              <a:t>Happy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don’t have to keep re-working the same lines of code to handle exceptions from </a:t>
            </a:r>
            <a:r>
              <a:rPr lang="en-US" baseline="0" smtClean="0"/>
              <a:t>unexpected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81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7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74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</a:t>
            </a:r>
            <a:r>
              <a:rPr lang="en-US" dirty="0" err="1" smtClean="0"/>
              <a:t>Primatech</a:t>
            </a:r>
            <a:r>
              <a:rPr lang="en-US" dirty="0" smtClean="0"/>
              <a:t> form.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</a:t>
            </a:r>
            <a:r>
              <a:rPr lang="en-US" baseline="0" dirty="0" smtClean="0"/>
              <a:t> out:</a:t>
            </a:r>
          </a:p>
          <a:p>
            <a:r>
              <a:rPr lang="en-US" dirty="0" err="1" smtClean="0"/>
              <a:t>Employee</a:t>
            </a:r>
            <a:r>
              <a:rPr lang="en-US" baseline="0" dirty="0" err="1" smtClean="0"/>
              <a:t>Profile</a:t>
            </a:r>
            <a:r>
              <a:rPr lang="en-US" baseline="0" dirty="0" smtClean="0"/>
              <a:t> view model has no metadata or annotations.</a:t>
            </a:r>
          </a:p>
          <a:p>
            <a:r>
              <a:rPr lang="en-US" baseline="0" dirty="0" smtClean="0"/>
              <a:t>Client Validation and Unobtrusive turned off for now.</a:t>
            </a:r>
          </a:p>
          <a:p>
            <a:r>
              <a:rPr lang="en-US" baseline="0" dirty="0" smtClean="0"/>
              <a:t>View Source</a:t>
            </a:r>
          </a:p>
          <a:p>
            <a:r>
              <a:rPr lang="en-US" baseline="0" dirty="0" smtClean="0"/>
              <a:t>Raw Property names are used for labels, id, and name attributes</a:t>
            </a:r>
          </a:p>
          <a:p>
            <a:r>
              <a:rPr lang="en-US" baseline="0" dirty="0" err="1" smtClean="0"/>
              <a:t>Kinda</a:t>
            </a:r>
            <a:r>
              <a:rPr lang="en-US" baseline="0" dirty="0" smtClean="0"/>
              <a:t> lame, vague error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3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 sure to add </a:t>
            </a:r>
            <a:r>
              <a:rPr lang="en-US" dirty="0" err="1" smtClean="0"/>
              <a:t>metadataType</a:t>
            </a:r>
            <a:r>
              <a:rPr lang="en-US" baseline="0" dirty="0" smtClean="0"/>
              <a:t> Attribute to view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3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String Length only works when Required is </a:t>
            </a:r>
            <a:r>
              <a:rPr lang="en-US" baseline="0" dirty="0" smtClean="0"/>
              <a:t>present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Range can take any type that implements </a:t>
            </a:r>
            <a:r>
              <a:rPr lang="en-US" baseline="0" dirty="0" err="1" smtClean="0"/>
              <a:t>IComparable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Have hooks for using localized resource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3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3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D662-4B88-4A0E-9BB4-AD81194237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04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2931089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unburstMain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contrast="35000"/>
          </a:blip>
          <a:stretch>
            <a:fillRect/>
          </a:stretch>
        </p:blipFill>
        <p:spPr>
          <a:xfrm>
            <a:off x="-3537" y="1"/>
            <a:ext cx="9144000" cy="4105655"/>
          </a:xfrm>
          <a:prstGeom prst="rect">
            <a:avLst/>
          </a:prstGeom>
        </p:spPr>
      </p:pic>
      <p:pic>
        <p:nvPicPr>
          <p:cNvPr id="12" name="Picture 11" descr="BackStage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8000" contrast="60000"/>
          </a:blip>
          <a:stretch>
            <a:fillRect/>
          </a:stretch>
        </p:blipFill>
        <p:spPr>
          <a:xfrm>
            <a:off x="71619" y="1107683"/>
            <a:ext cx="9000762" cy="524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RedTopSmall.pn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6000" contrast="41000"/>
          </a:blip>
          <a:stretch>
            <a:fillRect/>
          </a:stretch>
        </p:blipFill>
        <p:spPr>
          <a:xfrm>
            <a:off x="5739894" y="355926"/>
            <a:ext cx="1713886" cy="1018087"/>
          </a:xfrm>
          <a:prstGeom prst="rect">
            <a:avLst/>
          </a:prstGeom>
        </p:spPr>
      </p:pic>
      <p:pic>
        <p:nvPicPr>
          <p:cNvPr id="24" name="Picture 23" descr="GoldTopSm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3932" y="562992"/>
            <a:ext cx="2136488" cy="815323"/>
          </a:xfrm>
          <a:prstGeom prst="rect">
            <a:avLst/>
          </a:prstGeom>
        </p:spPr>
      </p:pic>
      <p:pic>
        <p:nvPicPr>
          <p:cNvPr id="27" name="Picture 26" descr="RedTopSmall.pn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6000" contrast="41000"/>
          </a:blip>
          <a:stretch>
            <a:fillRect/>
          </a:stretch>
        </p:blipFill>
        <p:spPr>
          <a:xfrm>
            <a:off x="1705617" y="355910"/>
            <a:ext cx="1713886" cy="1018087"/>
          </a:xfrm>
          <a:prstGeom prst="rect">
            <a:avLst/>
          </a:prstGeom>
        </p:spPr>
      </p:pic>
      <p:pic>
        <p:nvPicPr>
          <p:cNvPr id="28" name="Picture 27" descr="GoldTopSm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4418" y="562976"/>
            <a:ext cx="2136488" cy="815323"/>
          </a:xfrm>
          <a:prstGeom prst="rect">
            <a:avLst/>
          </a:prstGeom>
        </p:spPr>
      </p:pic>
      <p:pic>
        <p:nvPicPr>
          <p:cNvPr id="20" name="Picture 19" descr="RedTopMain.png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22000" contrast="33000"/>
          </a:blip>
          <a:stretch>
            <a:fillRect/>
          </a:stretch>
        </p:blipFill>
        <p:spPr>
          <a:xfrm>
            <a:off x="2217021" y="96070"/>
            <a:ext cx="4723230" cy="1825629"/>
          </a:xfrm>
          <a:prstGeom prst="rect">
            <a:avLst/>
          </a:prstGeom>
        </p:spPr>
      </p:pic>
      <p:pic>
        <p:nvPicPr>
          <p:cNvPr id="19" name="Picture 18" descr="GoldTopMai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397" y="524472"/>
            <a:ext cx="5886483" cy="1401990"/>
          </a:xfrm>
          <a:prstGeom prst="rect">
            <a:avLst/>
          </a:prstGeom>
        </p:spPr>
      </p:pic>
      <p:pic>
        <p:nvPicPr>
          <p:cNvPr id="13" name="Picture 12" descr="Curtains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31000" contrast="67000"/>
          </a:blip>
          <a:stretch>
            <a:fillRect/>
          </a:stretch>
        </p:blipFill>
        <p:spPr>
          <a:xfrm>
            <a:off x="13706" y="1141678"/>
            <a:ext cx="9116587" cy="52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oldFram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3707" y="1072896"/>
            <a:ext cx="9154170" cy="5794248"/>
          </a:xfrm>
          <a:prstGeom prst="rect">
            <a:avLst/>
          </a:prstGeom>
        </p:spPr>
      </p:pic>
      <p:pic>
        <p:nvPicPr>
          <p:cNvPr id="29" name="Picture 28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28629" y="2189779"/>
            <a:ext cx="176784" cy="167640"/>
          </a:xfrm>
          <a:prstGeom prst="rect">
            <a:avLst/>
          </a:prstGeom>
        </p:spPr>
      </p:pic>
      <p:pic>
        <p:nvPicPr>
          <p:cNvPr id="30" name="Picture 29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8833" y="2847270"/>
            <a:ext cx="176784" cy="167640"/>
          </a:xfrm>
          <a:prstGeom prst="rect">
            <a:avLst/>
          </a:prstGeom>
        </p:spPr>
      </p:pic>
      <p:pic>
        <p:nvPicPr>
          <p:cNvPr id="31" name="Picture 30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02408" y="1502599"/>
            <a:ext cx="176784" cy="167640"/>
          </a:xfrm>
          <a:prstGeom prst="rect">
            <a:avLst/>
          </a:prstGeom>
        </p:spPr>
      </p:pic>
      <p:pic>
        <p:nvPicPr>
          <p:cNvPr id="33" name="Picture 32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5484" y="2224831"/>
            <a:ext cx="176784" cy="167640"/>
          </a:xfrm>
          <a:prstGeom prst="rect">
            <a:avLst/>
          </a:prstGeom>
        </p:spPr>
      </p:pic>
      <p:pic>
        <p:nvPicPr>
          <p:cNvPr id="34" name="Picture 33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8833" y="1586419"/>
            <a:ext cx="176784" cy="167640"/>
          </a:xfrm>
          <a:prstGeom prst="rect">
            <a:avLst/>
          </a:prstGeom>
        </p:spPr>
      </p:pic>
      <p:pic>
        <p:nvPicPr>
          <p:cNvPr id="35" name="Picture 34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" y="3273155"/>
            <a:ext cx="176784" cy="167640"/>
          </a:xfrm>
          <a:prstGeom prst="rect">
            <a:avLst/>
          </a:prstGeom>
        </p:spPr>
      </p:pic>
      <p:pic>
        <p:nvPicPr>
          <p:cNvPr id="36" name="Picture 35" descr="STARlef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8808" y="2476291"/>
            <a:ext cx="176784" cy="167640"/>
          </a:xfrm>
          <a:prstGeom prst="rect">
            <a:avLst/>
          </a:prstGeom>
        </p:spPr>
      </p:pic>
      <p:pic>
        <p:nvPicPr>
          <p:cNvPr id="39" name="Picture 38" descr="STARstraigh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45767" y="2054143"/>
            <a:ext cx="173736" cy="170688"/>
          </a:xfrm>
          <a:prstGeom prst="rect">
            <a:avLst/>
          </a:prstGeom>
        </p:spPr>
      </p:pic>
      <p:pic>
        <p:nvPicPr>
          <p:cNvPr id="42" name="Picture 41" descr="STARstraigh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51408" y="2054143"/>
            <a:ext cx="173736" cy="170688"/>
          </a:xfrm>
          <a:prstGeom prst="rect">
            <a:avLst/>
          </a:prstGeom>
        </p:spPr>
      </p:pic>
      <p:pic>
        <p:nvPicPr>
          <p:cNvPr id="45" name="Picture 44" descr="STARstraigh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45639" y="1755774"/>
            <a:ext cx="173736" cy="170688"/>
          </a:xfrm>
          <a:prstGeom prst="rect">
            <a:avLst/>
          </a:prstGeom>
        </p:spPr>
      </p:pic>
      <p:pic>
        <p:nvPicPr>
          <p:cNvPr id="48" name="Picture 47" descr="STARstraigh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158" y="2357419"/>
            <a:ext cx="173736" cy="170688"/>
          </a:xfrm>
          <a:prstGeom prst="rect">
            <a:avLst/>
          </a:prstGeom>
        </p:spPr>
      </p:pic>
      <p:pic>
        <p:nvPicPr>
          <p:cNvPr id="50" name="Picture 49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9800" y="1747963"/>
            <a:ext cx="173736" cy="173736"/>
          </a:xfrm>
          <a:prstGeom prst="rect">
            <a:avLst/>
          </a:prstGeom>
        </p:spPr>
      </p:pic>
      <p:pic>
        <p:nvPicPr>
          <p:cNvPr id="51" name="Picture 50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53383" y="2392471"/>
            <a:ext cx="173736" cy="173736"/>
          </a:xfrm>
          <a:prstGeom prst="rect">
            <a:avLst/>
          </a:prstGeom>
        </p:spPr>
      </p:pic>
      <p:pic>
        <p:nvPicPr>
          <p:cNvPr id="53" name="Picture 52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40648" y="2757354"/>
            <a:ext cx="173736" cy="173736"/>
          </a:xfrm>
          <a:prstGeom prst="rect">
            <a:avLst/>
          </a:prstGeom>
        </p:spPr>
      </p:pic>
      <p:pic>
        <p:nvPicPr>
          <p:cNvPr id="54" name="Picture 53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8897" y="2288839"/>
            <a:ext cx="173736" cy="173736"/>
          </a:xfrm>
          <a:prstGeom prst="rect">
            <a:avLst/>
          </a:prstGeom>
        </p:spPr>
      </p:pic>
      <p:pic>
        <p:nvPicPr>
          <p:cNvPr id="55" name="Picture 54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66912" y="1586419"/>
            <a:ext cx="173736" cy="173736"/>
          </a:xfrm>
          <a:prstGeom prst="rect">
            <a:avLst/>
          </a:prstGeom>
        </p:spPr>
      </p:pic>
      <p:pic>
        <p:nvPicPr>
          <p:cNvPr id="56" name="Picture 55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72400" y="3544824"/>
            <a:ext cx="173736" cy="173736"/>
          </a:xfrm>
          <a:prstGeom prst="rect">
            <a:avLst/>
          </a:prstGeom>
        </p:spPr>
      </p:pic>
      <p:pic>
        <p:nvPicPr>
          <p:cNvPr id="57" name="Picture 56" descr="STARright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99932" y="3098730"/>
            <a:ext cx="173736" cy="173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8" y="988620"/>
            <a:ext cx="6450905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660" y="2204580"/>
            <a:ext cx="7302674" cy="4151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pic>
        <p:nvPicPr>
          <p:cNvPr id="20" name="Picture 19" descr="SunburstMain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contrast="35000"/>
          </a:blip>
          <a:stretch>
            <a:fillRect/>
          </a:stretch>
        </p:blipFill>
        <p:spPr>
          <a:xfrm>
            <a:off x="-3537" y="1"/>
            <a:ext cx="9144000" cy="4105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700" y="1019284"/>
            <a:ext cx="7882525" cy="53513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6404" y="833861"/>
            <a:ext cx="3700333" cy="186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7738" y="858913"/>
            <a:ext cx="3772487" cy="1619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urtains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31000" contrast="67000"/>
          </a:blip>
          <a:stretch>
            <a:fillRect/>
          </a:stretch>
        </p:blipFill>
        <p:spPr>
          <a:xfrm>
            <a:off x="13706" y="25053"/>
            <a:ext cx="9116587" cy="644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 descr="GoldFra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9144"/>
            <a:ext cx="9144000" cy="68671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3ACA-D713-4D69-9CCE-8B46015F791D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67CB-9E6C-4B18-88DE-6F09B8749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MVC3 validation makes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South Sound .NET Users Group</a:t>
            </a:r>
          </a:p>
          <a:p>
            <a:r>
              <a:rPr lang="en-US" dirty="0" smtClean="0"/>
              <a:t>Michael Ibarra</a:t>
            </a:r>
          </a:p>
        </p:txBody>
      </p:sp>
    </p:spTree>
    <p:extLst>
      <p:ext uri="{BB962C8B-B14F-4D97-AF65-F5344CB8AC3E}">
        <p14:creationId xmlns:p14="http://schemas.microsoft.com/office/powerpoint/2010/main" xmlns="" val="31331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ValidationContext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Gives your validation method more information.</a:t>
            </a:r>
          </a:p>
          <a:p>
            <a:pPr lvl="1"/>
            <a:r>
              <a:rPr lang="en-US" dirty="0" smtClean="0"/>
              <a:t>Type of the object being validated</a:t>
            </a:r>
          </a:p>
          <a:p>
            <a:pPr lvl="1"/>
            <a:r>
              <a:rPr lang="en-US" dirty="0" smtClean="0"/>
              <a:t>Reference to the instance of the object</a:t>
            </a:r>
          </a:p>
          <a:p>
            <a:pPr lvl="1"/>
            <a:r>
              <a:rPr lang="en-US" dirty="0" smtClean="0"/>
              <a:t>The Display Name for the object</a:t>
            </a:r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CompareAttribute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92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smtClean="0"/>
              <a:t>the abstract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DepartmentValidation</a:t>
            </a:r>
            <a:r>
              <a:rPr lang="en-US" dirty="0" smtClean="0"/>
              <a:t> v2</a:t>
            </a:r>
            <a:endParaRPr lang="en-US" dirty="0" smtClean="0"/>
          </a:p>
          <a:p>
            <a:r>
              <a:rPr lang="en-US" dirty="0" smtClean="0"/>
              <a:t>Override an existing validation attribute</a:t>
            </a:r>
            <a:endParaRPr lang="en-US" dirty="0"/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EmailAttribute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492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take a break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Turned on by default</a:t>
            </a:r>
          </a:p>
          <a:p>
            <a:r>
              <a:rPr lang="en-US" dirty="0" smtClean="0"/>
              <a:t>Can be set in</a:t>
            </a:r>
          </a:p>
          <a:p>
            <a:pPr lvl="1"/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err="1" smtClean="0"/>
              <a:t>Global.asax</a:t>
            </a:r>
            <a:endParaRPr lang="en-US" dirty="0" smtClean="0"/>
          </a:p>
          <a:p>
            <a:pPr lvl="1"/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xmlns="" val="7763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660" y="2209800"/>
            <a:ext cx="7302674" cy="4151769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jQuery</a:t>
            </a:r>
            <a:r>
              <a:rPr lang="en-US" dirty="0" smtClean="0"/>
              <a:t> Validate plug-in</a:t>
            </a:r>
          </a:p>
          <a:p>
            <a:r>
              <a:rPr lang="en-US" dirty="0" smtClean="0"/>
              <a:t>Data-* attributes</a:t>
            </a:r>
          </a:p>
          <a:p>
            <a:r>
              <a:rPr lang="en-US" dirty="0" err="1" smtClean="0"/>
              <a:t>HtmlHelpers</a:t>
            </a:r>
            <a:r>
              <a:rPr lang="en-US" dirty="0" smtClean="0"/>
              <a:t> emit validation for client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Data-*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 that start with “data-”</a:t>
            </a:r>
          </a:p>
          <a:p>
            <a:pPr lvl="1"/>
            <a:r>
              <a:rPr lang="en-US" dirty="0" smtClean="0"/>
              <a:t>&lt;input id=“</a:t>
            </a:r>
            <a:r>
              <a:rPr lang="en-US" dirty="0" err="1" smtClean="0"/>
              <a:t>sku</a:t>
            </a:r>
            <a:r>
              <a:rPr lang="en-US" dirty="0" smtClean="0"/>
              <a:t>” data-validate=“true”…&gt;</a:t>
            </a:r>
          </a:p>
          <a:p>
            <a:r>
              <a:rPr lang="en-US" dirty="0" smtClean="0"/>
              <a:t>Supported in HTML5</a:t>
            </a:r>
          </a:p>
          <a:p>
            <a:r>
              <a:rPr lang="en-US" dirty="0" smtClean="0"/>
              <a:t>Ignored by older browsers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27131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71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7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Validating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7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validate…because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 makes for a better UX</a:t>
            </a:r>
          </a:p>
          <a:p>
            <a:pPr lvl="1"/>
            <a:r>
              <a:rPr lang="en-US" dirty="0"/>
              <a:t>Makes happy </a:t>
            </a:r>
            <a:r>
              <a:rPr lang="en-US" dirty="0" smtClean="0"/>
              <a:t>for Users</a:t>
            </a:r>
            <a:endParaRPr lang="en-US" dirty="0"/>
          </a:p>
          <a:p>
            <a:r>
              <a:rPr lang="en-US" dirty="0" smtClean="0"/>
              <a:t>Validation keeps our data intact</a:t>
            </a:r>
          </a:p>
          <a:p>
            <a:pPr lvl="1"/>
            <a:r>
              <a:rPr lang="en-US" dirty="0" smtClean="0"/>
              <a:t>Makes happy for Data Jockeys</a:t>
            </a:r>
          </a:p>
          <a:p>
            <a:r>
              <a:rPr lang="en-US" dirty="0" smtClean="0"/>
              <a:t>Validation protects against script attacks</a:t>
            </a:r>
          </a:p>
          <a:p>
            <a:pPr lvl="1"/>
            <a:r>
              <a:rPr lang="en-US" dirty="0" smtClean="0"/>
              <a:t>Makes happy for Ops &amp; Security types</a:t>
            </a:r>
          </a:p>
          <a:p>
            <a:r>
              <a:rPr lang="en-US" dirty="0" smtClean="0"/>
              <a:t>Validation makes code resilient</a:t>
            </a:r>
          </a:p>
          <a:p>
            <a:pPr lvl="1"/>
            <a:r>
              <a:rPr lang="en-US" dirty="0" smtClean="0"/>
              <a:t>Makes happy for </a:t>
            </a:r>
            <a:r>
              <a:rPr lang="en-US" dirty="0" err="1" smtClean="0"/>
              <a:t>Devs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24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options</a:t>
            </a:r>
          </a:p>
          <a:p>
            <a:pPr lvl="1"/>
            <a:r>
              <a:rPr lang="en-US" dirty="0" smtClean="0"/>
              <a:t>Server Validation</a:t>
            </a:r>
          </a:p>
          <a:p>
            <a:pPr lvl="2"/>
            <a:r>
              <a:rPr lang="en-US" dirty="0" smtClean="0"/>
              <a:t>Validation Attributes</a:t>
            </a:r>
          </a:p>
          <a:p>
            <a:pPr lvl="2"/>
            <a:r>
              <a:rPr lang="en-US" dirty="0" smtClean="0"/>
              <a:t>Custom Server Validation</a:t>
            </a:r>
          </a:p>
          <a:p>
            <a:pPr lvl="1"/>
            <a:r>
              <a:rPr lang="en-US" dirty="0" smtClean="0"/>
              <a:t>Client Validation</a:t>
            </a:r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 Validate plug-in</a:t>
            </a:r>
          </a:p>
          <a:p>
            <a:pPr lvl="2"/>
            <a:r>
              <a:rPr lang="en-US" dirty="0" smtClean="0"/>
              <a:t>Unobtrusive Validation</a:t>
            </a:r>
          </a:p>
          <a:p>
            <a:pPr lvl="2"/>
            <a:r>
              <a:rPr lang="en-US" dirty="0" smtClean="0"/>
              <a:t>Custom Client Validation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267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</a:p>
          <a:p>
            <a:pPr lvl="1"/>
            <a:r>
              <a:rPr lang="en-US" dirty="0" smtClean="0"/>
              <a:t>Remote Client Validation</a:t>
            </a:r>
          </a:p>
          <a:p>
            <a:pPr lvl="1"/>
            <a:r>
              <a:rPr lang="en-US" dirty="0" smtClean="0"/>
              <a:t>Self Validating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1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easy out of the box.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validation</a:t>
            </a:r>
          </a:p>
          <a:p>
            <a:pPr lvl="1"/>
            <a:r>
              <a:rPr lang="en-US" dirty="0" err="1" smtClean="0"/>
              <a:t>EmployeeId</a:t>
            </a:r>
            <a:r>
              <a:rPr lang="en-US" dirty="0" smtClean="0"/>
              <a:t> field is numeric</a:t>
            </a:r>
          </a:p>
          <a:p>
            <a:pPr lvl="1"/>
            <a:r>
              <a:rPr lang="en-US" dirty="0" err="1" smtClean="0"/>
              <a:t>HireDate</a:t>
            </a:r>
            <a:r>
              <a:rPr lang="en-US" dirty="0" smtClean="0"/>
              <a:t> field is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err="1" smtClean="0"/>
              <a:t>ValueTypes</a:t>
            </a:r>
            <a:r>
              <a:rPr lang="en-US" dirty="0" smtClean="0"/>
              <a:t> are </a:t>
            </a:r>
            <a:r>
              <a:rPr lang="en-US" dirty="0" smtClean="0"/>
              <a:t>automatically required</a:t>
            </a:r>
            <a:endParaRPr lang="en-US" dirty="0"/>
          </a:p>
          <a:p>
            <a:r>
              <a:rPr lang="en-US" dirty="0" err="1" smtClean="0"/>
              <a:t>Kinda</a:t>
            </a:r>
            <a:r>
              <a:rPr lang="en-US" dirty="0" smtClean="0"/>
              <a:t> lame field labels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lame, vague error messages</a:t>
            </a:r>
          </a:p>
        </p:txBody>
      </p:sp>
    </p:spTree>
    <p:extLst>
      <p:ext uri="{BB962C8B-B14F-4D97-AF65-F5344CB8AC3E}">
        <p14:creationId xmlns:p14="http://schemas.microsoft.com/office/powerpoint/2010/main" xmlns="" val="20224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MetadataTypes</a:t>
            </a:r>
            <a:endParaRPr lang="en-US" dirty="0" smtClean="0"/>
          </a:p>
          <a:p>
            <a:pPr lvl="1"/>
            <a:r>
              <a:rPr lang="en-US" dirty="0" smtClean="0"/>
              <a:t>Let you keep the objects and their metadata separate.</a:t>
            </a:r>
          </a:p>
          <a:p>
            <a:pPr lvl="1"/>
            <a:r>
              <a:rPr lang="en-US" dirty="0" smtClean="0"/>
              <a:t>Generated code </a:t>
            </a:r>
          </a:p>
          <a:p>
            <a:pPr lvl="1"/>
            <a:r>
              <a:rPr lang="en-US" dirty="0" smtClean="0"/>
              <a:t>Separate assemblies</a:t>
            </a:r>
          </a:p>
          <a:p>
            <a:pPr lvl="1"/>
            <a:r>
              <a:rPr lang="en-US" dirty="0" smtClean="0"/>
              <a:t>Just want to keep class files clean</a:t>
            </a:r>
          </a:p>
        </p:txBody>
      </p:sp>
    </p:spTree>
    <p:extLst>
      <p:ext uri="{BB962C8B-B14F-4D97-AF65-F5344CB8AC3E}">
        <p14:creationId xmlns:p14="http://schemas.microsoft.com/office/powerpoint/2010/main" xmlns="" val="244006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DataAnnotations</a:t>
            </a:r>
            <a:endParaRPr lang="en-US" dirty="0" smtClean="0"/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StringLength</a:t>
            </a:r>
            <a:endParaRPr lang="en-US" dirty="0" smtClean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RegularExpression</a:t>
            </a:r>
            <a:endParaRPr lang="en-US" dirty="0" smtClean="0"/>
          </a:p>
          <a:p>
            <a:pPr lvl="1"/>
            <a:r>
              <a:rPr lang="en-US" dirty="0" smtClean="0"/>
              <a:t>Display </a:t>
            </a:r>
            <a:r>
              <a:rPr lang="en-US" dirty="0"/>
              <a:t>(not </a:t>
            </a:r>
            <a:r>
              <a:rPr lang="en-US" dirty="0" err="1"/>
              <a:t>DisplayName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DisplayName</a:t>
            </a:r>
            <a:r>
              <a:rPr lang="en-US" dirty="0"/>
              <a:t> is not Localizable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1229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Validation with MVC3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Common </a:t>
            </a:r>
            <a:r>
              <a:rPr lang="en-US" dirty="0" err="1" smtClean="0"/>
              <a:t>DataAnnotations</a:t>
            </a:r>
            <a:endParaRPr lang="en-US" dirty="0" smtClean="0"/>
          </a:p>
          <a:p>
            <a:pPr lvl="1"/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Remote</a:t>
            </a:r>
          </a:p>
          <a:p>
            <a:pPr lvl="1"/>
            <a:r>
              <a:rPr lang="en-US" dirty="0" err="1" smtClean="0"/>
              <a:t>CustomValidation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41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CustomValidation</a:t>
            </a:r>
            <a:r>
              <a:rPr lang="en-US" dirty="0" smtClean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DepartmentValidation</a:t>
            </a:r>
            <a:endParaRPr lang="en-US" dirty="0" smtClean="0"/>
          </a:p>
          <a:p>
            <a:r>
              <a:rPr lang="en-US" dirty="0" smtClean="0"/>
              <a:t>Override the abstract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DepartmentValidation</a:t>
            </a:r>
            <a:r>
              <a:rPr lang="en-US" dirty="0" smtClean="0"/>
              <a:t> v2</a:t>
            </a:r>
            <a:endParaRPr lang="en-US" dirty="0" smtClean="0"/>
          </a:p>
          <a:p>
            <a:r>
              <a:rPr lang="en-US" dirty="0" smtClean="0"/>
              <a:t>Override an existing validation attribute</a:t>
            </a:r>
            <a:endParaRPr lang="en-US" dirty="0"/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EmailAttribute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4927027"/>
      </p:ext>
    </p:extLst>
  </p:cSld>
  <p:clrMapOvr>
    <a:masterClrMapping/>
  </p:clrMapOvr>
</p:sld>
</file>

<file path=ppt/theme/theme1.xml><?xml version="1.0" encoding="utf-8"?>
<a:theme xmlns:a="http://schemas.openxmlformats.org/drawingml/2006/main" name="TS030006339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487</Words>
  <Application>Microsoft Office PowerPoint</Application>
  <PresentationFormat>On-screen Show (4:3)</PresentationFormat>
  <Paragraphs>125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TS030006339</vt:lpstr>
      <vt:lpstr>How MVC3 validation makes happy</vt:lpstr>
      <vt:lpstr>We validate…because we care</vt:lpstr>
      <vt:lpstr>Validation with MVC3</vt:lpstr>
      <vt:lpstr>Validation with MVC3</vt:lpstr>
      <vt:lpstr>Server Validation with MVC3</vt:lpstr>
      <vt:lpstr>Server Validation with MVC3</vt:lpstr>
      <vt:lpstr>Server Validation with MVC3</vt:lpstr>
      <vt:lpstr>Server Validation with MVC3</vt:lpstr>
      <vt:lpstr>Custom Server Validation</vt:lpstr>
      <vt:lpstr>Custom Server Validation</vt:lpstr>
      <vt:lpstr>Custom Server Validation</vt:lpstr>
      <vt:lpstr>Let’s take a break</vt:lpstr>
      <vt:lpstr>Client Validation with MVC3</vt:lpstr>
      <vt:lpstr>Client Validation with MVC3</vt:lpstr>
      <vt:lpstr>Data-* Attributes</vt:lpstr>
      <vt:lpstr>Unobtrusive Adapters</vt:lpstr>
      <vt:lpstr>Remote Validation</vt:lpstr>
      <vt:lpstr>Self Validating Objects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Ibarra</dc:creator>
  <cp:lastModifiedBy>Michael Ibarra</cp:lastModifiedBy>
  <cp:revision>84</cp:revision>
  <dcterms:created xsi:type="dcterms:W3CDTF">2011-11-03T06:21:54Z</dcterms:created>
  <dcterms:modified xsi:type="dcterms:W3CDTF">2011-11-11T03:20:32Z</dcterms:modified>
</cp:coreProperties>
</file>