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2" r:id="rId4"/>
    <p:sldId id="258" r:id="rId5"/>
    <p:sldId id="259" r:id="rId6"/>
    <p:sldId id="257" r:id="rId7"/>
    <p:sldId id="260" r:id="rId8"/>
    <p:sldId id="261" r:id="rId9"/>
    <p:sldId id="264" r:id="rId10"/>
    <p:sldId id="263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9" d="100"/>
          <a:sy n="159" d="100"/>
        </p:scale>
        <p:origin x="27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14.06.2014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14.06.2014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14.06.2014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SC Joystick Mapper</a:t>
            </a:r>
            <a:br>
              <a:rPr lang="en-US" sz="4000" dirty="0" smtClean="0"/>
            </a:br>
            <a:r>
              <a:rPr lang="en-US" sz="4000" dirty="0" smtClean="0"/>
              <a:t>Quick Reference Guide  V </a:t>
            </a:r>
            <a:r>
              <a:rPr lang="en-US" sz="4000" dirty="0" smtClean="0"/>
              <a:t>1.3</a:t>
            </a:r>
            <a:endParaRPr lang="en-US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87016"/>
          </a:xfrm>
        </p:spPr>
        <p:txBody>
          <a:bodyPr>
            <a:normAutofit/>
          </a:bodyPr>
          <a:lstStyle/>
          <a:p>
            <a:r>
              <a:rPr lang="en-US" sz="900" dirty="0" smtClean="0"/>
              <a:t>20140614 </a:t>
            </a:r>
            <a:r>
              <a:rPr lang="en-US" sz="900" dirty="0" smtClean="0"/>
              <a:t>– Cassini</a:t>
            </a:r>
          </a:p>
          <a:p>
            <a:r>
              <a:rPr lang="en-US" sz="900" dirty="0" err="1" smtClean="0"/>
              <a:t>ChangeLog</a:t>
            </a:r>
            <a:r>
              <a:rPr lang="en-US" sz="900" dirty="0" smtClean="0"/>
              <a:t>: see ReadMe.txt</a:t>
            </a:r>
          </a:p>
          <a:p>
            <a:endParaRPr lang="en-US" sz="900" dirty="0"/>
          </a:p>
        </p:txBody>
      </p:sp>
      <p:sp>
        <p:nvSpPr>
          <p:cNvPr id="5" name="Rechteck 4"/>
          <p:cNvSpPr/>
          <p:nvPr/>
        </p:nvSpPr>
        <p:spPr>
          <a:xfrm>
            <a:off x="539552" y="5445224"/>
            <a:ext cx="4104456" cy="106965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Disclaimer:</a:t>
            </a:r>
          </a:p>
          <a:p>
            <a:pPr algn="ctr"/>
            <a:r>
              <a:rPr lang="en-US" sz="1000" dirty="0" smtClean="0"/>
              <a:t>Usual stuff – no warranty whatsoever..</a:t>
            </a:r>
          </a:p>
          <a:p>
            <a:pPr algn="ctr"/>
            <a:r>
              <a:rPr lang="en-US" sz="1000" dirty="0" smtClean="0"/>
              <a:t>Freeware – made for the SC community</a:t>
            </a:r>
          </a:p>
          <a:p>
            <a:pPr algn="ctr"/>
            <a:r>
              <a:rPr lang="en-US" sz="1000" dirty="0" smtClean="0"/>
              <a:t>Hope it helps and does not suck.</a:t>
            </a:r>
          </a:p>
          <a:p>
            <a:pPr algn="ctr"/>
            <a:r>
              <a:rPr lang="en-US" sz="1000" dirty="0" smtClean="0"/>
              <a:t>Have fun in the verse …</a:t>
            </a:r>
            <a:endParaRPr lang="en-US" sz="10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4298422"/>
            <a:ext cx="3513800" cy="229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11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MappingVars.csv file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 from V 1.3 the priority order to build the action tree has changed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the MappingVars.csv  file if it exists in the app.exe folder – if you wish to make your own list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the </a:t>
            </a:r>
            <a:r>
              <a:rPr lang="en-US" dirty="0"/>
              <a:t>defaultProfile.xml file if it exists in the app.exe </a:t>
            </a:r>
            <a:r>
              <a:rPr lang="en-US" dirty="0" smtClean="0"/>
              <a:t>folder – the one CIG provides as default (Build 12.2)</a:t>
            </a:r>
            <a:endParaRPr lang="en-US" dirty="0"/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the built in Mapping </a:t>
            </a:r>
            <a:r>
              <a:rPr lang="en-US" dirty="0"/>
              <a:t>list – to </a:t>
            </a:r>
            <a:r>
              <a:rPr lang="en-US" dirty="0" smtClean="0"/>
              <a:t>have at least something…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smtClean="0"/>
              <a:t>file contains the list of actions to rebind which are loaded into the </a:t>
            </a:r>
            <a:r>
              <a:rPr lang="en-US" dirty="0" err="1" smtClean="0"/>
              <a:t>ActionTree</a:t>
            </a:r>
            <a:r>
              <a:rPr lang="en-US" dirty="0" smtClean="0"/>
              <a:t> when the program starts</a:t>
            </a:r>
          </a:p>
          <a:p>
            <a:r>
              <a:rPr lang="en-US" dirty="0"/>
              <a:t>Items are separated by a semicolon </a:t>
            </a:r>
            <a:r>
              <a:rPr lang="en-US" dirty="0" smtClean="0"/>
              <a:t>(;) or a comma (,)</a:t>
            </a:r>
            <a:endParaRPr lang="en-US" dirty="0"/>
          </a:p>
          <a:p>
            <a:r>
              <a:rPr lang="en-US" dirty="0" smtClean="0"/>
              <a:t>For each ‘</a:t>
            </a:r>
            <a:r>
              <a:rPr lang="en-US" dirty="0" err="1" smtClean="0"/>
              <a:t>actionmap</a:t>
            </a:r>
            <a:r>
              <a:rPr lang="en-US" dirty="0" smtClean="0"/>
              <a:t>’ there is one line</a:t>
            </a:r>
          </a:p>
          <a:p>
            <a:r>
              <a:rPr lang="en-US" dirty="0" smtClean="0"/>
              <a:t>The first item is the ‘</a:t>
            </a:r>
            <a:r>
              <a:rPr lang="en-US" dirty="0" err="1" smtClean="0"/>
              <a:t>actionmap</a:t>
            </a:r>
            <a:r>
              <a:rPr lang="en-US" dirty="0" smtClean="0"/>
              <a:t>’ name</a:t>
            </a:r>
          </a:p>
          <a:p>
            <a:r>
              <a:rPr lang="en-US" dirty="0" smtClean="0"/>
              <a:t>Further items are built from a single uppercase letter following the command as given in the </a:t>
            </a:r>
            <a:r>
              <a:rPr lang="en-US" dirty="0" err="1" smtClean="0"/>
              <a:t>defaultProfile</a:t>
            </a:r>
            <a:endParaRPr lang="en-US" dirty="0" smtClean="0"/>
          </a:p>
          <a:p>
            <a:r>
              <a:rPr lang="en-US" dirty="0" smtClean="0"/>
              <a:t>The first uppercase letter is from </a:t>
            </a:r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J,K,P,X</a:t>
            </a:r>
            <a:r>
              <a:rPr lang="en-US" dirty="0" smtClean="0"/>
              <a:t> which is the actual binding to use</a:t>
            </a:r>
            <a:br>
              <a:rPr lang="en-US" dirty="0" smtClean="0"/>
            </a:br>
            <a:r>
              <a:rPr lang="en-US" dirty="0" smtClean="0"/>
              <a:t>J = joystick, K=keyboard, P=ps3pad, X=</a:t>
            </a:r>
            <a:r>
              <a:rPr lang="en-US" dirty="0" err="1" smtClean="0"/>
              <a:t>xboxpad</a:t>
            </a:r>
            <a:endParaRPr lang="en-US" dirty="0" smtClean="0"/>
          </a:p>
          <a:p>
            <a:r>
              <a:rPr lang="en-US" dirty="0" smtClean="0"/>
              <a:t>The second part is e.g</a:t>
            </a:r>
            <a:r>
              <a:rPr lang="en-US" dirty="0"/>
              <a:t>. </a:t>
            </a:r>
            <a:r>
              <a:rPr lang="en-US" dirty="0" smtClean="0"/>
              <a:t>“v_attack1_group1” the action name given in the </a:t>
            </a:r>
            <a:r>
              <a:rPr lang="en-US" dirty="0" err="1" smtClean="0"/>
              <a:t>defaultProfile</a:t>
            </a:r>
            <a:endParaRPr lang="en-US" dirty="0" smtClean="0"/>
          </a:p>
          <a:p>
            <a:r>
              <a:rPr lang="en-US" dirty="0" smtClean="0"/>
              <a:t>A complete item </a:t>
            </a:r>
            <a:r>
              <a:rPr lang="en-US" dirty="0"/>
              <a:t>is then </a:t>
            </a:r>
            <a:r>
              <a:rPr lang="en-US" dirty="0" smtClean="0"/>
              <a:t>“</a:t>
            </a:r>
            <a:r>
              <a:rPr lang="en-US" b="1" dirty="0" smtClean="0"/>
              <a:t>J</a:t>
            </a:r>
            <a:r>
              <a:rPr lang="en-US" dirty="0" smtClean="0"/>
              <a:t>v_attack1_group1” means that the program rebinds the </a:t>
            </a:r>
            <a:r>
              <a:rPr lang="en-US" b="1" dirty="0" smtClean="0"/>
              <a:t>joystick</a:t>
            </a:r>
            <a:r>
              <a:rPr lang="en-US" dirty="0" smtClean="0"/>
              <a:t> command </a:t>
            </a:r>
            <a:r>
              <a:rPr lang="en-US" dirty="0"/>
              <a:t>for </a:t>
            </a:r>
            <a:r>
              <a:rPr lang="en-US" dirty="0" smtClean="0"/>
              <a:t>“v_attack1_group1”</a:t>
            </a:r>
          </a:p>
          <a:p>
            <a:r>
              <a:rPr lang="en-US" dirty="0" smtClean="0"/>
              <a:t>There are no Blanks, Tabs etc. allowed but semicolons or commas at the end don’t harm.</a:t>
            </a:r>
          </a:p>
          <a:p>
            <a:r>
              <a:rPr lang="en-US" dirty="0" smtClean="0"/>
              <a:t>I use Excel to maintain the list and save the Sheet as CSV file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150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Updating </a:t>
            </a:r>
            <a:r>
              <a:rPr lang="en-US" dirty="0" smtClean="0"/>
              <a:t>from V 1.2 to V 1.3: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As the action list can now be derived from CIGs original profile you have to </a:t>
            </a:r>
            <a:r>
              <a:rPr lang="en-US" sz="2400" dirty="0" smtClean="0">
                <a:solidFill>
                  <a:srgbClr val="FF0000"/>
                </a:solidFill>
              </a:rPr>
              <a:t>manually remove the ‘MappingVars.csv’ file if it exists in the same folder as the program file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 smtClean="0"/>
              <a:t>If the program finds it there it is taken before the </a:t>
            </a:r>
            <a:r>
              <a:rPr lang="en-US" sz="2400" dirty="0" err="1" smtClean="0"/>
              <a:t>defaultProfile</a:t>
            </a:r>
            <a:r>
              <a:rPr lang="en-US" sz="2400" dirty="0" smtClean="0"/>
              <a:t> (which is may be not what you wanted)</a:t>
            </a:r>
          </a:p>
          <a:p>
            <a:endParaRPr lang="en-US" sz="2400" dirty="0" smtClean="0"/>
          </a:p>
          <a:p>
            <a:r>
              <a:rPr lang="en-US" sz="2400" dirty="0" smtClean="0"/>
              <a:t>You may however use it to create you own list – see last page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936274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Connect the joystick devices to the PC</a:t>
            </a:r>
          </a:p>
          <a:p>
            <a:r>
              <a:rPr lang="en-US" sz="2400" dirty="0" smtClean="0"/>
              <a:t>Start from scratch or load an existing map from a file</a:t>
            </a:r>
          </a:p>
          <a:p>
            <a:r>
              <a:rPr lang="en-US" sz="2400" dirty="0" smtClean="0"/>
              <a:t>Make or refine mappings</a:t>
            </a:r>
          </a:p>
          <a:p>
            <a:r>
              <a:rPr lang="en-US" sz="2400" dirty="0" smtClean="0"/>
              <a:t>Save the new map to an XML file</a:t>
            </a:r>
          </a:p>
          <a:p>
            <a:r>
              <a:rPr lang="en-US" sz="2400" dirty="0" smtClean="0"/>
              <a:t>Use it in </a:t>
            </a:r>
            <a:r>
              <a:rPr lang="en-US" sz="2400" dirty="0"/>
              <a:t>the game: </a:t>
            </a:r>
            <a:r>
              <a:rPr lang="en-US" sz="2400" dirty="0" smtClean="0"/>
              <a:t>e.g. </a:t>
            </a:r>
            <a:r>
              <a:rPr lang="en-US" sz="1500" dirty="0" err="1" smtClean="0"/>
              <a:t>pp_rebindkeys</a:t>
            </a:r>
            <a:r>
              <a:rPr lang="en-US" sz="1500" dirty="0" smtClean="0"/>
              <a:t> C:\maps\Layout_hotas_x65_Cyb_T </a:t>
            </a:r>
            <a:endParaRPr lang="en-US" sz="2400" dirty="0" smtClean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Note: the predefined actions are the ones found in the AC game default profile – it is likely that some of them will not work at all as the game is not finished. There is no proper description for which one does what – you may get help in SC Forums.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As I had my issues with missiles here a finding..</a:t>
            </a:r>
          </a:p>
          <a:p>
            <a:pPr marL="0" indent="0">
              <a:buNone/>
            </a:pPr>
            <a:r>
              <a:rPr lang="en-US" sz="1800" dirty="0" smtClean="0"/>
              <a:t>To reallocate the missile fire command you should map the following </a:t>
            </a:r>
            <a:r>
              <a:rPr lang="en-US" sz="1800" dirty="0" smtClean="0"/>
              <a:t>2 </a:t>
            </a:r>
            <a:r>
              <a:rPr lang="en-US" sz="1800" dirty="0" smtClean="0"/>
              <a:t>actions to the same joystick button</a:t>
            </a:r>
            <a:r>
              <a:rPr lang="en-US" sz="1800" dirty="0"/>
              <a:t>: </a:t>
            </a:r>
            <a:endParaRPr lang="en-US" sz="1800" dirty="0" smtClean="0"/>
          </a:p>
          <a:p>
            <a:r>
              <a:rPr lang="de-CH" sz="1400" i="1" dirty="0" err="1" smtClean="0"/>
              <a:t>v_target_missile_lock_selected</a:t>
            </a:r>
            <a:r>
              <a:rPr lang="de-CH" sz="1400" i="1" dirty="0" smtClean="0"/>
              <a:t> </a:t>
            </a:r>
            <a:endParaRPr lang="de-CH" sz="1400" i="1" dirty="0" smtClean="0"/>
          </a:p>
          <a:p>
            <a:r>
              <a:rPr lang="de-CH" sz="1400" i="1" dirty="0" err="1" smtClean="0"/>
              <a:t>v_weapon_launch_missile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059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94" y="1124744"/>
            <a:ext cx="8392012" cy="54778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GUI …</a:t>
            </a:r>
            <a:endParaRPr lang="en-US" dirty="0"/>
          </a:p>
        </p:txBody>
      </p:sp>
      <p:sp>
        <p:nvSpPr>
          <p:cNvPr id="6" name="Legende mit Linie 2 5"/>
          <p:cNvSpPr/>
          <p:nvPr/>
        </p:nvSpPr>
        <p:spPr>
          <a:xfrm>
            <a:off x="251520" y="591679"/>
            <a:ext cx="1656184" cy="360040"/>
          </a:xfrm>
          <a:prstGeom prst="borderCallout2">
            <a:avLst>
              <a:gd name="adj1" fmla="val 113989"/>
              <a:gd name="adj2" fmla="val 50511"/>
              <a:gd name="adj3" fmla="val 269380"/>
              <a:gd name="adj4" fmla="val 50531"/>
              <a:gd name="adj5" fmla="val 523533"/>
              <a:gd name="adj6" fmla="val 10589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Action tree and mappings</a:t>
            </a:r>
            <a:endParaRPr lang="de-CH" sz="1100" dirty="0"/>
          </a:p>
        </p:txBody>
      </p:sp>
      <p:sp>
        <p:nvSpPr>
          <p:cNvPr id="7" name="Legende mit Linie 2 6"/>
          <p:cNvSpPr/>
          <p:nvPr/>
        </p:nvSpPr>
        <p:spPr>
          <a:xfrm>
            <a:off x="6660232" y="591679"/>
            <a:ext cx="1656184" cy="360040"/>
          </a:xfrm>
          <a:prstGeom prst="borderCallout2">
            <a:avLst>
              <a:gd name="adj1" fmla="val 113989"/>
              <a:gd name="adj2" fmla="val 50511"/>
              <a:gd name="adj3" fmla="val 269380"/>
              <a:gd name="adj4" fmla="val 50531"/>
              <a:gd name="adj5" fmla="val 561963"/>
              <a:gd name="adj6" fmla="val 236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XML dump of the mappings used</a:t>
            </a:r>
            <a:endParaRPr lang="de-CH" sz="1100" dirty="0"/>
          </a:p>
        </p:txBody>
      </p:sp>
      <p:sp>
        <p:nvSpPr>
          <p:cNvPr id="8" name="Legende mit Linie 2 7"/>
          <p:cNvSpPr/>
          <p:nvPr/>
        </p:nvSpPr>
        <p:spPr>
          <a:xfrm>
            <a:off x="4427984" y="1268760"/>
            <a:ext cx="1656184" cy="360040"/>
          </a:xfrm>
          <a:prstGeom prst="borderCallout2">
            <a:avLst>
              <a:gd name="adj1" fmla="val 113989"/>
              <a:gd name="adj2" fmla="val 50511"/>
              <a:gd name="adj3" fmla="val 149078"/>
              <a:gd name="adj4" fmla="val 50531"/>
              <a:gd name="adj5" fmla="val 179335"/>
              <a:gd name="adj6" fmla="val 345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Detected Joystick devices</a:t>
            </a:r>
          </a:p>
          <a:p>
            <a:r>
              <a:rPr lang="en-US" sz="800" dirty="0" smtClean="0"/>
              <a:t>(up to 8 are </a:t>
            </a:r>
            <a:r>
              <a:rPr lang="en-US" sz="800" dirty="0" smtClean="0"/>
              <a:t>shown)</a:t>
            </a:r>
            <a:endParaRPr lang="de-CH" sz="800" dirty="0"/>
          </a:p>
        </p:txBody>
      </p:sp>
      <p:sp>
        <p:nvSpPr>
          <p:cNvPr id="9" name="Legende mit Linie 2 8"/>
          <p:cNvSpPr/>
          <p:nvPr/>
        </p:nvSpPr>
        <p:spPr>
          <a:xfrm>
            <a:off x="5220072" y="2852936"/>
            <a:ext cx="1656184" cy="360040"/>
          </a:xfrm>
          <a:prstGeom prst="borderCallout2">
            <a:avLst>
              <a:gd name="adj1" fmla="val 18750"/>
              <a:gd name="adj2" fmla="val -2884"/>
              <a:gd name="adj3" fmla="val 17079"/>
              <a:gd name="adj4" fmla="val -13761"/>
              <a:gd name="adj5" fmla="val -12815"/>
              <a:gd name="adj6" fmla="val -3613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Joystick properties</a:t>
            </a:r>
          </a:p>
          <a:p>
            <a:r>
              <a:rPr lang="en-US" sz="800" dirty="0" smtClean="0"/>
              <a:t>(greyed out ones are not available)</a:t>
            </a:r>
            <a:endParaRPr lang="de-CH" sz="800" dirty="0"/>
          </a:p>
        </p:txBody>
      </p:sp>
      <p:sp>
        <p:nvSpPr>
          <p:cNvPr id="10" name="Legende mit Linie 2 9"/>
          <p:cNvSpPr/>
          <p:nvPr/>
        </p:nvSpPr>
        <p:spPr>
          <a:xfrm>
            <a:off x="5436096" y="3933056"/>
            <a:ext cx="1656184" cy="360040"/>
          </a:xfrm>
          <a:prstGeom prst="borderCallout2">
            <a:avLst>
              <a:gd name="adj1" fmla="val 18750"/>
              <a:gd name="adj2" fmla="val -2884"/>
              <a:gd name="adj3" fmla="val 17079"/>
              <a:gd name="adj4" fmla="val -13761"/>
              <a:gd name="adj5" fmla="val 109158"/>
              <a:gd name="adj6" fmla="val -5647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Joystick device map</a:t>
            </a:r>
          </a:p>
          <a:p>
            <a:r>
              <a:rPr lang="en-US" sz="800" dirty="0" smtClean="0"/>
              <a:t>(the default is usually OK)</a:t>
            </a:r>
            <a:endParaRPr lang="de-CH" sz="800" dirty="0"/>
          </a:p>
        </p:txBody>
      </p:sp>
      <p:sp>
        <p:nvSpPr>
          <p:cNvPr id="11" name="Legende mit Linie 2 10"/>
          <p:cNvSpPr/>
          <p:nvPr/>
        </p:nvSpPr>
        <p:spPr>
          <a:xfrm>
            <a:off x="5426088" y="4545124"/>
            <a:ext cx="1656184" cy="360040"/>
          </a:xfrm>
          <a:prstGeom prst="borderCallout2">
            <a:avLst>
              <a:gd name="adj1" fmla="val 18750"/>
              <a:gd name="adj2" fmla="val -2884"/>
              <a:gd name="adj3" fmla="val 17079"/>
              <a:gd name="adj4" fmla="val -13761"/>
              <a:gd name="adj5" fmla="val 109158"/>
              <a:gd name="adj6" fmla="val -5647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Current mapping</a:t>
            </a:r>
            <a:endParaRPr lang="de-CH" sz="800" dirty="0"/>
          </a:p>
        </p:txBody>
      </p:sp>
      <p:sp>
        <p:nvSpPr>
          <p:cNvPr id="12" name="Legende mit Linie 2 11"/>
          <p:cNvSpPr/>
          <p:nvPr/>
        </p:nvSpPr>
        <p:spPr>
          <a:xfrm>
            <a:off x="5508104" y="5241188"/>
            <a:ext cx="1656184" cy="360040"/>
          </a:xfrm>
          <a:prstGeom prst="borderCallout2">
            <a:avLst>
              <a:gd name="adj1" fmla="val 18750"/>
              <a:gd name="adj2" fmla="val -2884"/>
              <a:gd name="adj3" fmla="val 47154"/>
              <a:gd name="adj4" fmla="val -9402"/>
              <a:gd name="adj5" fmla="val 49006"/>
              <a:gd name="adj6" fmla="val -12948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Action Mapping Buttons </a:t>
            </a:r>
            <a:endParaRPr lang="de-CH" sz="800" dirty="0"/>
          </a:p>
        </p:txBody>
      </p:sp>
      <p:sp>
        <p:nvSpPr>
          <p:cNvPr id="15" name="Legende mit Linie 2 14"/>
          <p:cNvSpPr/>
          <p:nvPr/>
        </p:nvSpPr>
        <p:spPr>
          <a:xfrm>
            <a:off x="5508104" y="5655188"/>
            <a:ext cx="1656184" cy="360040"/>
          </a:xfrm>
          <a:prstGeom prst="borderCallout2">
            <a:avLst>
              <a:gd name="adj1" fmla="val 18750"/>
              <a:gd name="adj2" fmla="val -2884"/>
              <a:gd name="adj3" fmla="val 47154"/>
              <a:gd name="adj4" fmla="val -9402"/>
              <a:gd name="adj5" fmla="val 49006"/>
              <a:gd name="adj6" fmla="val -12948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XML Area Buttons</a:t>
            </a:r>
            <a:endParaRPr lang="de-CH" sz="800" dirty="0"/>
          </a:p>
        </p:txBody>
      </p:sp>
      <p:sp>
        <p:nvSpPr>
          <p:cNvPr id="16" name="Legende mit Linie 2 15"/>
          <p:cNvSpPr/>
          <p:nvPr/>
        </p:nvSpPr>
        <p:spPr>
          <a:xfrm>
            <a:off x="5492261" y="6242518"/>
            <a:ext cx="1656184" cy="360040"/>
          </a:xfrm>
          <a:prstGeom prst="borderCallout2">
            <a:avLst>
              <a:gd name="adj1" fmla="val 18750"/>
              <a:gd name="adj2" fmla="val -2884"/>
              <a:gd name="adj3" fmla="val 47154"/>
              <a:gd name="adj4" fmla="val -9402"/>
              <a:gd name="adj5" fmla="val 49006"/>
              <a:gd name="adj6" fmla="val -12948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Other Buttons…</a:t>
            </a:r>
            <a:endParaRPr lang="de-CH" sz="800" dirty="0"/>
          </a:p>
        </p:txBody>
      </p:sp>
      <p:sp>
        <p:nvSpPr>
          <p:cNvPr id="17" name="Legende mit Linie 2 16"/>
          <p:cNvSpPr/>
          <p:nvPr/>
        </p:nvSpPr>
        <p:spPr>
          <a:xfrm>
            <a:off x="1619672" y="5835208"/>
            <a:ext cx="1656184" cy="360040"/>
          </a:xfrm>
          <a:prstGeom prst="borderCallout2">
            <a:avLst>
              <a:gd name="adj1" fmla="val 38801"/>
              <a:gd name="adj2" fmla="val 102453"/>
              <a:gd name="adj3" fmla="val 83913"/>
              <a:gd name="adj4" fmla="val 107558"/>
              <a:gd name="adj5" fmla="val 82423"/>
              <a:gd name="adj6" fmla="val 15238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Dump nice List</a:t>
            </a:r>
            <a:endParaRPr lang="de-CH" sz="800" dirty="0"/>
          </a:p>
        </p:txBody>
      </p:sp>
    </p:spTree>
    <p:extLst>
      <p:ext uri="{BB962C8B-B14F-4D97-AF65-F5344CB8AC3E}">
        <p14:creationId xmlns:p14="http://schemas.microsoft.com/office/powerpoint/2010/main" val="163115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94" y="1124744"/>
            <a:ext cx="8392012" cy="54778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Joystick Area…</a:t>
            </a:r>
            <a:endParaRPr lang="en-US" dirty="0"/>
          </a:p>
        </p:txBody>
      </p:sp>
      <p:sp>
        <p:nvSpPr>
          <p:cNvPr id="17" name="Rechteck 16"/>
          <p:cNvSpPr/>
          <p:nvPr/>
        </p:nvSpPr>
        <p:spPr>
          <a:xfrm>
            <a:off x="3221850" y="1872268"/>
            <a:ext cx="2160240" cy="2937516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/>
          <p:cNvSpPr/>
          <p:nvPr/>
        </p:nvSpPr>
        <p:spPr>
          <a:xfrm>
            <a:off x="459079" y="4860058"/>
            <a:ext cx="8227719" cy="16652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 smtClean="0"/>
              <a:t>The tabs represent the joystick devices found connected to the PC also the number 1</a:t>
            </a:r>
            <a:r>
              <a:rPr lang="en-US" sz="1200" dirty="0" smtClean="0"/>
              <a:t>..8 </a:t>
            </a:r>
            <a:r>
              <a:rPr lang="en-US" sz="1200" dirty="0" smtClean="0"/>
              <a:t>shows the order the PC reports them which is crucial to the mapping as this will result in the js_1, js_2 .. Names used to build the command name.</a:t>
            </a:r>
          </a:p>
          <a:p>
            <a:r>
              <a:rPr lang="en-US" sz="1200" dirty="0" smtClean="0"/>
              <a:t>The elements are the ones the joystick seems to support – greyed ones are not available for this device.</a:t>
            </a:r>
          </a:p>
          <a:p>
            <a:endParaRPr lang="en-US" sz="1200" dirty="0" smtClean="0"/>
          </a:p>
          <a:p>
            <a:r>
              <a:rPr lang="en-US" sz="1200" dirty="0" smtClean="0"/>
              <a:t>The </a:t>
            </a:r>
            <a:r>
              <a:rPr lang="en-US" sz="1200" i="1" dirty="0" smtClean="0"/>
              <a:t>SC-Device to Joystick Mapping </a:t>
            </a:r>
            <a:r>
              <a:rPr lang="en-US" sz="1200" dirty="0" smtClean="0"/>
              <a:t>can be used if the default assignment “Joystick 1 -&gt; js_1” does not match what the </a:t>
            </a:r>
            <a:r>
              <a:rPr lang="en-US" sz="1200" dirty="0" err="1" smtClean="0"/>
              <a:t>CryEngine</a:t>
            </a:r>
            <a:r>
              <a:rPr lang="en-US" sz="1200" dirty="0" smtClean="0"/>
              <a:t> is using. – Usually the default should work</a:t>
            </a:r>
            <a:r>
              <a:rPr lang="en-US" sz="1200" dirty="0" smtClean="0"/>
              <a:t>. You may only remap js</a:t>
            </a:r>
            <a:r>
              <a:rPr lang="en-US" sz="1200" dirty="0" smtClean="0"/>
              <a:t>1..js3 - 4..8 will remain as detected.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rgbClr val="FF0000"/>
                </a:solidFill>
              </a:rPr>
              <a:t>Just hit any button, Axis and see how things are changing.</a:t>
            </a:r>
            <a:endParaRPr lang="de-CH" sz="1200" dirty="0">
              <a:solidFill>
                <a:srgbClr val="FF0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5472100" y="1850534"/>
            <a:ext cx="3214698" cy="30095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200" dirty="0" smtClean="0"/>
              <a:t>Here I pressed the Button 8 on the Cyborg </a:t>
            </a:r>
            <a:r>
              <a:rPr lang="en-US" sz="1200" dirty="0" err="1" smtClean="0"/>
              <a:t>Evo</a:t>
            </a:r>
            <a:r>
              <a:rPr lang="en-US" sz="1200" dirty="0" smtClean="0"/>
              <a:t> Joystick while capturing the image</a:t>
            </a:r>
          </a:p>
          <a:p>
            <a:pPr algn="ctr"/>
            <a:endParaRPr lang="en-US" sz="1200" dirty="0"/>
          </a:p>
          <a:p>
            <a:pPr algn="ctr"/>
            <a:endParaRPr lang="de-CH" sz="12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975065"/>
            <a:ext cx="2160240" cy="176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94" y="1124744"/>
            <a:ext cx="8392012" cy="54778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Action Tree …</a:t>
            </a:r>
            <a:endParaRPr lang="en-US" dirty="0"/>
          </a:p>
        </p:txBody>
      </p:sp>
      <p:sp>
        <p:nvSpPr>
          <p:cNvPr id="17" name="Rechteck 16"/>
          <p:cNvSpPr/>
          <p:nvPr/>
        </p:nvSpPr>
        <p:spPr>
          <a:xfrm>
            <a:off x="431540" y="1844824"/>
            <a:ext cx="2808312" cy="4613718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/>
          <p:cNvSpPr/>
          <p:nvPr/>
        </p:nvSpPr>
        <p:spPr>
          <a:xfrm>
            <a:off x="3316625" y="1326266"/>
            <a:ext cx="5338935" cy="52565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400" dirty="0" smtClean="0"/>
              <a:t>The tree is initially built from the known actions which are grouped along ‘</a:t>
            </a:r>
            <a:r>
              <a:rPr lang="en-US" sz="1400" dirty="0" err="1" smtClean="0"/>
              <a:t>actionmaps</a:t>
            </a:r>
            <a:r>
              <a:rPr lang="en-US" sz="1400" dirty="0" smtClean="0"/>
              <a:t>’ e.g. ‘</a:t>
            </a:r>
            <a:r>
              <a:rPr lang="en-US" sz="1400" i="1" dirty="0" err="1" smtClean="0"/>
              <a:t>spaceship_movement</a:t>
            </a:r>
            <a:r>
              <a:rPr lang="en-US" sz="1400" dirty="0" smtClean="0"/>
              <a:t>. </a:t>
            </a:r>
          </a:p>
          <a:p>
            <a:r>
              <a:rPr lang="en-US" sz="1400" dirty="0" smtClean="0"/>
              <a:t>Each action is either a predefined joystick or keyboard action – this is given by the SC default profile.</a:t>
            </a:r>
          </a:p>
          <a:p>
            <a:endParaRPr lang="en-US" sz="1400" dirty="0" smtClean="0"/>
          </a:p>
          <a:p>
            <a:r>
              <a:rPr lang="en-US" sz="1400" dirty="0" smtClean="0"/>
              <a:t>By ‘rebinding’ or mapping and action with a different controls one does </a:t>
            </a:r>
            <a:r>
              <a:rPr lang="en-US" sz="1400" b="1" dirty="0" smtClean="0"/>
              <a:t>replace</a:t>
            </a:r>
            <a:r>
              <a:rPr lang="en-US" sz="1400" dirty="0" smtClean="0"/>
              <a:t> the default one i.e. </a:t>
            </a:r>
            <a:r>
              <a:rPr lang="en-US" sz="1400" dirty="0" smtClean="0">
                <a:solidFill>
                  <a:srgbClr val="FF0000"/>
                </a:solidFill>
              </a:rPr>
              <a:t>overwriting keyboard actions will result in not having them available on the keyboard once you load the map in the game!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However no damage is done! This mapping is only valid until you exit the game.</a:t>
            </a:r>
          </a:p>
          <a:p>
            <a:endParaRPr lang="en-US" sz="1400" dirty="0"/>
          </a:p>
          <a:p>
            <a:r>
              <a:rPr lang="en-US" sz="1400" dirty="0" smtClean="0"/>
              <a:t>If actions are mapped (as shown) the color indicates to which joystick the mapping goes. </a:t>
            </a:r>
          </a:p>
          <a:p>
            <a:endParaRPr lang="en-US" sz="1400" dirty="0"/>
          </a:p>
          <a:p>
            <a:r>
              <a:rPr lang="en-US" sz="1400" b="1" i="1" dirty="0" err="1" smtClean="0"/>
              <a:t>v_pitch</a:t>
            </a:r>
            <a:r>
              <a:rPr lang="en-US" sz="1400" b="1" i="1" dirty="0" smtClean="0"/>
              <a:t> – js2_y   </a:t>
            </a:r>
            <a:r>
              <a:rPr lang="en-US" sz="1400" dirty="0" smtClean="0"/>
              <a:t>then means that the action </a:t>
            </a:r>
            <a:r>
              <a:rPr lang="en-US" sz="1400" dirty="0" err="1" smtClean="0"/>
              <a:t>v_pitch</a:t>
            </a:r>
            <a:r>
              <a:rPr lang="en-US" sz="1400" dirty="0" smtClean="0"/>
              <a:t> (joystick per default) is rebound to the joystick 2 (blue) and there the Y-axis control.</a:t>
            </a:r>
          </a:p>
          <a:p>
            <a:endParaRPr lang="en-US" sz="1400" dirty="0" smtClean="0"/>
          </a:p>
          <a:p>
            <a:r>
              <a:rPr lang="en-US" sz="1400" dirty="0" smtClean="0"/>
              <a:t>If the background is white - there is no current mapping given.</a:t>
            </a:r>
          </a:p>
          <a:p>
            <a:r>
              <a:rPr lang="en-US" sz="1400" dirty="0" smtClean="0"/>
              <a:t>Unmapped actions are ignored.</a:t>
            </a:r>
          </a:p>
          <a:p>
            <a:endParaRPr lang="en-US" sz="1400" dirty="0"/>
          </a:p>
          <a:p>
            <a:r>
              <a:rPr lang="en-US" sz="1400" dirty="0" smtClean="0"/>
              <a:t>Click on any action to make it the used action in the mapping area. Once selected it is marked with the green arrow.</a:t>
            </a:r>
          </a:p>
          <a:p>
            <a:endParaRPr lang="de-CH" sz="1400" dirty="0"/>
          </a:p>
        </p:txBody>
      </p:sp>
      <p:sp>
        <p:nvSpPr>
          <p:cNvPr id="19" name="Ellipse 18"/>
          <p:cNvSpPr/>
          <p:nvPr/>
        </p:nvSpPr>
        <p:spPr>
          <a:xfrm>
            <a:off x="713648" y="5445224"/>
            <a:ext cx="288032" cy="288032"/>
          </a:xfrm>
          <a:prstGeom prst="ellipse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Pfeil nach rechts 19"/>
          <p:cNvSpPr/>
          <p:nvPr/>
        </p:nvSpPr>
        <p:spPr>
          <a:xfrm rot="10800000">
            <a:off x="1619672" y="2564904"/>
            <a:ext cx="216024" cy="14401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6093296"/>
            <a:ext cx="5048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0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94" y="1124744"/>
            <a:ext cx="8392012" cy="54778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Mapping Area…</a:t>
            </a:r>
            <a:endParaRPr lang="en-US" dirty="0"/>
          </a:p>
        </p:txBody>
      </p:sp>
      <p:sp>
        <p:nvSpPr>
          <p:cNvPr id="17" name="Rechteck 16"/>
          <p:cNvSpPr/>
          <p:nvPr/>
        </p:nvSpPr>
        <p:spPr>
          <a:xfrm flipV="1">
            <a:off x="3131840" y="4722263"/>
            <a:ext cx="2281324" cy="864096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/>
          <p:cNvSpPr/>
          <p:nvPr/>
        </p:nvSpPr>
        <p:spPr>
          <a:xfrm>
            <a:off x="373060" y="2057968"/>
            <a:ext cx="8227719" cy="25951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 smtClean="0"/>
              <a:t>Whenever you click on an action in the Action Tree it is copied into Cmd. and can be mapped to a Control.</a:t>
            </a:r>
          </a:p>
          <a:p>
            <a:endParaRPr lang="en-US" sz="1200" dirty="0" smtClean="0"/>
          </a:p>
          <a:p>
            <a:r>
              <a:rPr lang="en-US" sz="1200" dirty="0" smtClean="0"/>
              <a:t>The Control (Ctrl.) is the last joystick item you activated on the currently shown joystick tab. </a:t>
            </a:r>
          </a:p>
          <a:p>
            <a:r>
              <a:rPr lang="en-US" sz="1200" dirty="0" smtClean="0"/>
              <a:t>I.e. if you want to map it for a control on the second joystick you have to select the “Joystick 2” Tab first.</a:t>
            </a:r>
          </a:p>
          <a:p>
            <a:endParaRPr lang="en-US" sz="1200" dirty="0" smtClean="0"/>
          </a:p>
          <a:p>
            <a:r>
              <a:rPr lang="en-US" sz="1200" dirty="0" smtClean="0"/>
              <a:t>Once you have a mapping that should be used, hit the “Assign” button.</a:t>
            </a:r>
          </a:p>
          <a:p>
            <a:r>
              <a:rPr lang="en-US" sz="1200" dirty="0" smtClean="0"/>
              <a:t>The new mapping will be shown in the Action Tree – where it gets the back color of the joystick it is assigned to.</a:t>
            </a:r>
          </a:p>
          <a:p>
            <a:endParaRPr lang="en-US" sz="1200" dirty="0"/>
          </a:p>
          <a:p>
            <a:r>
              <a:rPr lang="en-US" sz="1200" dirty="0" smtClean="0"/>
              <a:t>To clear a mapping – select it in the </a:t>
            </a:r>
            <a:r>
              <a:rPr lang="en-US" sz="1200" dirty="0" err="1" smtClean="0"/>
              <a:t>ActionTree</a:t>
            </a:r>
            <a:r>
              <a:rPr lang="en-US" sz="1200" dirty="0" smtClean="0"/>
              <a:t> and Click “Clear” - it gets a neutral color and no control in the </a:t>
            </a:r>
            <a:r>
              <a:rPr lang="en-US" sz="1200" dirty="0" err="1" smtClean="0"/>
              <a:t>ActionTree</a:t>
            </a:r>
            <a:r>
              <a:rPr lang="en-US" sz="1200" dirty="0" smtClean="0"/>
              <a:t> – it is now unmapped.</a:t>
            </a:r>
            <a:endParaRPr lang="en-US" sz="1200" dirty="0"/>
          </a:p>
          <a:p>
            <a:r>
              <a:rPr lang="en-US" sz="1200" dirty="0" smtClean="0"/>
              <a:t>You may use “Find 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” to find the first action where the currently shown Ctrl. (js_slider1) is mapped.</a:t>
            </a:r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rgbClr val="FF0000"/>
                </a:solidFill>
              </a:rPr>
              <a:t>To clear all mappings and start from scratch hit the ‘Reset’ button!</a:t>
            </a:r>
            <a:endParaRPr lang="de-CH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82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94" y="1124744"/>
            <a:ext cx="8392012" cy="54778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XML Area…</a:t>
            </a:r>
            <a:endParaRPr lang="en-US" dirty="0"/>
          </a:p>
        </p:txBody>
      </p:sp>
      <p:sp>
        <p:nvSpPr>
          <p:cNvPr id="17" name="Rechteck 16"/>
          <p:cNvSpPr/>
          <p:nvPr/>
        </p:nvSpPr>
        <p:spPr>
          <a:xfrm flipV="1">
            <a:off x="5346592" y="1722976"/>
            <a:ext cx="3339634" cy="4574244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/>
          <p:cNvSpPr/>
          <p:nvPr/>
        </p:nvSpPr>
        <p:spPr>
          <a:xfrm>
            <a:off x="410281" y="1722976"/>
            <a:ext cx="4895422" cy="35581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 smtClean="0"/>
              <a:t>Mappings are sent to the game using XML formatted files.</a:t>
            </a:r>
          </a:p>
          <a:p>
            <a:r>
              <a:rPr lang="en-US" sz="1200" dirty="0" smtClean="0"/>
              <a:t>The XML Area is where you may find the mapping after hitting the ‘Dump’ button.</a:t>
            </a:r>
          </a:p>
          <a:p>
            <a:r>
              <a:rPr lang="en-US" sz="1200" dirty="0" err="1" smtClean="0"/>
              <a:t>Rightclick</a:t>
            </a:r>
            <a:r>
              <a:rPr lang="en-US" sz="1200" dirty="0" smtClean="0"/>
              <a:t> opens a menu where you may choose from:</a:t>
            </a:r>
          </a:p>
          <a:p>
            <a:r>
              <a:rPr lang="en-US" sz="1200" dirty="0" smtClean="0"/>
              <a:t>Copy, Paste, </a:t>
            </a:r>
            <a:r>
              <a:rPr lang="en-US" sz="1200" dirty="0" err="1" smtClean="0"/>
              <a:t>PasteAll</a:t>
            </a:r>
            <a:r>
              <a:rPr lang="en-US" sz="1200" dirty="0" smtClean="0"/>
              <a:t>, Select All,  Open…, Save As…</a:t>
            </a:r>
          </a:p>
          <a:p>
            <a:endParaRPr lang="en-US" sz="1200" dirty="0" smtClean="0"/>
          </a:p>
          <a:p>
            <a:r>
              <a:rPr lang="en-US" sz="1200" dirty="0" smtClean="0"/>
              <a:t>The usage is rather common here. Once you dumped the mapping you want to “Save” it as “filename.xml” somewhere.</a:t>
            </a:r>
          </a:p>
          <a:p>
            <a:endParaRPr lang="en-US" sz="1200" dirty="0"/>
          </a:p>
          <a:p>
            <a:r>
              <a:rPr lang="en-US" sz="1200" dirty="0" smtClean="0"/>
              <a:t>To refine any mapping “Open” the file – the content is shown in the XML Area, then “Grab” it into the </a:t>
            </a:r>
            <a:r>
              <a:rPr lang="en-US" sz="1200" dirty="0" err="1" smtClean="0"/>
              <a:t>ActionTree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Once the refinement is finished – again Save it to a file.</a:t>
            </a:r>
          </a:p>
          <a:p>
            <a:endParaRPr lang="en-US" sz="1200" dirty="0"/>
          </a:p>
          <a:p>
            <a:r>
              <a:rPr lang="en-US" sz="1200" dirty="0" smtClean="0">
                <a:solidFill>
                  <a:srgbClr val="FF0000"/>
                </a:solidFill>
              </a:rPr>
              <a:t>Note: only use properly formatted </a:t>
            </a:r>
            <a:r>
              <a:rPr lang="en-US" sz="1200" dirty="0" err="1" smtClean="0">
                <a:solidFill>
                  <a:srgbClr val="FF0000"/>
                </a:solidFill>
              </a:rPr>
              <a:t>ActionMaps</a:t>
            </a:r>
            <a:r>
              <a:rPr lang="en-US" sz="1200" dirty="0" smtClean="0">
                <a:solidFill>
                  <a:srgbClr val="FF0000"/>
                </a:solidFill>
              </a:rPr>
              <a:t> here. The program may just break if it encounters something unexpected!</a:t>
            </a:r>
          </a:p>
        </p:txBody>
      </p:sp>
      <p:sp>
        <p:nvSpPr>
          <p:cNvPr id="8" name="Rechteck 7"/>
          <p:cNvSpPr/>
          <p:nvPr/>
        </p:nvSpPr>
        <p:spPr>
          <a:xfrm flipV="1">
            <a:off x="3102789" y="5509785"/>
            <a:ext cx="2255835" cy="432048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0487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90" y="1124744"/>
            <a:ext cx="8317611" cy="54292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XML Area…</a:t>
            </a:r>
            <a:endParaRPr lang="en-US" dirty="0"/>
          </a:p>
        </p:txBody>
      </p:sp>
      <p:sp>
        <p:nvSpPr>
          <p:cNvPr id="17" name="Rechteck 16"/>
          <p:cNvSpPr/>
          <p:nvPr/>
        </p:nvSpPr>
        <p:spPr>
          <a:xfrm flipV="1">
            <a:off x="5346592" y="1722976"/>
            <a:ext cx="3339634" cy="4574244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/>
          <p:cNvSpPr/>
          <p:nvPr/>
        </p:nvSpPr>
        <p:spPr>
          <a:xfrm>
            <a:off x="410281" y="1722976"/>
            <a:ext cx="4895422" cy="35581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 smtClean="0"/>
              <a:t>If you hit “Dump List” a formatted list of the mapped actions is written into the XML area.</a:t>
            </a:r>
          </a:p>
          <a:p>
            <a:endParaRPr lang="en-US" sz="1200" dirty="0"/>
          </a:p>
          <a:p>
            <a:r>
              <a:rPr lang="en-US" sz="1200" dirty="0" smtClean="0"/>
              <a:t>You may use the “Save As..” menu to save it e.g. as TXT file.</a:t>
            </a:r>
          </a:p>
          <a:p>
            <a:endParaRPr lang="en-US" sz="1200" dirty="0" smtClean="0"/>
          </a:p>
          <a:p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 flipV="1">
            <a:off x="3111709" y="5777535"/>
            <a:ext cx="1172260" cy="432048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780928"/>
            <a:ext cx="3618438" cy="2225977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 flipV="1">
            <a:off x="1685732" y="4365104"/>
            <a:ext cx="1172260" cy="432048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203217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1137</Words>
  <Application>Microsoft Office PowerPoint</Application>
  <PresentationFormat>Bildschirmpräsentation (4:3)</PresentationFormat>
  <Paragraphs>107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Lucida Console</vt:lpstr>
      <vt:lpstr>Larissa-Design</vt:lpstr>
      <vt:lpstr>SC Joystick Mapper Quick Reference Guide  V 1.3</vt:lpstr>
      <vt:lpstr>Updating from V 1.2 to V 1.3:</vt:lpstr>
      <vt:lpstr>Workflow</vt:lpstr>
      <vt:lpstr>The GUI …</vt:lpstr>
      <vt:lpstr>The Joystick Area…</vt:lpstr>
      <vt:lpstr>The Action Tree …</vt:lpstr>
      <vt:lpstr>The Mapping Area…</vt:lpstr>
      <vt:lpstr>The XML Area…</vt:lpstr>
      <vt:lpstr>The XML Area…</vt:lpstr>
      <vt:lpstr>MappingVars.csv file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 Joystick Mapper Quick Reference Guide  V 1.0</dc:title>
  <dc:creator>bm</dc:creator>
  <cp:lastModifiedBy>Martin Burri</cp:lastModifiedBy>
  <cp:revision>80</cp:revision>
  <cp:lastPrinted>2014-06-09T20:19:05Z</cp:lastPrinted>
  <dcterms:created xsi:type="dcterms:W3CDTF">2014-06-09T19:04:54Z</dcterms:created>
  <dcterms:modified xsi:type="dcterms:W3CDTF">2014-06-13T22:55:55Z</dcterms:modified>
</cp:coreProperties>
</file>