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65" r:id="rId6"/>
    <p:sldId id="262" r:id="rId7"/>
    <p:sldId id="260" r:id="rId8"/>
    <p:sldId id="264" r:id="rId9"/>
    <p:sldId id="263"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30" d="100"/>
          <a:sy n="130" d="100"/>
        </p:scale>
        <p:origin x="13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CH"/>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p>
            <a:fld id="{B50B3930-9261-4D85-8D3B-937F72F28A85}" type="datetimeFigureOut">
              <a:rPr lang="de-CH" smtClean="0"/>
              <a:t>23.07.2020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F02D4A8-A27E-47BD-8E66-AB7EC93CA3C1}" type="slidenum">
              <a:rPr lang="de-CH" smtClean="0"/>
              <a:t>‹Nr.›</a:t>
            </a:fld>
            <a:endParaRPr lang="de-CH"/>
          </a:p>
        </p:txBody>
      </p:sp>
    </p:spTree>
    <p:extLst>
      <p:ext uri="{BB962C8B-B14F-4D97-AF65-F5344CB8AC3E}">
        <p14:creationId xmlns:p14="http://schemas.microsoft.com/office/powerpoint/2010/main" val="1675335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B50B3930-9261-4D85-8D3B-937F72F28A85}" type="datetimeFigureOut">
              <a:rPr lang="de-CH" smtClean="0"/>
              <a:t>23.07.2020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F02D4A8-A27E-47BD-8E66-AB7EC93CA3C1}" type="slidenum">
              <a:rPr lang="de-CH" smtClean="0"/>
              <a:t>‹Nr.›</a:t>
            </a:fld>
            <a:endParaRPr lang="de-CH"/>
          </a:p>
        </p:txBody>
      </p:sp>
    </p:spTree>
    <p:extLst>
      <p:ext uri="{BB962C8B-B14F-4D97-AF65-F5344CB8AC3E}">
        <p14:creationId xmlns:p14="http://schemas.microsoft.com/office/powerpoint/2010/main" val="2902030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B50B3930-9261-4D85-8D3B-937F72F28A85}" type="datetimeFigureOut">
              <a:rPr lang="de-CH" smtClean="0"/>
              <a:t>23.07.2020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F02D4A8-A27E-47BD-8E66-AB7EC93CA3C1}" type="slidenum">
              <a:rPr lang="de-CH" smtClean="0"/>
              <a:t>‹Nr.›</a:t>
            </a:fld>
            <a:endParaRPr lang="de-CH"/>
          </a:p>
        </p:txBody>
      </p:sp>
    </p:spTree>
    <p:extLst>
      <p:ext uri="{BB962C8B-B14F-4D97-AF65-F5344CB8AC3E}">
        <p14:creationId xmlns:p14="http://schemas.microsoft.com/office/powerpoint/2010/main" val="288603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B50B3930-9261-4D85-8D3B-937F72F28A85}" type="datetimeFigureOut">
              <a:rPr lang="de-CH" smtClean="0"/>
              <a:t>23.07.2020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F02D4A8-A27E-47BD-8E66-AB7EC93CA3C1}" type="slidenum">
              <a:rPr lang="de-CH" smtClean="0"/>
              <a:t>‹Nr.›</a:t>
            </a:fld>
            <a:endParaRPr lang="de-CH"/>
          </a:p>
        </p:txBody>
      </p:sp>
    </p:spTree>
    <p:extLst>
      <p:ext uri="{BB962C8B-B14F-4D97-AF65-F5344CB8AC3E}">
        <p14:creationId xmlns:p14="http://schemas.microsoft.com/office/powerpoint/2010/main" val="55337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CH"/>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B50B3930-9261-4D85-8D3B-937F72F28A85}" type="datetimeFigureOut">
              <a:rPr lang="de-CH" smtClean="0"/>
              <a:t>23.07.2020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4F02D4A8-A27E-47BD-8E66-AB7EC93CA3C1}" type="slidenum">
              <a:rPr lang="de-CH" smtClean="0"/>
              <a:t>‹Nr.›</a:t>
            </a:fld>
            <a:endParaRPr lang="de-CH"/>
          </a:p>
        </p:txBody>
      </p:sp>
    </p:spTree>
    <p:extLst>
      <p:ext uri="{BB962C8B-B14F-4D97-AF65-F5344CB8AC3E}">
        <p14:creationId xmlns:p14="http://schemas.microsoft.com/office/powerpoint/2010/main" val="192010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4"/>
          <p:cNvSpPr>
            <a:spLocks noGrp="1"/>
          </p:cNvSpPr>
          <p:nvPr>
            <p:ph type="dt" sz="half" idx="10"/>
          </p:nvPr>
        </p:nvSpPr>
        <p:spPr/>
        <p:txBody>
          <a:bodyPr/>
          <a:lstStyle/>
          <a:p>
            <a:fld id="{B50B3930-9261-4D85-8D3B-937F72F28A85}" type="datetimeFigureOut">
              <a:rPr lang="de-CH" smtClean="0"/>
              <a:t>23.07.2020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4F02D4A8-A27E-47BD-8E66-AB7EC93CA3C1}" type="slidenum">
              <a:rPr lang="de-CH" smtClean="0"/>
              <a:t>‹Nr.›</a:t>
            </a:fld>
            <a:endParaRPr lang="de-CH"/>
          </a:p>
        </p:txBody>
      </p:sp>
    </p:spTree>
    <p:extLst>
      <p:ext uri="{BB962C8B-B14F-4D97-AF65-F5344CB8AC3E}">
        <p14:creationId xmlns:p14="http://schemas.microsoft.com/office/powerpoint/2010/main" val="310269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CH"/>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6"/>
          <p:cNvSpPr>
            <a:spLocks noGrp="1"/>
          </p:cNvSpPr>
          <p:nvPr>
            <p:ph type="dt" sz="half" idx="10"/>
          </p:nvPr>
        </p:nvSpPr>
        <p:spPr/>
        <p:txBody>
          <a:bodyPr/>
          <a:lstStyle/>
          <a:p>
            <a:fld id="{B50B3930-9261-4D85-8D3B-937F72F28A85}" type="datetimeFigureOut">
              <a:rPr lang="de-CH" smtClean="0"/>
              <a:t>23.07.2020</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4F02D4A8-A27E-47BD-8E66-AB7EC93CA3C1}" type="slidenum">
              <a:rPr lang="de-CH" smtClean="0"/>
              <a:t>‹Nr.›</a:t>
            </a:fld>
            <a:endParaRPr lang="de-CH"/>
          </a:p>
        </p:txBody>
      </p:sp>
    </p:spTree>
    <p:extLst>
      <p:ext uri="{BB962C8B-B14F-4D97-AF65-F5344CB8AC3E}">
        <p14:creationId xmlns:p14="http://schemas.microsoft.com/office/powerpoint/2010/main" val="368119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2"/>
          <p:cNvSpPr>
            <a:spLocks noGrp="1"/>
          </p:cNvSpPr>
          <p:nvPr>
            <p:ph type="dt" sz="half" idx="10"/>
          </p:nvPr>
        </p:nvSpPr>
        <p:spPr/>
        <p:txBody>
          <a:bodyPr/>
          <a:lstStyle/>
          <a:p>
            <a:fld id="{B50B3930-9261-4D85-8D3B-937F72F28A85}" type="datetimeFigureOut">
              <a:rPr lang="de-CH" smtClean="0"/>
              <a:t>23.07.2020</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4F02D4A8-A27E-47BD-8E66-AB7EC93CA3C1}" type="slidenum">
              <a:rPr lang="de-CH" smtClean="0"/>
              <a:t>‹Nr.›</a:t>
            </a:fld>
            <a:endParaRPr lang="de-CH"/>
          </a:p>
        </p:txBody>
      </p:sp>
    </p:spTree>
    <p:extLst>
      <p:ext uri="{BB962C8B-B14F-4D97-AF65-F5344CB8AC3E}">
        <p14:creationId xmlns:p14="http://schemas.microsoft.com/office/powerpoint/2010/main" val="25420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50B3930-9261-4D85-8D3B-937F72F28A85}" type="datetimeFigureOut">
              <a:rPr lang="de-CH" smtClean="0"/>
              <a:t>23.07.2020</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4F02D4A8-A27E-47BD-8E66-AB7EC93CA3C1}" type="slidenum">
              <a:rPr lang="de-CH" smtClean="0"/>
              <a:t>‹Nr.›</a:t>
            </a:fld>
            <a:endParaRPr lang="de-CH"/>
          </a:p>
        </p:txBody>
      </p:sp>
    </p:spTree>
    <p:extLst>
      <p:ext uri="{BB962C8B-B14F-4D97-AF65-F5344CB8AC3E}">
        <p14:creationId xmlns:p14="http://schemas.microsoft.com/office/powerpoint/2010/main" val="364033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CH"/>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B50B3930-9261-4D85-8D3B-937F72F28A85}" type="datetimeFigureOut">
              <a:rPr lang="de-CH" smtClean="0"/>
              <a:t>23.07.2020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4F02D4A8-A27E-47BD-8E66-AB7EC93CA3C1}" type="slidenum">
              <a:rPr lang="de-CH" smtClean="0"/>
              <a:t>‹Nr.›</a:t>
            </a:fld>
            <a:endParaRPr lang="de-CH"/>
          </a:p>
        </p:txBody>
      </p:sp>
    </p:spTree>
    <p:extLst>
      <p:ext uri="{BB962C8B-B14F-4D97-AF65-F5344CB8AC3E}">
        <p14:creationId xmlns:p14="http://schemas.microsoft.com/office/powerpoint/2010/main" val="3620479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CH"/>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B50B3930-9261-4D85-8D3B-937F72F28A85}" type="datetimeFigureOut">
              <a:rPr lang="de-CH" smtClean="0"/>
              <a:t>23.07.2020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4F02D4A8-A27E-47BD-8E66-AB7EC93CA3C1}" type="slidenum">
              <a:rPr lang="de-CH" smtClean="0"/>
              <a:t>‹Nr.›</a:t>
            </a:fld>
            <a:endParaRPr lang="de-CH"/>
          </a:p>
        </p:txBody>
      </p:sp>
    </p:spTree>
    <p:extLst>
      <p:ext uri="{BB962C8B-B14F-4D97-AF65-F5344CB8AC3E}">
        <p14:creationId xmlns:p14="http://schemas.microsoft.com/office/powerpoint/2010/main" val="316152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CH"/>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B3930-9261-4D85-8D3B-937F72F28A85}" type="datetimeFigureOut">
              <a:rPr lang="de-CH" smtClean="0"/>
              <a:t>23.07.2020</a:t>
            </a:fld>
            <a:endParaRPr lang="de-CH"/>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2D4A8-A27E-47BD-8E66-AB7EC93CA3C1}" type="slidenum">
              <a:rPr lang="de-CH" smtClean="0"/>
              <a:t>‹Nr.›</a:t>
            </a:fld>
            <a:endParaRPr lang="de-CH"/>
          </a:p>
        </p:txBody>
      </p:sp>
    </p:spTree>
    <p:extLst>
      <p:ext uri="{BB962C8B-B14F-4D97-AF65-F5344CB8AC3E}">
        <p14:creationId xmlns:p14="http://schemas.microsoft.com/office/powerpoint/2010/main" val="3545400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X Plane Virtual Traffic</a:t>
            </a:r>
            <a:br>
              <a:rPr lang="de-CH" dirty="0" smtClean="0"/>
            </a:br>
            <a:r>
              <a:rPr lang="de-CH" dirty="0" err="1" smtClean="0"/>
              <a:t>Scratchpad</a:t>
            </a:r>
            <a:endParaRPr lang="de-CH" dirty="0"/>
          </a:p>
        </p:txBody>
      </p:sp>
      <p:sp>
        <p:nvSpPr>
          <p:cNvPr id="3" name="Untertitel 2"/>
          <p:cNvSpPr>
            <a:spLocks noGrp="1"/>
          </p:cNvSpPr>
          <p:nvPr>
            <p:ph type="subTitle" idx="1"/>
          </p:nvPr>
        </p:nvSpPr>
        <p:spPr/>
        <p:txBody>
          <a:bodyPr/>
          <a:lstStyle/>
          <a:p>
            <a:r>
              <a:rPr lang="de-CH" dirty="0" smtClean="0"/>
              <a:t>20200712/bm98</a:t>
            </a:r>
            <a:endParaRPr lang="de-CH" dirty="0"/>
          </a:p>
        </p:txBody>
      </p:sp>
    </p:spTree>
    <p:extLst>
      <p:ext uri="{BB962C8B-B14F-4D97-AF65-F5344CB8AC3E}">
        <p14:creationId xmlns:p14="http://schemas.microsoft.com/office/powerpoint/2010/main" val="2480062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626804" y="1393723"/>
            <a:ext cx="8406582" cy="722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smtClean="0"/>
              <a:t>S-ID REG T E-ID       REG T  D HL BAS TOP </a:t>
            </a:r>
            <a:r>
              <a:rPr lang="de-CH" dirty="0" err="1" smtClean="0"/>
              <a:t>Segs</a:t>
            </a:r>
            <a:endParaRPr lang="de-CH" dirty="0" smtClean="0"/>
          </a:p>
          <a:p>
            <a:r>
              <a:rPr lang="de-CH" dirty="0" smtClean="0">
                <a:solidFill>
                  <a:srgbClr val="FF0000"/>
                </a:solidFill>
              </a:rPr>
              <a:t>DEF  K2</a:t>
            </a:r>
            <a:r>
              <a:rPr lang="de-CH" dirty="0" smtClean="0"/>
              <a:t>   </a:t>
            </a:r>
            <a:r>
              <a:rPr lang="de-CH" dirty="0"/>
              <a:t>3 </a:t>
            </a:r>
            <a:r>
              <a:rPr lang="de-CH" dirty="0">
                <a:solidFill>
                  <a:srgbClr val="FF0000"/>
                </a:solidFill>
              </a:rPr>
              <a:t>KLMNO </a:t>
            </a:r>
            <a:r>
              <a:rPr lang="de-CH" dirty="0" smtClean="0">
                <a:solidFill>
                  <a:srgbClr val="FF0000"/>
                </a:solidFill>
              </a:rPr>
              <a:t>K2</a:t>
            </a:r>
            <a:r>
              <a:rPr lang="de-CH" dirty="0" smtClean="0"/>
              <a:t>   </a:t>
            </a:r>
            <a:r>
              <a:rPr lang="de-CH" dirty="0"/>
              <a:t>11 F </a:t>
            </a:r>
            <a:r>
              <a:rPr lang="de-CH" dirty="0" smtClean="0"/>
              <a:t>2   </a:t>
            </a:r>
            <a:r>
              <a:rPr lang="de-CH" dirty="0"/>
              <a:t>180 450 J13-J14-J15 </a:t>
            </a:r>
          </a:p>
        </p:txBody>
      </p:sp>
      <p:sp>
        <p:nvSpPr>
          <p:cNvPr id="5" name="Rechteck 4"/>
          <p:cNvSpPr/>
          <p:nvPr/>
        </p:nvSpPr>
        <p:spPr>
          <a:xfrm>
            <a:off x="626805" y="2160639"/>
            <a:ext cx="8406582" cy="722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smtClean="0"/>
              <a:t>LAT                    LON                       IDENT APT  REG Type</a:t>
            </a:r>
          </a:p>
          <a:p>
            <a:r>
              <a:rPr lang="de-CH" dirty="0"/>
              <a:t>46.646819444 -123.722388889 </a:t>
            </a:r>
            <a:r>
              <a:rPr lang="de-CH" dirty="0">
                <a:solidFill>
                  <a:srgbClr val="FF0000"/>
                </a:solidFill>
              </a:rPr>
              <a:t>AAYRR</a:t>
            </a:r>
            <a:r>
              <a:rPr lang="de-CH" dirty="0"/>
              <a:t> KSEA </a:t>
            </a:r>
            <a:r>
              <a:rPr lang="de-CH" dirty="0">
                <a:solidFill>
                  <a:srgbClr val="FF0000"/>
                </a:solidFill>
              </a:rPr>
              <a:t>K1</a:t>
            </a:r>
            <a:r>
              <a:rPr lang="de-CH" dirty="0"/>
              <a:t> </a:t>
            </a:r>
            <a:r>
              <a:rPr lang="de-CH" dirty="0" smtClean="0"/>
              <a:t>  4530263</a:t>
            </a:r>
            <a:endParaRPr lang="de-CH" dirty="0"/>
          </a:p>
        </p:txBody>
      </p:sp>
      <p:sp>
        <p:nvSpPr>
          <p:cNvPr id="6" name="Rechteck 5"/>
          <p:cNvSpPr/>
          <p:nvPr/>
        </p:nvSpPr>
        <p:spPr>
          <a:xfrm>
            <a:off x="626804" y="2920181"/>
            <a:ext cx="10589343" cy="722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smtClean="0"/>
              <a:t>C   LAT                     LON                      ELE  FRQ    CLS VAR   IDENT APT  REG NAME+SUFFIX</a:t>
            </a:r>
          </a:p>
          <a:p>
            <a:r>
              <a:rPr lang="de-CH" dirty="0" smtClean="0"/>
              <a:t>12 </a:t>
            </a:r>
            <a:r>
              <a:rPr lang="de-CH" dirty="0"/>
              <a:t>47.434333333 -122.306300000 369 11030 25 </a:t>
            </a:r>
            <a:r>
              <a:rPr lang="de-CH" dirty="0" smtClean="0"/>
              <a:t> 0.000 </a:t>
            </a:r>
            <a:r>
              <a:rPr lang="de-CH" dirty="0">
                <a:solidFill>
                  <a:srgbClr val="FF0000"/>
                </a:solidFill>
              </a:rPr>
              <a:t>ISNQ </a:t>
            </a:r>
            <a:r>
              <a:rPr lang="de-CH" dirty="0" smtClean="0"/>
              <a:t>  KSEA </a:t>
            </a:r>
            <a:r>
              <a:rPr lang="de-CH" dirty="0" smtClean="0">
                <a:solidFill>
                  <a:srgbClr val="FF0000"/>
                </a:solidFill>
              </a:rPr>
              <a:t>K1</a:t>
            </a:r>
            <a:r>
              <a:rPr lang="de-CH" dirty="0" smtClean="0"/>
              <a:t>   </a:t>
            </a:r>
            <a:r>
              <a:rPr lang="de-CH" dirty="0"/>
              <a:t>SEATTLE-TACOMA INTL DME-ILS</a:t>
            </a:r>
          </a:p>
        </p:txBody>
      </p:sp>
      <p:sp>
        <p:nvSpPr>
          <p:cNvPr id="7" name="Rechteck 6"/>
          <p:cNvSpPr/>
          <p:nvPr/>
        </p:nvSpPr>
        <p:spPr>
          <a:xfrm>
            <a:off x="626804" y="4380271"/>
            <a:ext cx="8406582" cy="7226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CH" dirty="0" smtClean="0"/>
              <a:t>S-ID REG LAT LON  E-ID       REG LAT LON HL BAS TOP (Mid)LAT </a:t>
            </a:r>
            <a:r>
              <a:rPr lang="de-CH" dirty="0"/>
              <a:t>LON </a:t>
            </a:r>
            <a:endParaRPr lang="de-CH" dirty="0" smtClean="0"/>
          </a:p>
          <a:p>
            <a:r>
              <a:rPr lang="de-CH" dirty="0" smtClean="0">
                <a:solidFill>
                  <a:srgbClr val="FF0000"/>
                </a:solidFill>
              </a:rPr>
              <a:t>DEF-K2</a:t>
            </a:r>
            <a:r>
              <a:rPr lang="de-CH" dirty="0" smtClean="0"/>
              <a:t>                    </a:t>
            </a:r>
            <a:r>
              <a:rPr lang="de-CH" dirty="0" smtClean="0">
                <a:solidFill>
                  <a:srgbClr val="FF0000"/>
                </a:solidFill>
              </a:rPr>
              <a:t>KLMNO-K2</a:t>
            </a:r>
            <a:r>
              <a:rPr lang="de-CH" dirty="0" smtClean="0"/>
              <a:t>                   2   </a:t>
            </a:r>
            <a:r>
              <a:rPr lang="de-CH" dirty="0"/>
              <a:t>180 </a:t>
            </a:r>
            <a:r>
              <a:rPr lang="de-CH" dirty="0" smtClean="0"/>
              <a:t>450</a:t>
            </a:r>
            <a:endParaRPr lang="de-CH" dirty="0"/>
          </a:p>
        </p:txBody>
      </p:sp>
    </p:spTree>
    <p:extLst>
      <p:ext uri="{BB962C8B-B14F-4D97-AF65-F5344CB8AC3E}">
        <p14:creationId xmlns:p14="http://schemas.microsoft.com/office/powerpoint/2010/main" val="529620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3333135" y="1172497"/>
            <a:ext cx="4608871" cy="46088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feil nach oben 4"/>
          <p:cNvSpPr/>
          <p:nvPr/>
        </p:nvSpPr>
        <p:spPr>
          <a:xfrm>
            <a:off x="5486399" y="3322074"/>
            <a:ext cx="302342" cy="309716"/>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Rechteck 5"/>
          <p:cNvSpPr/>
          <p:nvPr/>
        </p:nvSpPr>
        <p:spPr>
          <a:xfrm>
            <a:off x="308033" y="2042652"/>
            <a:ext cx="1622323" cy="5309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sz="1200" dirty="0" err="1" smtClean="0"/>
              <a:t>Acft</a:t>
            </a:r>
            <a:r>
              <a:rPr lang="en-US" sz="1200" dirty="0" smtClean="0"/>
              <a:t> </a:t>
            </a:r>
            <a:r>
              <a:rPr lang="en-US" sz="1200" dirty="0" err="1" smtClean="0"/>
              <a:t>Loc</a:t>
            </a:r>
            <a:r>
              <a:rPr lang="en-US" sz="1200" dirty="0" smtClean="0"/>
              <a:t>:</a:t>
            </a:r>
          </a:p>
          <a:p>
            <a:r>
              <a:rPr lang="en-US" sz="1200" dirty="0" err="1" smtClean="0"/>
              <a:t>Lat</a:t>
            </a:r>
            <a:r>
              <a:rPr lang="en-US" sz="1200" dirty="0" smtClean="0"/>
              <a:t> / Lon / Alt</a:t>
            </a:r>
            <a:endParaRPr lang="en-US" sz="1200" dirty="0"/>
          </a:p>
        </p:txBody>
      </p:sp>
      <p:cxnSp>
        <p:nvCxnSpPr>
          <p:cNvPr id="8" name="Gerade Verbindung mit Pfeil 7"/>
          <p:cNvCxnSpPr>
            <a:endCxn id="4" idx="7"/>
          </p:cNvCxnSpPr>
          <p:nvPr/>
        </p:nvCxnSpPr>
        <p:spPr>
          <a:xfrm flipV="1">
            <a:off x="5637570" y="1847451"/>
            <a:ext cx="1629482" cy="1629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hteck 8"/>
          <p:cNvSpPr/>
          <p:nvPr/>
        </p:nvSpPr>
        <p:spPr>
          <a:xfrm>
            <a:off x="7401337" y="1041941"/>
            <a:ext cx="1385812" cy="85618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sz="1200" dirty="0" err="1" smtClean="0"/>
              <a:t>GenRange</a:t>
            </a:r>
            <a:r>
              <a:rPr lang="en-US" sz="1200" dirty="0" smtClean="0"/>
              <a:t>:</a:t>
            </a:r>
          </a:p>
          <a:p>
            <a:r>
              <a:rPr lang="en-US" sz="1200" dirty="0" smtClean="0"/>
              <a:t>100 nm</a:t>
            </a:r>
          </a:p>
          <a:p>
            <a:r>
              <a:rPr lang="en-US" sz="1200" dirty="0" err="1" smtClean="0"/>
              <a:t>ReGen</a:t>
            </a:r>
            <a:r>
              <a:rPr lang="en-US" sz="1200" dirty="0" smtClean="0"/>
              <a:t>:</a:t>
            </a:r>
          </a:p>
          <a:p>
            <a:r>
              <a:rPr lang="en-US" sz="1200" dirty="0" smtClean="0"/>
              <a:t>1/4 Range</a:t>
            </a:r>
            <a:endParaRPr lang="en-US" sz="1200" dirty="0"/>
          </a:p>
        </p:txBody>
      </p:sp>
      <p:cxnSp>
        <p:nvCxnSpPr>
          <p:cNvPr id="11" name="Gerader Verbinder 10"/>
          <p:cNvCxnSpPr/>
          <p:nvPr/>
        </p:nvCxnSpPr>
        <p:spPr>
          <a:xfrm>
            <a:off x="3333135" y="2042652"/>
            <a:ext cx="5405284" cy="1699752"/>
          </a:xfrm>
          <a:prstGeom prst="line">
            <a:avLst/>
          </a:prstGeom>
          <a:ln w="57150">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12" name="Gerader Verbinder 11"/>
          <p:cNvCxnSpPr/>
          <p:nvPr/>
        </p:nvCxnSpPr>
        <p:spPr>
          <a:xfrm flipV="1">
            <a:off x="2975486" y="3288376"/>
            <a:ext cx="1237225" cy="1044179"/>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15" name="Gerader Verbinder 14"/>
          <p:cNvCxnSpPr/>
          <p:nvPr/>
        </p:nvCxnSpPr>
        <p:spPr>
          <a:xfrm>
            <a:off x="3690784" y="1214898"/>
            <a:ext cx="4586747" cy="3987812"/>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17" name="Gerader Verbinder 16"/>
          <p:cNvCxnSpPr/>
          <p:nvPr/>
        </p:nvCxnSpPr>
        <p:spPr>
          <a:xfrm flipV="1">
            <a:off x="3311011" y="2452135"/>
            <a:ext cx="5265176" cy="3282331"/>
          </a:xfrm>
          <a:prstGeom prst="line">
            <a:avLst/>
          </a:prstGeom>
          <a:ln w="57150">
            <a:solidFill>
              <a:schemeClr val="accent4"/>
            </a:solidFill>
          </a:ln>
        </p:spPr>
        <p:style>
          <a:lnRef idx="3">
            <a:schemeClr val="accent4"/>
          </a:lnRef>
          <a:fillRef idx="0">
            <a:schemeClr val="accent4"/>
          </a:fillRef>
          <a:effectRef idx="2">
            <a:schemeClr val="accent4"/>
          </a:effectRef>
          <a:fontRef idx="minor">
            <a:schemeClr val="tx1"/>
          </a:fontRef>
        </p:style>
      </p:cxnSp>
      <p:cxnSp>
        <p:nvCxnSpPr>
          <p:cNvPr id="19" name="Gerader Verbinder 18"/>
          <p:cNvCxnSpPr/>
          <p:nvPr/>
        </p:nvCxnSpPr>
        <p:spPr>
          <a:xfrm flipV="1">
            <a:off x="2920178" y="3631790"/>
            <a:ext cx="2075837" cy="1570920"/>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21" name="Gerader Verbinder 20"/>
          <p:cNvCxnSpPr/>
          <p:nvPr/>
        </p:nvCxnSpPr>
        <p:spPr>
          <a:xfrm>
            <a:off x="4994173" y="3631790"/>
            <a:ext cx="3482461" cy="641824"/>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23" name="Rechteck 22"/>
          <p:cNvSpPr/>
          <p:nvPr/>
        </p:nvSpPr>
        <p:spPr>
          <a:xfrm>
            <a:off x="308034" y="263460"/>
            <a:ext cx="1054511" cy="5309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t>IFR </a:t>
            </a:r>
            <a:r>
              <a:rPr lang="en-US" sz="1200" dirty="0" err="1" smtClean="0"/>
              <a:t>enroutes</a:t>
            </a:r>
            <a:endParaRPr lang="en-US" sz="1200" dirty="0" smtClean="0"/>
          </a:p>
          <a:p>
            <a:r>
              <a:rPr lang="en-US" sz="1200" dirty="0" smtClean="0"/>
              <a:t>High</a:t>
            </a:r>
            <a:endParaRPr lang="en-US" sz="1200" dirty="0"/>
          </a:p>
        </p:txBody>
      </p:sp>
      <p:sp>
        <p:nvSpPr>
          <p:cNvPr id="24" name="Rechteck 23"/>
          <p:cNvSpPr/>
          <p:nvPr/>
        </p:nvSpPr>
        <p:spPr>
          <a:xfrm>
            <a:off x="308033" y="794402"/>
            <a:ext cx="1054511" cy="530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sz="1200" dirty="0" smtClean="0"/>
              <a:t>IFR </a:t>
            </a:r>
            <a:r>
              <a:rPr lang="en-US" sz="1200" dirty="0" err="1" smtClean="0"/>
              <a:t>enroutes</a:t>
            </a:r>
            <a:endParaRPr lang="en-US" sz="1200" dirty="0" smtClean="0"/>
          </a:p>
          <a:p>
            <a:r>
              <a:rPr lang="en-US" sz="1200" dirty="0" smtClean="0"/>
              <a:t>Low</a:t>
            </a:r>
            <a:endParaRPr lang="en-US" sz="1200" dirty="0"/>
          </a:p>
        </p:txBody>
      </p:sp>
      <p:cxnSp>
        <p:nvCxnSpPr>
          <p:cNvPr id="26" name="Gerader Verbinder 25"/>
          <p:cNvCxnSpPr/>
          <p:nvPr/>
        </p:nvCxnSpPr>
        <p:spPr>
          <a:xfrm>
            <a:off x="2514598" y="4812430"/>
            <a:ext cx="5257802" cy="632814"/>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3" name="Rechteck 32"/>
          <p:cNvSpPr/>
          <p:nvPr/>
        </p:nvSpPr>
        <p:spPr>
          <a:xfrm>
            <a:off x="308033" y="1320412"/>
            <a:ext cx="1054511" cy="5309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200" dirty="0" smtClean="0"/>
              <a:t>VFR</a:t>
            </a:r>
          </a:p>
          <a:p>
            <a:r>
              <a:rPr lang="en-US" sz="1200" dirty="0" smtClean="0"/>
              <a:t>artificial</a:t>
            </a:r>
            <a:endParaRPr lang="en-US" sz="1200" dirty="0"/>
          </a:p>
        </p:txBody>
      </p:sp>
      <p:cxnSp>
        <p:nvCxnSpPr>
          <p:cNvPr id="38" name="Gerader Verbinder 37"/>
          <p:cNvCxnSpPr/>
          <p:nvPr/>
        </p:nvCxnSpPr>
        <p:spPr>
          <a:xfrm flipV="1">
            <a:off x="4416598" y="3200879"/>
            <a:ext cx="869233" cy="541524"/>
          </a:xfrm>
          <a:prstGeom prst="line">
            <a:avLst/>
          </a:prstGeom>
          <a:ln w="57150">
            <a:solidFill>
              <a:schemeClr val="bg2">
                <a:lumMod val="75000"/>
              </a:schemeClr>
            </a:solidFill>
          </a:ln>
        </p:spPr>
        <p:style>
          <a:lnRef idx="3">
            <a:schemeClr val="accent4"/>
          </a:lnRef>
          <a:fillRef idx="0">
            <a:schemeClr val="accent4"/>
          </a:fillRef>
          <a:effectRef idx="2">
            <a:schemeClr val="accent4"/>
          </a:effectRef>
          <a:fontRef idx="minor">
            <a:schemeClr val="tx1"/>
          </a:fontRef>
        </p:style>
      </p:cxnSp>
      <p:sp>
        <p:nvSpPr>
          <p:cNvPr id="50" name="Flussdiagramm: Mehrere Dokumente 49"/>
          <p:cNvSpPr/>
          <p:nvPr/>
        </p:nvSpPr>
        <p:spPr>
          <a:xfrm>
            <a:off x="288939" y="3011977"/>
            <a:ext cx="2032134" cy="14608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err="1" smtClean="0"/>
              <a:t>Virt</a:t>
            </a:r>
            <a:r>
              <a:rPr lang="en-US" sz="1200" dirty="0" smtClean="0"/>
              <a:t> </a:t>
            </a:r>
            <a:r>
              <a:rPr lang="en-US" sz="1200" dirty="0" err="1" smtClean="0"/>
              <a:t>Acfts</a:t>
            </a:r>
            <a:endParaRPr lang="en-US" sz="1200" dirty="0" smtClean="0"/>
          </a:p>
          <a:p>
            <a:r>
              <a:rPr lang="en-US" sz="1200" dirty="0" err="1" smtClean="0"/>
              <a:t>Loc</a:t>
            </a:r>
            <a:r>
              <a:rPr lang="en-US" sz="1200" dirty="0" smtClean="0"/>
              <a:t>: </a:t>
            </a:r>
            <a:r>
              <a:rPr lang="en-US" sz="1200" dirty="0" err="1" smtClean="0"/>
              <a:t>Lat</a:t>
            </a:r>
            <a:r>
              <a:rPr lang="en-US" sz="1200" dirty="0" smtClean="0"/>
              <a:t> / Lon / Alt</a:t>
            </a:r>
          </a:p>
          <a:p>
            <a:r>
              <a:rPr lang="en-US" sz="1200" dirty="0" smtClean="0"/>
              <a:t>HDG: </a:t>
            </a:r>
            <a:r>
              <a:rPr lang="en-US" sz="1200" dirty="0" err="1" smtClean="0"/>
              <a:t>degm</a:t>
            </a:r>
            <a:endParaRPr lang="en-US" sz="1200" dirty="0" smtClean="0"/>
          </a:p>
          <a:p>
            <a:r>
              <a:rPr lang="en-US" sz="1200" dirty="0" smtClean="0"/>
              <a:t>TAS: </a:t>
            </a:r>
            <a:r>
              <a:rPr lang="en-US" sz="1200" dirty="0" err="1" smtClean="0"/>
              <a:t>kts</a:t>
            </a:r>
            <a:endParaRPr lang="en-US" sz="1200" dirty="0" smtClean="0"/>
          </a:p>
          <a:p>
            <a:r>
              <a:rPr lang="en-US" sz="1200" dirty="0" smtClean="0"/>
              <a:t>Route: ID</a:t>
            </a:r>
            <a:endParaRPr lang="en-US" sz="1200" dirty="0"/>
          </a:p>
        </p:txBody>
      </p:sp>
      <p:sp>
        <p:nvSpPr>
          <p:cNvPr id="51" name="Abgerundetes Rechteck 50"/>
          <p:cNvSpPr/>
          <p:nvPr/>
        </p:nvSpPr>
        <p:spPr>
          <a:xfrm>
            <a:off x="9741878" y="2186448"/>
            <a:ext cx="922044" cy="4385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Gen Pool</a:t>
            </a:r>
            <a:endParaRPr lang="en-US" sz="1400" dirty="0"/>
          </a:p>
        </p:txBody>
      </p:sp>
      <p:sp>
        <p:nvSpPr>
          <p:cNvPr id="52" name="Abgerundetes Rechteck 51"/>
          <p:cNvSpPr/>
          <p:nvPr/>
        </p:nvSpPr>
        <p:spPr>
          <a:xfrm>
            <a:off x="9741092" y="2648472"/>
            <a:ext cx="922044" cy="4385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Update Pool</a:t>
            </a:r>
            <a:endParaRPr lang="en-US" sz="1400" dirty="0"/>
          </a:p>
        </p:txBody>
      </p:sp>
      <p:sp>
        <p:nvSpPr>
          <p:cNvPr id="53" name="Abgerundetes Rechteck 52"/>
          <p:cNvSpPr/>
          <p:nvPr/>
        </p:nvSpPr>
        <p:spPr>
          <a:xfrm>
            <a:off x="9741092" y="3110496"/>
            <a:ext cx="922044" cy="4385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Send</a:t>
            </a:r>
          </a:p>
          <a:p>
            <a:pPr algn="ctr"/>
            <a:r>
              <a:rPr lang="en-US" sz="1400" dirty="0" smtClean="0"/>
              <a:t>Pool</a:t>
            </a:r>
            <a:endParaRPr lang="en-US" sz="1400" dirty="0"/>
          </a:p>
        </p:txBody>
      </p:sp>
      <p:sp>
        <p:nvSpPr>
          <p:cNvPr id="54" name="Flussdiagramm: Verzweigung 53"/>
          <p:cNvSpPr/>
          <p:nvPr/>
        </p:nvSpPr>
        <p:spPr>
          <a:xfrm>
            <a:off x="9489962" y="3559573"/>
            <a:ext cx="1529932" cy="1104407"/>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Check</a:t>
            </a:r>
          </a:p>
          <a:p>
            <a:pPr algn="ctr"/>
            <a:r>
              <a:rPr lang="en-US" sz="1400" dirty="0" smtClean="0"/>
              <a:t>Pool</a:t>
            </a:r>
            <a:endParaRPr lang="en-US" sz="1400" dirty="0"/>
          </a:p>
        </p:txBody>
      </p:sp>
      <p:sp>
        <p:nvSpPr>
          <p:cNvPr id="55" name="Textfeld 54"/>
          <p:cNvSpPr txBox="1"/>
          <p:nvPr/>
        </p:nvSpPr>
        <p:spPr>
          <a:xfrm>
            <a:off x="10939195" y="3821897"/>
            <a:ext cx="906017" cy="261610"/>
          </a:xfrm>
          <a:prstGeom prst="rect">
            <a:avLst/>
          </a:prstGeom>
          <a:noFill/>
        </p:spPr>
        <p:txBody>
          <a:bodyPr wrap="none" rtlCol="0">
            <a:spAutoFit/>
          </a:bodyPr>
          <a:lstStyle/>
          <a:p>
            <a:r>
              <a:rPr lang="en-US" sz="1100" dirty="0" smtClean="0"/>
              <a:t>Out of range</a:t>
            </a:r>
            <a:endParaRPr lang="en-US" sz="1100" dirty="0"/>
          </a:p>
        </p:txBody>
      </p:sp>
      <p:cxnSp>
        <p:nvCxnSpPr>
          <p:cNvPr id="57" name="Gerade Verbindung mit Pfeil 56"/>
          <p:cNvCxnSpPr>
            <a:stCxn id="54" idx="3"/>
          </p:cNvCxnSpPr>
          <p:nvPr/>
        </p:nvCxnSpPr>
        <p:spPr>
          <a:xfrm flipV="1">
            <a:off x="11019894" y="4111776"/>
            <a:ext cx="8474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p:cNvCxnSpPr/>
          <p:nvPr/>
        </p:nvCxnSpPr>
        <p:spPr>
          <a:xfrm>
            <a:off x="9490587" y="1585883"/>
            <a:ext cx="600565" cy="600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Nach links gekrümmter Pfeil 61"/>
          <p:cNvSpPr/>
          <p:nvPr/>
        </p:nvSpPr>
        <p:spPr>
          <a:xfrm flipH="1" flipV="1">
            <a:off x="9117652" y="1907042"/>
            <a:ext cx="396684" cy="289355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cxnSp>
        <p:nvCxnSpPr>
          <p:cNvPr id="44" name="Gerader Verbinder 43"/>
          <p:cNvCxnSpPr/>
          <p:nvPr/>
        </p:nvCxnSpPr>
        <p:spPr>
          <a:xfrm>
            <a:off x="4994173" y="3685469"/>
            <a:ext cx="1130093" cy="1171524"/>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46" name="Gerader Verbinder 45"/>
          <p:cNvCxnSpPr/>
          <p:nvPr/>
        </p:nvCxnSpPr>
        <p:spPr>
          <a:xfrm>
            <a:off x="6124266" y="4864260"/>
            <a:ext cx="2153265" cy="345280"/>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47" name="Gerader Verbinder 46"/>
          <p:cNvCxnSpPr/>
          <p:nvPr/>
        </p:nvCxnSpPr>
        <p:spPr>
          <a:xfrm flipV="1">
            <a:off x="6124266" y="3981387"/>
            <a:ext cx="732809" cy="891271"/>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56" name="Gerader Verbinder 55"/>
          <p:cNvCxnSpPr/>
          <p:nvPr/>
        </p:nvCxnSpPr>
        <p:spPr>
          <a:xfrm flipV="1">
            <a:off x="4200549" y="2352410"/>
            <a:ext cx="760580" cy="924366"/>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58" name="Gerader Verbinder 57"/>
          <p:cNvCxnSpPr/>
          <p:nvPr/>
        </p:nvCxnSpPr>
        <p:spPr>
          <a:xfrm>
            <a:off x="2514598" y="2452135"/>
            <a:ext cx="1655300" cy="824641"/>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60" name="Gerader Verbinder 59"/>
          <p:cNvCxnSpPr/>
          <p:nvPr/>
        </p:nvCxnSpPr>
        <p:spPr>
          <a:xfrm>
            <a:off x="4212711" y="3281109"/>
            <a:ext cx="775724" cy="346348"/>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6" name="Stern mit 5 Zacken 35"/>
          <p:cNvSpPr/>
          <p:nvPr/>
        </p:nvSpPr>
        <p:spPr>
          <a:xfrm>
            <a:off x="4061944" y="3157011"/>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1" name="Stern mit 5 Zacken 60"/>
          <p:cNvSpPr/>
          <p:nvPr/>
        </p:nvSpPr>
        <p:spPr>
          <a:xfrm>
            <a:off x="4845210" y="2189858"/>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3" name="Stern mit 5 Zacken 62"/>
          <p:cNvSpPr/>
          <p:nvPr/>
        </p:nvSpPr>
        <p:spPr>
          <a:xfrm>
            <a:off x="4874766" y="3502004"/>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4" name="Stern mit 5 Zacken 63"/>
          <p:cNvSpPr/>
          <p:nvPr/>
        </p:nvSpPr>
        <p:spPr>
          <a:xfrm>
            <a:off x="6003026" y="4727672"/>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5" name="Stern mit 5 Zacken 64"/>
          <p:cNvSpPr/>
          <p:nvPr/>
        </p:nvSpPr>
        <p:spPr>
          <a:xfrm>
            <a:off x="6718149" y="3840588"/>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6" name="Stern mit 5 Zacken 65"/>
          <p:cNvSpPr/>
          <p:nvPr/>
        </p:nvSpPr>
        <p:spPr>
          <a:xfrm>
            <a:off x="7146734" y="3154415"/>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7" name="Stern mit 5 Zacken 66"/>
          <p:cNvSpPr/>
          <p:nvPr/>
        </p:nvSpPr>
        <p:spPr>
          <a:xfrm>
            <a:off x="8180508" y="5071692"/>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8" name="Stern mit 5 Zacken 67"/>
          <p:cNvSpPr/>
          <p:nvPr/>
        </p:nvSpPr>
        <p:spPr>
          <a:xfrm>
            <a:off x="3141405" y="4785735"/>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0" name="Stern mit 4 Zacken 69"/>
          <p:cNvSpPr/>
          <p:nvPr/>
        </p:nvSpPr>
        <p:spPr>
          <a:xfrm>
            <a:off x="5024965" y="4140390"/>
            <a:ext cx="259180" cy="312714"/>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2" name="Stern mit 4 Zacken 71"/>
          <p:cNvSpPr/>
          <p:nvPr/>
        </p:nvSpPr>
        <p:spPr>
          <a:xfrm>
            <a:off x="4277654" y="3586823"/>
            <a:ext cx="259180" cy="312714"/>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3" name="Stern mit 4 Zacken 72"/>
          <p:cNvSpPr/>
          <p:nvPr/>
        </p:nvSpPr>
        <p:spPr>
          <a:xfrm>
            <a:off x="5124778" y="3064220"/>
            <a:ext cx="259180" cy="312714"/>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7" name="Stern mit 4 Zacken 76"/>
          <p:cNvSpPr/>
          <p:nvPr/>
        </p:nvSpPr>
        <p:spPr>
          <a:xfrm>
            <a:off x="8307347" y="4755540"/>
            <a:ext cx="259180" cy="312714"/>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8" name="Stern mit 4 Zacken 77"/>
          <p:cNvSpPr/>
          <p:nvPr/>
        </p:nvSpPr>
        <p:spPr>
          <a:xfrm>
            <a:off x="6951617" y="4607346"/>
            <a:ext cx="259180" cy="312714"/>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9" name="Stern mit 4 Zacken 78"/>
          <p:cNvSpPr/>
          <p:nvPr/>
        </p:nvSpPr>
        <p:spPr>
          <a:xfrm>
            <a:off x="7933115" y="5271030"/>
            <a:ext cx="259180" cy="312714"/>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0" name="Stern mit 4 Zacken 79"/>
          <p:cNvSpPr/>
          <p:nvPr/>
        </p:nvSpPr>
        <p:spPr>
          <a:xfrm>
            <a:off x="5124778" y="5919941"/>
            <a:ext cx="259180" cy="312714"/>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1" name="Stern mit 4 Zacken 80"/>
          <p:cNvSpPr/>
          <p:nvPr/>
        </p:nvSpPr>
        <p:spPr>
          <a:xfrm>
            <a:off x="4549012" y="5433498"/>
            <a:ext cx="259180" cy="312714"/>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3" name="Stern mit 5 Zacken 82"/>
          <p:cNvSpPr/>
          <p:nvPr/>
        </p:nvSpPr>
        <p:spPr>
          <a:xfrm>
            <a:off x="8517164" y="2320997"/>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4" name="Stern mit 5 Zacken 83"/>
          <p:cNvSpPr/>
          <p:nvPr/>
        </p:nvSpPr>
        <p:spPr>
          <a:xfrm>
            <a:off x="8642287" y="3637763"/>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5" name="Stern mit 5 Zacken 84"/>
          <p:cNvSpPr/>
          <p:nvPr/>
        </p:nvSpPr>
        <p:spPr>
          <a:xfrm>
            <a:off x="7651038" y="5319153"/>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6" name="Stern mit 5 Zacken 85"/>
          <p:cNvSpPr/>
          <p:nvPr/>
        </p:nvSpPr>
        <p:spPr>
          <a:xfrm>
            <a:off x="3196696" y="5650328"/>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7" name="Stern mit 5 Zacken 86"/>
          <p:cNvSpPr/>
          <p:nvPr/>
        </p:nvSpPr>
        <p:spPr>
          <a:xfrm>
            <a:off x="2776047" y="5068254"/>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8" name="Stern mit 5 Zacken 87"/>
          <p:cNvSpPr/>
          <p:nvPr/>
        </p:nvSpPr>
        <p:spPr>
          <a:xfrm>
            <a:off x="2407331" y="4726680"/>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9" name="Stern mit 5 Zacken 88"/>
          <p:cNvSpPr/>
          <p:nvPr/>
        </p:nvSpPr>
        <p:spPr>
          <a:xfrm>
            <a:off x="2827132" y="4230967"/>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0" name="Stern mit 5 Zacken 89"/>
          <p:cNvSpPr/>
          <p:nvPr/>
        </p:nvSpPr>
        <p:spPr>
          <a:xfrm>
            <a:off x="2421712" y="2366385"/>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1" name="Stern mit 5 Zacken 90"/>
          <p:cNvSpPr/>
          <p:nvPr/>
        </p:nvSpPr>
        <p:spPr>
          <a:xfrm>
            <a:off x="3203375" y="1918932"/>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2" name="Stern mit 5 Zacken 91"/>
          <p:cNvSpPr/>
          <p:nvPr/>
        </p:nvSpPr>
        <p:spPr>
          <a:xfrm>
            <a:off x="3594098" y="1132375"/>
            <a:ext cx="228629" cy="2118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2" name="Pfeil nach oben 81"/>
          <p:cNvSpPr/>
          <p:nvPr/>
        </p:nvSpPr>
        <p:spPr>
          <a:xfrm>
            <a:off x="5462594" y="2495250"/>
            <a:ext cx="302342" cy="309716"/>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93" name="Pfeil nach oben 92"/>
          <p:cNvSpPr/>
          <p:nvPr/>
        </p:nvSpPr>
        <p:spPr>
          <a:xfrm rot="2204810">
            <a:off x="5644339" y="1918611"/>
            <a:ext cx="302342" cy="309716"/>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94" name="Pfeil nach oben 93"/>
          <p:cNvSpPr/>
          <p:nvPr/>
        </p:nvSpPr>
        <p:spPr>
          <a:xfrm rot="2204810">
            <a:off x="6005445" y="1403804"/>
            <a:ext cx="302342" cy="309716"/>
          </a:xfrm>
          <a:prstGeom prst="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135960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449173" y="5624535"/>
            <a:ext cx="1622323" cy="5088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sz="1200" dirty="0" err="1" smtClean="0"/>
              <a:t>Acft</a:t>
            </a:r>
            <a:r>
              <a:rPr lang="en-US" sz="1200" dirty="0" smtClean="0"/>
              <a:t> Para:</a:t>
            </a:r>
          </a:p>
          <a:p>
            <a:r>
              <a:rPr lang="en-US" sz="1200" dirty="0" err="1" smtClean="0"/>
              <a:t>Trk</a:t>
            </a:r>
            <a:r>
              <a:rPr lang="en-US" sz="1200" dirty="0" smtClean="0"/>
              <a:t> / VS / TAS</a:t>
            </a:r>
            <a:endParaRPr lang="en-US" sz="1200" dirty="0"/>
          </a:p>
        </p:txBody>
      </p:sp>
      <p:sp>
        <p:nvSpPr>
          <p:cNvPr id="3" name="Rechteck 2"/>
          <p:cNvSpPr/>
          <p:nvPr/>
        </p:nvSpPr>
        <p:spPr>
          <a:xfrm>
            <a:off x="449175" y="5093593"/>
            <a:ext cx="1622323" cy="5309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sz="1200" dirty="0" err="1" smtClean="0"/>
              <a:t>Acft</a:t>
            </a:r>
            <a:r>
              <a:rPr lang="en-US" sz="1200" dirty="0" smtClean="0"/>
              <a:t> </a:t>
            </a:r>
            <a:r>
              <a:rPr lang="en-US" sz="1200" dirty="0" err="1" smtClean="0"/>
              <a:t>Loc</a:t>
            </a:r>
            <a:r>
              <a:rPr lang="en-US" sz="1200" dirty="0" smtClean="0"/>
              <a:t>:</a:t>
            </a:r>
          </a:p>
          <a:p>
            <a:r>
              <a:rPr lang="en-US" sz="1200" dirty="0" err="1" smtClean="0"/>
              <a:t>Lat</a:t>
            </a:r>
            <a:r>
              <a:rPr lang="en-US" sz="1200" dirty="0" smtClean="0"/>
              <a:t> / Lon / Alt</a:t>
            </a:r>
            <a:endParaRPr lang="en-US" sz="1200" dirty="0"/>
          </a:p>
        </p:txBody>
      </p:sp>
      <p:sp>
        <p:nvSpPr>
          <p:cNvPr id="4" name="Rechteck 3"/>
          <p:cNvSpPr/>
          <p:nvPr/>
        </p:nvSpPr>
        <p:spPr>
          <a:xfrm>
            <a:off x="449173" y="4164446"/>
            <a:ext cx="1622323" cy="9291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sz="1200" dirty="0" err="1" smtClean="0"/>
              <a:t>Acft</a:t>
            </a:r>
            <a:r>
              <a:rPr lang="en-US" sz="1200" dirty="0" smtClean="0"/>
              <a:t> ID:</a:t>
            </a:r>
          </a:p>
          <a:p>
            <a:r>
              <a:rPr lang="en-US" sz="1200" dirty="0" smtClean="0"/>
              <a:t>Hex / </a:t>
            </a:r>
            <a:r>
              <a:rPr lang="en-US" sz="1200" dirty="0" err="1" smtClean="0"/>
              <a:t>CallSign</a:t>
            </a:r>
            <a:r>
              <a:rPr lang="en-US" sz="1200" dirty="0" smtClean="0"/>
              <a:t> / </a:t>
            </a:r>
            <a:r>
              <a:rPr lang="en-US" sz="1200" dirty="0" err="1" smtClean="0"/>
              <a:t>Reg</a:t>
            </a:r>
            <a:endParaRPr lang="en-US" sz="1200" dirty="0" smtClean="0"/>
          </a:p>
          <a:p>
            <a:r>
              <a:rPr lang="en-US" sz="1200" dirty="0" smtClean="0"/>
              <a:t>Type</a:t>
            </a:r>
          </a:p>
          <a:p>
            <a:r>
              <a:rPr lang="en-US" sz="1200" dirty="0" smtClean="0"/>
              <a:t>From / To</a:t>
            </a:r>
            <a:endParaRPr lang="en-US" sz="1200" dirty="0"/>
          </a:p>
        </p:txBody>
      </p:sp>
      <p:sp>
        <p:nvSpPr>
          <p:cNvPr id="6" name="Textfeld 5"/>
          <p:cNvSpPr txBox="1"/>
          <p:nvPr/>
        </p:nvSpPr>
        <p:spPr>
          <a:xfrm>
            <a:off x="8235289" y="328551"/>
            <a:ext cx="3461845" cy="369332"/>
          </a:xfrm>
          <a:prstGeom prst="rect">
            <a:avLst/>
          </a:prstGeom>
          <a:noFill/>
        </p:spPr>
        <p:txBody>
          <a:bodyPr wrap="none" rtlCol="0">
            <a:spAutoFit/>
          </a:bodyPr>
          <a:lstStyle/>
          <a:p>
            <a:r>
              <a:rPr lang="de-CH" dirty="0" smtClean="0"/>
              <a:t>1 </a:t>
            </a:r>
            <a:r>
              <a:rPr lang="de-CH" dirty="0" err="1" smtClean="0"/>
              <a:t>StdTurnRate</a:t>
            </a:r>
            <a:r>
              <a:rPr lang="de-CH" dirty="0" smtClean="0"/>
              <a:t> = 3</a:t>
            </a:r>
            <a:r>
              <a:rPr lang="de-CH" dirty="0"/>
              <a:t>° per </a:t>
            </a:r>
            <a:r>
              <a:rPr lang="de-CH" dirty="0" err="1"/>
              <a:t>second</a:t>
            </a:r>
            <a:r>
              <a:rPr lang="de-CH" dirty="0"/>
              <a:t> </a:t>
            </a:r>
            <a:r>
              <a:rPr lang="de-CH" dirty="0" smtClean="0"/>
              <a:t>turn</a:t>
            </a:r>
          </a:p>
        </p:txBody>
      </p:sp>
      <mc:AlternateContent xmlns:mc="http://schemas.openxmlformats.org/markup-compatibility/2006" xmlns:a14="http://schemas.microsoft.com/office/drawing/2010/main">
        <mc:Choice Requires="a14">
          <p:sp>
            <p:nvSpPr>
              <p:cNvPr id="10" name="Textfeld 9"/>
              <p:cNvSpPr txBox="1"/>
              <p:nvPr/>
            </p:nvSpPr>
            <p:spPr>
              <a:xfrm>
                <a:off x="4251534" y="2811412"/>
                <a:ext cx="5770169" cy="534377"/>
              </a:xfrm>
              <a:prstGeom prst="rect">
                <a:avLst/>
              </a:prstGeom>
              <a:noFill/>
            </p:spPr>
            <p:txBody>
              <a:bodyPr wrap="none" rtlCol="0">
                <a:spAutoFit/>
              </a:bodyPr>
              <a:lstStyle/>
              <a:p>
                <a14:m>
                  <m:oMath xmlns:m="http://schemas.openxmlformats.org/officeDocument/2006/math">
                    <m:r>
                      <a:rPr lang="de-CH" b="0" i="1" smtClean="0">
                        <a:latin typeface="Cambria Math" panose="02040503050406030204" pitchFamily="18" charset="0"/>
                        <a:ea typeface="Cambria Math" panose="02040503050406030204" pitchFamily="18" charset="0"/>
                      </a:rPr>
                      <m:t>𝛼</m:t>
                    </m:r>
                    <m:r>
                      <a:rPr lang="de-CH" b="0" i="1" smtClean="0">
                        <a:latin typeface="Cambria Math" panose="02040503050406030204" pitchFamily="18" charset="0"/>
                        <a:ea typeface="Cambria Math" panose="02040503050406030204" pitchFamily="18" charset="0"/>
                      </a:rPr>
                      <m:t>[°]=</m:t>
                    </m:r>
                    <m:f>
                      <m:fPr>
                        <m:ctrlPr>
                          <a:rPr lang="de-CH" i="1">
                            <a:latin typeface="Cambria Math" panose="02040503050406030204" pitchFamily="18" charset="0"/>
                          </a:rPr>
                        </m:ctrlPr>
                      </m:fPr>
                      <m:num>
                        <m:r>
                          <a:rPr lang="de-CH" i="1">
                            <a:latin typeface="Cambria Math" panose="02040503050406030204" pitchFamily="18" charset="0"/>
                          </a:rPr>
                          <m:t>𝐷𝑖𝑠𝑡</m:t>
                        </m:r>
                        <m:r>
                          <a:rPr lang="de-CH" b="0" i="1" smtClean="0">
                            <a:latin typeface="Cambria Math" panose="02040503050406030204" pitchFamily="18" charset="0"/>
                          </a:rPr>
                          <m:t>[</m:t>
                        </m:r>
                        <m:r>
                          <a:rPr lang="de-CH" b="0" i="1" smtClean="0">
                            <a:latin typeface="Cambria Math" panose="02040503050406030204" pitchFamily="18" charset="0"/>
                          </a:rPr>
                          <m:t>𝑛𝑚</m:t>
                        </m:r>
                        <m:r>
                          <a:rPr lang="de-CH" b="0" i="1" smtClean="0">
                            <a:latin typeface="Cambria Math" panose="02040503050406030204" pitchFamily="18" charset="0"/>
                          </a:rPr>
                          <m:t>] ∗180[°]</m:t>
                        </m:r>
                      </m:num>
                      <m:den>
                        <m:r>
                          <a:rPr lang="de-CH" i="1">
                            <a:latin typeface="Cambria Math" panose="02040503050406030204" pitchFamily="18" charset="0"/>
                          </a:rPr>
                          <m:t>𝑟</m:t>
                        </m:r>
                        <m:r>
                          <a:rPr lang="de-CH" b="0" i="1" smtClean="0">
                            <a:latin typeface="Cambria Math" panose="02040503050406030204" pitchFamily="18" charset="0"/>
                          </a:rPr>
                          <m:t>[</m:t>
                        </m:r>
                        <m:r>
                          <a:rPr lang="de-CH" b="0" i="1" smtClean="0">
                            <a:latin typeface="Cambria Math" panose="02040503050406030204" pitchFamily="18" charset="0"/>
                          </a:rPr>
                          <m:t>𝑛𝑚</m:t>
                        </m:r>
                        <m:r>
                          <a:rPr lang="de-CH" b="0" i="1" smtClean="0">
                            <a:latin typeface="Cambria Math" panose="02040503050406030204" pitchFamily="18" charset="0"/>
                          </a:rPr>
                          <m:t>] ∗ </m:t>
                        </m:r>
                        <m:r>
                          <a:rPr lang="de-CH" i="1">
                            <a:latin typeface="Cambria Math" panose="02040503050406030204" pitchFamily="18" charset="0"/>
                            <a:ea typeface="Cambria Math" panose="02040503050406030204" pitchFamily="18" charset="0"/>
                          </a:rPr>
                          <m:t>𝜋</m:t>
                        </m:r>
                      </m:den>
                    </m:f>
                  </m:oMath>
                </a14:m>
                <a:r>
                  <a:rPr lang="de-CH" dirty="0"/>
                  <a:t> </a:t>
                </a:r>
                <a:r>
                  <a:rPr lang="de-CH" dirty="0" smtClean="0"/>
                  <a:t>    | turn angle </a:t>
                </a:r>
                <a:r>
                  <a:rPr lang="de-CH" dirty="0"/>
                  <a:t>@</a:t>
                </a:r>
                <a:r>
                  <a:rPr lang="de-CH" dirty="0" err="1"/>
                  <a:t>const</a:t>
                </a:r>
                <a:r>
                  <a:rPr lang="de-CH" dirty="0"/>
                  <a:t> </a:t>
                </a:r>
                <a:r>
                  <a:rPr lang="de-CH" dirty="0" err="1" smtClean="0"/>
                  <a:t>speed</a:t>
                </a:r>
                <a:r>
                  <a:rPr lang="de-CH" dirty="0" smtClean="0"/>
                  <a:t> = 3°/sec</a:t>
                </a:r>
                <a:endParaRPr lang="de-CH" dirty="0"/>
              </a:p>
            </p:txBody>
          </p:sp>
        </mc:Choice>
        <mc:Fallback xmlns="">
          <p:sp>
            <p:nvSpPr>
              <p:cNvPr id="10" name="Textfeld 9"/>
              <p:cNvSpPr txBox="1">
                <a:spLocks noRot="1" noChangeAspect="1" noMove="1" noResize="1" noEditPoints="1" noAdjustHandles="1" noChangeArrowheads="1" noChangeShapeType="1" noTextEdit="1"/>
              </p:cNvSpPr>
              <p:nvPr/>
            </p:nvSpPr>
            <p:spPr>
              <a:xfrm>
                <a:off x="4251534" y="2811412"/>
                <a:ext cx="5770169" cy="534377"/>
              </a:xfrm>
              <a:prstGeom prst="rect">
                <a:avLst/>
              </a:prstGeom>
              <a:blipFill rotWithShape="0">
                <a:blip r:embed="rId2"/>
                <a:stretch>
                  <a:fillRect b="-5682"/>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4251534" y="2067872"/>
                <a:ext cx="5139677" cy="729752"/>
              </a:xfrm>
              <a:prstGeom prst="rect">
                <a:avLst/>
              </a:prstGeom>
              <a:noFill/>
            </p:spPr>
            <p:txBody>
              <a:bodyPr wrap="none" rtlCol="0">
                <a:spAutoFit/>
              </a:bodyPr>
              <a:lstStyle/>
              <a:p>
                <a14:m>
                  <m:oMath xmlns:m="http://schemas.openxmlformats.org/officeDocument/2006/math">
                    <m:r>
                      <a:rPr lang="de-CH" b="0" i="1" smtClean="0">
                        <a:latin typeface="Cambria Math" panose="02040503050406030204" pitchFamily="18" charset="0"/>
                        <a:ea typeface="Cambria Math" panose="02040503050406030204" pitchFamily="18" charset="0"/>
                      </a:rPr>
                      <m:t>𝑟</m:t>
                    </m:r>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𝑛𝑚</m:t>
                    </m:r>
                    <m:r>
                      <a:rPr lang="de-CH" b="0" i="1" smtClean="0">
                        <a:latin typeface="Cambria Math" panose="02040503050406030204" pitchFamily="18" charset="0"/>
                        <a:ea typeface="Cambria Math" panose="02040503050406030204" pitchFamily="18" charset="0"/>
                      </a:rPr>
                      <m:t>]=</m:t>
                    </m:r>
                    <m:f>
                      <m:fPr>
                        <m:ctrlPr>
                          <a:rPr lang="de-CH" i="1">
                            <a:latin typeface="Cambria Math" panose="02040503050406030204" pitchFamily="18" charset="0"/>
                          </a:rPr>
                        </m:ctrlPr>
                      </m:fPr>
                      <m:num>
                        <m:r>
                          <a:rPr lang="de-CH" i="1">
                            <a:latin typeface="Cambria Math" panose="02040503050406030204" pitchFamily="18" charset="0"/>
                            <a:ea typeface="Cambria Math" panose="02040503050406030204" pitchFamily="18" charset="0"/>
                          </a:rPr>
                          <m:t>𝑇𝐴𝑆</m:t>
                        </m:r>
                        <m:d>
                          <m:dPr>
                            <m:begChr m:val="["/>
                            <m:endChr m:val="]"/>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de-CH" i="1">
                                    <a:latin typeface="Cambria Math" panose="02040503050406030204" pitchFamily="18" charset="0"/>
                                    <a:ea typeface="Cambria Math" panose="02040503050406030204" pitchFamily="18" charset="0"/>
                                  </a:rPr>
                                  <m:t>𝑛𝑚</m:t>
                                </m:r>
                              </m:num>
                              <m:den>
                                <m:r>
                                  <a:rPr lang="de-CH" i="1">
                                    <a:latin typeface="Cambria Math" panose="02040503050406030204" pitchFamily="18" charset="0"/>
                                    <a:ea typeface="Cambria Math" panose="02040503050406030204" pitchFamily="18" charset="0"/>
                                  </a:rPr>
                                  <m:t>h</m:t>
                                </m:r>
                              </m:den>
                            </m:f>
                          </m:e>
                        </m:d>
                      </m:num>
                      <m:den>
                        <m:r>
                          <a:rPr lang="de-CH" b="0" i="1" smtClean="0">
                            <a:latin typeface="Cambria Math" panose="02040503050406030204" pitchFamily="18" charset="0"/>
                          </a:rPr>
                          <m:t>20</m:t>
                        </m:r>
                        <m:r>
                          <a:rPr lang="de-CH" i="1">
                            <a:latin typeface="Cambria Math" panose="02040503050406030204" pitchFamily="18" charset="0"/>
                            <a:ea typeface="Cambria Math" panose="02040503050406030204" pitchFamily="18" charset="0"/>
                          </a:rPr>
                          <m:t>𝜋</m:t>
                        </m:r>
                        <m:r>
                          <a:rPr lang="de-CH" b="0" i="1" smtClean="0">
                            <a:latin typeface="Cambria Math" panose="02040503050406030204" pitchFamily="18" charset="0"/>
                            <a:ea typeface="Cambria Math" panose="02040503050406030204" pitchFamily="18" charset="0"/>
                          </a:rPr>
                          <m:t>∗3</m:t>
                        </m:r>
                        <m:d>
                          <m:dPr>
                            <m:begChr m:val="["/>
                            <m:endChr m:val="]"/>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r>
                                  <a:rPr lang="de-CH" b="0" i="1" smtClean="0">
                                    <a:latin typeface="Cambria Math" panose="02040503050406030204" pitchFamily="18" charset="0"/>
                                    <a:ea typeface="Cambria Math" panose="02040503050406030204" pitchFamily="18" charset="0"/>
                                  </a:rPr>
                                  <m:t>°</m:t>
                                </m:r>
                              </m:num>
                              <m:den>
                                <m:r>
                                  <a:rPr lang="de-CH" b="0" i="1" smtClean="0">
                                    <a:latin typeface="Cambria Math" panose="02040503050406030204" pitchFamily="18" charset="0"/>
                                    <a:ea typeface="Cambria Math" panose="02040503050406030204" pitchFamily="18" charset="0"/>
                                  </a:rPr>
                                  <m:t>𝑠</m:t>
                                </m:r>
                              </m:den>
                            </m:f>
                          </m:e>
                        </m:d>
                      </m:den>
                    </m:f>
                  </m:oMath>
                </a14:m>
                <a:r>
                  <a:rPr lang="de-CH" dirty="0"/>
                  <a:t> </a:t>
                </a:r>
                <a:r>
                  <a:rPr lang="de-CH" dirty="0" smtClean="0"/>
                  <a:t>      | </a:t>
                </a:r>
                <a:r>
                  <a:rPr lang="de-CH" dirty="0" err="1" smtClean="0"/>
                  <a:t>radius</a:t>
                </a:r>
                <a:r>
                  <a:rPr lang="de-CH" dirty="0" smtClean="0"/>
                  <a:t> </a:t>
                </a:r>
                <a:r>
                  <a:rPr lang="de-CH" dirty="0" err="1" smtClean="0"/>
                  <a:t>of</a:t>
                </a:r>
                <a:r>
                  <a:rPr lang="de-CH" dirty="0" smtClean="0"/>
                  <a:t> turn @</a:t>
                </a:r>
                <a:r>
                  <a:rPr lang="de-CH" dirty="0" err="1" smtClean="0"/>
                  <a:t>const</a:t>
                </a:r>
                <a:r>
                  <a:rPr lang="de-CH" dirty="0" smtClean="0"/>
                  <a:t> </a:t>
                </a:r>
                <a:r>
                  <a:rPr lang="de-CH" dirty="0" err="1" smtClean="0"/>
                  <a:t>speed</a:t>
                </a:r>
                <a:endParaRPr lang="de-CH" dirty="0"/>
              </a:p>
            </p:txBody>
          </p:sp>
        </mc:Choice>
        <mc:Fallback xmlns="">
          <p:sp>
            <p:nvSpPr>
              <p:cNvPr id="11" name="Textfeld 10"/>
              <p:cNvSpPr txBox="1">
                <a:spLocks noRot="1" noChangeAspect="1" noMove="1" noResize="1" noEditPoints="1" noAdjustHandles="1" noChangeArrowheads="1" noChangeShapeType="1" noTextEdit="1"/>
              </p:cNvSpPr>
              <p:nvPr/>
            </p:nvSpPr>
            <p:spPr>
              <a:xfrm>
                <a:off x="4251534" y="2067872"/>
                <a:ext cx="5139677" cy="729752"/>
              </a:xfrm>
              <a:prstGeom prst="rect">
                <a:avLst/>
              </a:prstGeom>
              <a:blipFill rotWithShape="0">
                <a:blip r:embed="rId3"/>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2" name="Textfeld 11"/>
              <p:cNvSpPr txBox="1"/>
              <p:nvPr/>
            </p:nvSpPr>
            <p:spPr>
              <a:xfrm>
                <a:off x="3413015" y="976855"/>
                <a:ext cx="6214843" cy="724109"/>
              </a:xfrm>
              <a:prstGeom prst="rect">
                <a:avLst/>
              </a:prstGeom>
              <a:noFill/>
            </p:spPr>
            <p:txBody>
              <a:bodyPr wrap="none" rtlCol="0">
                <a:spAutoFit/>
              </a:bodyPr>
              <a:lstStyle/>
              <a:p>
                <a14:m>
                  <m:oMath xmlns:m="http://schemas.openxmlformats.org/officeDocument/2006/math">
                    <m:r>
                      <a:rPr lang="de-CH" i="1" smtClean="0">
                        <a:solidFill>
                          <a:srgbClr val="00B050"/>
                        </a:solidFill>
                        <a:latin typeface="Cambria Math" panose="02040503050406030204" pitchFamily="18" charset="0"/>
                      </a:rPr>
                      <m:t>𝐷𝑖𝑠𝑡</m:t>
                    </m:r>
                    <m:d>
                      <m:dPr>
                        <m:begChr m:val="["/>
                        <m:endChr m:val="]"/>
                        <m:ctrlPr>
                          <a:rPr lang="de-CH" b="0" i="1" smtClean="0">
                            <a:solidFill>
                              <a:srgbClr val="00B050"/>
                            </a:solidFill>
                            <a:latin typeface="Cambria Math" panose="02040503050406030204" pitchFamily="18" charset="0"/>
                          </a:rPr>
                        </m:ctrlPr>
                      </m:dPr>
                      <m:e>
                        <m:r>
                          <a:rPr lang="de-CH" b="0" i="1" smtClean="0">
                            <a:solidFill>
                              <a:srgbClr val="00B050"/>
                            </a:solidFill>
                            <a:latin typeface="Cambria Math" panose="02040503050406030204" pitchFamily="18" charset="0"/>
                          </a:rPr>
                          <m:t>𝑛𝑚</m:t>
                        </m:r>
                      </m:e>
                    </m:d>
                    <m:r>
                      <a:rPr lang="de-CH" b="0" i="1" smtClean="0">
                        <a:solidFill>
                          <a:srgbClr val="00B050"/>
                        </a:solidFill>
                        <a:latin typeface="Cambria Math" panose="02040503050406030204" pitchFamily="18" charset="0"/>
                        <a:ea typeface="Cambria Math" panose="02040503050406030204" pitchFamily="18" charset="0"/>
                      </a:rPr>
                      <m:t>=</m:t>
                    </m:r>
                    <m:f>
                      <m:fPr>
                        <m:ctrlPr>
                          <a:rPr lang="de-CH" b="0" i="1" smtClean="0">
                            <a:solidFill>
                              <a:srgbClr val="00B050"/>
                            </a:solidFill>
                            <a:latin typeface="Cambria Math" panose="02040503050406030204" pitchFamily="18" charset="0"/>
                            <a:ea typeface="Cambria Math" panose="02040503050406030204" pitchFamily="18" charset="0"/>
                          </a:rPr>
                        </m:ctrlPr>
                      </m:fPr>
                      <m:num>
                        <m:r>
                          <a:rPr lang="de-CH" b="0" i="1" smtClean="0">
                            <a:solidFill>
                              <a:srgbClr val="00B050"/>
                            </a:solidFill>
                            <a:latin typeface="Cambria Math" panose="02040503050406030204" pitchFamily="18" charset="0"/>
                            <a:ea typeface="Cambria Math" panose="02040503050406030204" pitchFamily="18" charset="0"/>
                          </a:rPr>
                          <m:t>𝑇𝐴𝑆</m:t>
                        </m:r>
                        <m:d>
                          <m:dPr>
                            <m:begChr m:val="["/>
                            <m:endChr m:val="]"/>
                            <m:ctrlPr>
                              <a:rPr lang="de-CH" b="0" i="1" smtClean="0">
                                <a:solidFill>
                                  <a:srgbClr val="00B050"/>
                                </a:solidFill>
                                <a:latin typeface="Cambria Math" panose="02040503050406030204" pitchFamily="18" charset="0"/>
                                <a:ea typeface="Cambria Math" panose="02040503050406030204" pitchFamily="18" charset="0"/>
                              </a:rPr>
                            </m:ctrlPr>
                          </m:dPr>
                          <m:e>
                            <m:f>
                              <m:fPr>
                                <m:ctrlPr>
                                  <a:rPr lang="de-CH" b="0" i="1" smtClean="0">
                                    <a:solidFill>
                                      <a:srgbClr val="00B050"/>
                                    </a:solidFill>
                                    <a:latin typeface="Cambria Math" panose="02040503050406030204" pitchFamily="18" charset="0"/>
                                    <a:ea typeface="Cambria Math" panose="02040503050406030204" pitchFamily="18" charset="0"/>
                                  </a:rPr>
                                </m:ctrlPr>
                              </m:fPr>
                              <m:num>
                                <m:r>
                                  <a:rPr lang="de-CH" b="0" i="1" smtClean="0">
                                    <a:solidFill>
                                      <a:srgbClr val="00B050"/>
                                    </a:solidFill>
                                    <a:latin typeface="Cambria Math" panose="02040503050406030204" pitchFamily="18" charset="0"/>
                                    <a:ea typeface="Cambria Math" panose="02040503050406030204" pitchFamily="18" charset="0"/>
                                  </a:rPr>
                                  <m:t>𝑛𝑚</m:t>
                                </m:r>
                              </m:num>
                              <m:den>
                                <m:r>
                                  <a:rPr lang="de-CH" b="0" i="1" smtClean="0">
                                    <a:solidFill>
                                      <a:srgbClr val="00B050"/>
                                    </a:solidFill>
                                    <a:latin typeface="Cambria Math" panose="02040503050406030204" pitchFamily="18" charset="0"/>
                                    <a:ea typeface="Cambria Math" panose="02040503050406030204" pitchFamily="18" charset="0"/>
                                  </a:rPr>
                                  <m:t>h</m:t>
                                </m:r>
                              </m:den>
                            </m:f>
                          </m:e>
                        </m:d>
                      </m:num>
                      <m:den>
                        <m:r>
                          <a:rPr lang="de-CH" b="0" i="1" smtClean="0">
                            <a:solidFill>
                              <a:srgbClr val="00B050"/>
                            </a:solidFill>
                            <a:latin typeface="Cambria Math" panose="02040503050406030204" pitchFamily="18" charset="0"/>
                            <a:ea typeface="Cambria Math" panose="02040503050406030204" pitchFamily="18" charset="0"/>
                          </a:rPr>
                          <m:t>3600</m:t>
                        </m:r>
                        <m:d>
                          <m:dPr>
                            <m:begChr m:val="["/>
                            <m:endChr m:val="]"/>
                            <m:ctrlPr>
                              <a:rPr lang="de-CH" b="0" i="1" smtClean="0">
                                <a:solidFill>
                                  <a:srgbClr val="00B050"/>
                                </a:solidFill>
                                <a:latin typeface="Cambria Math" panose="02040503050406030204" pitchFamily="18" charset="0"/>
                                <a:ea typeface="Cambria Math" panose="02040503050406030204" pitchFamily="18" charset="0"/>
                              </a:rPr>
                            </m:ctrlPr>
                          </m:dPr>
                          <m:e>
                            <m:f>
                              <m:fPr>
                                <m:ctrlPr>
                                  <a:rPr lang="de-CH" b="0" i="1" smtClean="0">
                                    <a:solidFill>
                                      <a:srgbClr val="00B050"/>
                                    </a:solidFill>
                                    <a:latin typeface="Cambria Math" panose="02040503050406030204" pitchFamily="18" charset="0"/>
                                    <a:ea typeface="Cambria Math" panose="02040503050406030204" pitchFamily="18" charset="0"/>
                                  </a:rPr>
                                </m:ctrlPr>
                              </m:fPr>
                              <m:num>
                                <m:r>
                                  <a:rPr lang="de-CH" b="0" i="1" smtClean="0">
                                    <a:solidFill>
                                      <a:srgbClr val="00B050"/>
                                    </a:solidFill>
                                    <a:latin typeface="Cambria Math" panose="02040503050406030204" pitchFamily="18" charset="0"/>
                                    <a:ea typeface="Cambria Math" panose="02040503050406030204" pitchFamily="18" charset="0"/>
                                  </a:rPr>
                                  <m:t>𝑠</m:t>
                                </m:r>
                              </m:num>
                              <m:den>
                                <m:r>
                                  <a:rPr lang="de-CH" b="0" i="1" smtClean="0">
                                    <a:solidFill>
                                      <a:srgbClr val="00B050"/>
                                    </a:solidFill>
                                    <a:latin typeface="Cambria Math" panose="02040503050406030204" pitchFamily="18" charset="0"/>
                                    <a:ea typeface="Cambria Math" panose="02040503050406030204" pitchFamily="18" charset="0"/>
                                  </a:rPr>
                                  <m:t>h</m:t>
                                </m:r>
                              </m:den>
                            </m:f>
                          </m:e>
                        </m:d>
                      </m:den>
                    </m:f>
                    <m:r>
                      <a:rPr lang="de-CH" b="0" i="1" smtClean="0">
                        <a:solidFill>
                          <a:srgbClr val="00B050"/>
                        </a:solidFill>
                        <a:latin typeface="Cambria Math" panose="02040503050406030204" pitchFamily="18" charset="0"/>
                        <a:ea typeface="Cambria Math" panose="02040503050406030204" pitchFamily="18" charset="0"/>
                      </a:rPr>
                      <m:t>∗</m:t>
                    </m:r>
                    <m:r>
                      <a:rPr lang="de-CH" b="0" i="1" smtClean="0">
                        <a:solidFill>
                          <a:srgbClr val="00B050"/>
                        </a:solidFill>
                        <a:latin typeface="Cambria Math" panose="02040503050406030204" pitchFamily="18" charset="0"/>
                        <a:ea typeface="Cambria Math" panose="02040503050406030204" pitchFamily="18" charset="0"/>
                      </a:rPr>
                      <m:t>𝑑𝑡</m:t>
                    </m:r>
                    <m:r>
                      <a:rPr lang="de-CH" b="0" i="1" smtClean="0">
                        <a:solidFill>
                          <a:srgbClr val="00B050"/>
                        </a:solidFill>
                        <a:latin typeface="Cambria Math" panose="02040503050406030204" pitchFamily="18" charset="0"/>
                        <a:ea typeface="Cambria Math" panose="02040503050406030204" pitchFamily="18" charset="0"/>
                      </a:rPr>
                      <m:t>[</m:t>
                    </m:r>
                    <m:r>
                      <a:rPr lang="de-CH" b="0" i="1" smtClean="0">
                        <a:solidFill>
                          <a:srgbClr val="00B050"/>
                        </a:solidFill>
                        <a:latin typeface="Cambria Math" panose="02040503050406030204" pitchFamily="18" charset="0"/>
                        <a:ea typeface="Cambria Math" panose="02040503050406030204" pitchFamily="18" charset="0"/>
                      </a:rPr>
                      <m:t>𝑠</m:t>
                    </m:r>
                    <m:r>
                      <a:rPr lang="de-CH" b="0" i="1" smtClean="0">
                        <a:solidFill>
                          <a:srgbClr val="00B050"/>
                        </a:solidFill>
                        <a:latin typeface="Cambria Math" panose="02040503050406030204" pitchFamily="18" charset="0"/>
                        <a:ea typeface="Cambria Math" panose="02040503050406030204" pitchFamily="18" charset="0"/>
                      </a:rPr>
                      <m:t>]</m:t>
                    </m:r>
                  </m:oMath>
                </a14:m>
                <a:r>
                  <a:rPr lang="de-CH" dirty="0" smtClean="0"/>
                  <a:t>           | </a:t>
                </a:r>
                <a:r>
                  <a:rPr lang="de-CH" dirty="0" err="1" smtClean="0"/>
                  <a:t>step</a:t>
                </a:r>
                <a:r>
                  <a:rPr lang="de-CH" dirty="0"/>
                  <a:t> </a:t>
                </a:r>
                <a:r>
                  <a:rPr lang="de-CH" dirty="0" err="1" smtClean="0"/>
                  <a:t>distance</a:t>
                </a:r>
                <a:r>
                  <a:rPr lang="de-CH" dirty="0" smtClean="0"/>
                  <a:t> @</a:t>
                </a:r>
                <a:r>
                  <a:rPr lang="de-CH" dirty="0" err="1" smtClean="0"/>
                  <a:t>const</a:t>
                </a:r>
                <a:r>
                  <a:rPr lang="de-CH" dirty="0" smtClean="0"/>
                  <a:t> </a:t>
                </a:r>
                <a:r>
                  <a:rPr lang="de-CH" dirty="0" err="1" smtClean="0"/>
                  <a:t>speed</a:t>
                </a:r>
                <a:endParaRPr lang="de-CH" dirty="0"/>
              </a:p>
            </p:txBody>
          </p:sp>
        </mc:Choice>
        <mc:Fallback xmlns="">
          <p:sp>
            <p:nvSpPr>
              <p:cNvPr id="12" name="Textfeld 11"/>
              <p:cNvSpPr txBox="1">
                <a:spLocks noRot="1" noChangeAspect="1" noMove="1" noResize="1" noEditPoints="1" noAdjustHandles="1" noChangeArrowheads="1" noChangeShapeType="1" noTextEdit="1"/>
              </p:cNvSpPr>
              <p:nvPr/>
            </p:nvSpPr>
            <p:spPr>
              <a:xfrm>
                <a:off x="3413015" y="976855"/>
                <a:ext cx="6214843" cy="724109"/>
              </a:xfrm>
              <a:prstGeom prst="rect">
                <a:avLst/>
              </a:prstGeom>
              <a:blipFill rotWithShape="0">
                <a:blip r:embed="rId4"/>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13" name="Textfeld 12"/>
              <p:cNvSpPr txBox="1"/>
              <p:nvPr/>
            </p:nvSpPr>
            <p:spPr>
              <a:xfrm>
                <a:off x="4218389" y="3345789"/>
                <a:ext cx="27948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b="0" i="1" smtClean="0">
                          <a:solidFill>
                            <a:srgbClr val="00B050"/>
                          </a:solidFill>
                          <a:latin typeface="Cambria Math" panose="02040503050406030204" pitchFamily="18" charset="0"/>
                          <a:ea typeface="Cambria Math" panose="02040503050406030204" pitchFamily="18" charset="0"/>
                        </a:rPr>
                        <m:t>𝑇𝑟𝑘</m:t>
                      </m:r>
                      <m:r>
                        <a:rPr lang="de-CH" b="0" i="1" smtClean="0">
                          <a:solidFill>
                            <a:srgbClr val="00B050"/>
                          </a:solidFill>
                          <a:latin typeface="Cambria Math" panose="02040503050406030204" pitchFamily="18" charset="0"/>
                          <a:ea typeface="Cambria Math" panose="02040503050406030204" pitchFamily="18" charset="0"/>
                        </a:rPr>
                        <m:t>[°]=</m:t>
                      </m:r>
                      <m:sSub>
                        <m:sSubPr>
                          <m:ctrlPr>
                            <a:rPr lang="de-CH" b="0" i="1" smtClean="0">
                              <a:solidFill>
                                <a:srgbClr val="00B050"/>
                              </a:solidFill>
                              <a:latin typeface="Cambria Math" panose="02040503050406030204" pitchFamily="18" charset="0"/>
                            </a:rPr>
                          </m:ctrlPr>
                        </m:sSubPr>
                        <m:e>
                          <m:r>
                            <a:rPr lang="de-CH" b="0" i="1" smtClean="0">
                              <a:solidFill>
                                <a:srgbClr val="00B050"/>
                              </a:solidFill>
                              <a:latin typeface="Cambria Math" panose="02040503050406030204" pitchFamily="18" charset="0"/>
                            </a:rPr>
                            <m:t>𝑇𝑟𝑘</m:t>
                          </m:r>
                        </m:e>
                        <m:sub>
                          <m:r>
                            <a:rPr lang="de-CH" b="0" i="1" smtClean="0">
                              <a:solidFill>
                                <a:srgbClr val="00B050"/>
                              </a:solidFill>
                              <a:latin typeface="Cambria Math" panose="02040503050406030204" pitchFamily="18" charset="0"/>
                            </a:rPr>
                            <m:t>𝑛</m:t>
                          </m:r>
                          <m:r>
                            <a:rPr lang="de-CH" b="0" i="1" smtClean="0">
                              <a:solidFill>
                                <a:srgbClr val="00B050"/>
                              </a:solidFill>
                              <a:latin typeface="Cambria Math" panose="02040503050406030204" pitchFamily="18" charset="0"/>
                            </a:rPr>
                            <m:t>−1</m:t>
                          </m:r>
                        </m:sub>
                      </m:sSub>
                      <m:r>
                        <a:rPr lang="de-CH" b="0" i="1" smtClean="0">
                          <a:solidFill>
                            <a:srgbClr val="00B050"/>
                          </a:solidFill>
                          <a:latin typeface="Cambria Math" panose="02040503050406030204" pitchFamily="18" charset="0"/>
                        </a:rPr>
                        <m:t>[°]+</m:t>
                      </m:r>
                      <m:r>
                        <a:rPr lang="de-CH" i="1">
                          <a:solidFill>
                            <a:srgbClr val="00B050"/>
                          </a:solidFill>
                          <a:latin typeface="Cambria Math" panose="02040503050406030204" pitchFamily="18" charset="0"/>
                          <a:ea typeface="Cambria Math" panose="02040503050406030204" pitchFamily="18" charset="0"/>
                        </a:rPr>
                        <m:t>𝛼</m:t>
                      </m:r>
                      <m:r>
                        <a:rPr lang="de-CH" b="0" i="1" smtClean="0">
                          <a:solidFill>
                            <a:srgbClr val="00B050"/>
                          </a:solidFill>
                          <a:latin typeface="Cambria Math" panose="02040503050406030204" pitchFamily="18" charset="0"/>
                          <a:ea typeface="Cambria Math" panose="02040503050406030204" pitchFamily="18" charset="0"/>
                        </a:rPr>
                        <m:t>[°]</m:t>
                      </m:r>
                    </m:oMath>
                  </m:oMathPara>
                </a14:m>
                <a:endParaRPr lang="de-CH" dirty="0">
                  <a:solidFill>
                    <a:srgbClr val="00B050"/>
                  </a:solidFill>
                </a:endParaRPr>
              </a:p>
            </p:txBody>
          </p:sp>
        </mc:Choice>
        <mc:Fallback xmlns="">
          <p:sp>
            <p:nvSpPr>
              <p:cNvPr id="13" name="Textfeld 12"/>
              <p:cNvSpPr txBox="1">
                <a:spLocks noRot="1" noChangeAspect="1" noMove="1" noResize="1" noEditPoints="1" noAdjustHandles="1" noChangeArrowheads="1" noChangeShapeType="1" noTextEdit="1"/>
              </p:cNvSpPr>
              <p:nvPr/>
            </p:nvSpPr>
            <p:spPr>
              <a:xfrm>
                <a:off x="4218389" y="3345789"/>
                <a:ext cx="2794868" cy="369332"/>
              </a:xfrm>
              <a:prstGeom prst="rect">
                <a:avLst/>
              </a:prstGeom>
              <a:blipFill rotWithShape="0">
                <a:blip r:embed="rId5"/>
                <a:stretch>
                  <a:fillRect b="-16667"/>
                </a:stretch>
              </a:blipFill>
            </p:spPr>
            <p:txBody>
              <a:bodyPr/>
              <a:lstStyle/>
              <a:p>
                <a:r>
                  <a:rPr lang="de-CH">
                    <a:noFill/>
                  </a:rPr>
                  <a:t> </a:t>
                </a:r>
              </a:p>
            </p:txBody>
          </p:sp>
        </mc:Fallback>
      </mc:AlternateContent>
      <p:grpSp>
        <p:nvGrpSpPr>
          <p:cNvPr id="26" name="Gruppieren 25"/>
          <p:cNvGrpSpPr/>
          <p:nvPr/>
        </p:nvGrpSpPr>
        <p:grpSpPr>
          <a:xfrm>
            <a:off x="1819740" y="2509411"/>
            <a:ext cx="2426110" cy="2833065"/>
            <a:chOff x="3537456" y="2743011"/>
            <a:chExt cx="2426110" cy="2833065"/>
          </a:xfrm>
        </p:grpSpPr>
        <p:sp>
          <p:nvSpPr>
            <p:cNvPr id="7" name="Kreis 6"/>
            <p:cNvSpPr/>
            <p:nvPr/>
          </p:nvSpPr>
          <p:spPr>
            <a:xfrm rot="15044120">
              <a:off x="3537456" y="3149966"/>
              <a:ext cx="2426110" cy="2426110"/>
            </a:xfrm>
            <a:prstGeom prst="pie">
              <a:avLst>
                <a:gd name="adj1" fmla="val 0"/>
                <a:gd name="adj2" fmla="val 27217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8" name="Textfeld 7"/>
            <p:cNvSpPr txBox="1"/>
            <p:nvPr/>
          </p:nvSpPr>
          <p:spPr>
            <a:xfrm>
              <a:off x="4540347" y="2743011"/>
              <a:ext cx="544380" cy="369332"/>
            </a:xfrm>
            <a:prstGeom prst="rect">
              <a:avLst/>
            </a:prstGeom>
            <a:noFill/>
          </p:spPr>
          <p:txBody>
            <a:bodyPr wrap="none" rtlCol="0">
              <a:spAutoFit/>
            </a:bodyPr>
            <a:lstStyle/>
            <a:p>
              <a:r>
                <a:rPr lang="de-CH" dirty="0" err="1" smtClean="0"/>
                <a:t>Dist</a:t>
              </a:r>
              <a:endParaRPr lang="de-CH" dirty="0"/>
            </a:p>
          </p:txBody>
        </p:sp>
        <p:sp>
          <p:nvSpPr>
            <p:cNvPr id="9" name="Textfeld 8"/>
            <p:cNvSpPr txBox="1"/>
            <p:nvPr/>
          </p:nvSpPr>
          <p:spPr>
            <a:xfrm>
              <a:off x="4275531" y="3569984"/>
              <a:ext cx="264816" cy="369332"/>
            </a:xfrm>
            <a:prstGeom prst="rect">
              <a:avLst/>
            </a:prstGeom>
            <a:noFill/>
          </p:spPr>
          <p:txBody>
            <a:bodyPr wrap="none" rtlCol="0">
              <a:spAutoFit/>
            </a:bodyPr>
            <a:lstStyle/>
            <a:p>
              <a:r>
                <a:rPr lang="de-CH" dirty="0" smtClean="0"/>
                <a:t>r</a:t>
              </a:r>
              <a:endParaRPr lang="de-CH" dirty="0"/>
            </a:p>
          </p:txBody>
        </p:sp>
        <mc:AlternateContent xmlns:mc="http://schemas.openxmlformats.org/markup-compatibility/2006" xmlns:a14="http://schemas.microsoft.com/office/drawing/2010/main">
          <mc:Choice Requires="a14">
            <p:sp>
              <p:nvSpPr>
                <p:cNvPr id="14" name="Textfeld 13"/>
                <p:cNvSpPr txBox="1"/>
                <p:nvPr/>
              </p:nvSpPr>
              <p:spPr>
                <a:xfrm>
                  <a:off x="4600913" y="3691189"/>
                  <a:ext cx="3824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i="1">
                            <a:latin typeface="Cambria Math" panose="02040503050406030204" pitchFamily="18" charset="0"/>
                            <a:ea typeface="Cambria Math" panose="02040503050406030204" pitchFamily="18" charset="0"/>
                          </a:rPr>
                          <m:t>𝛼</m:t>
                        </m:r>
                      </m:oMath>
                    </m:oMathPara>
                  </a14:m>
                  <a:endParaRPr lang="de-CH" dirty="0"/>
                </a:p>
              </p:txBody>
            </p:sp>
          </mc:Choice>
          <mc:Fallback xmlns="">
            <p:sp>
              <p:nvSpPr>
                <p:cNvPr id="14" name="Textfeld 13"/>
                <p:cNvSpPr txBox="1">
                  <a:spLocks noRot="1" noChangeAspect="1" noMove="1" noResize="1" noEditPoints="1" noAdjustHandles="1" noChangeArrowheads="1" noChangeShapeType="1" noTextEdit="1"/>
                </p:cNvSpPr>
                <p:nvPr/>
              </p:nvSpPr>
              <p:spPr>
                <a:xfrm>
                  <a:off x="4600913" y="3691189"/>
                  <a:ext cx="382412" cy="369332"/>
                </a:xfrm>
                <a:prstGeom prst="rect">
                  <a:avLst/>
                </a:prstGeom>
                <a:blipFill rotWithShape="0">
                  <a:blip r:embed="rId6"/>
                  <a:stretch>
                    <a:fillRect/>
                  </a:stretch>
                </a:blipFill>
              </p:spPr>
              <p:txBody>
                <a:bodyPr/>
                <a:lstStyle/>
                <a:p>
                  <a:r>
                    <a:rPr lang="de-CH">
                      <a:noFill/>
                    </a:rPr>
                    <a:t> </a:t>
                  </a:r>
                </a:p>
              </p:txBody>
            </p:sp>
          </mc:Fallback>
        </mc:AlternateContent>
        <p:cxnSp>
          <p:nvCxnSpPr>
            <p:cNvPr id="16" name="Gerade Verbindung mit Pfeil 15"/>
            <p:cNvCxnSpPr/>
            <p:nvPr/>
          </p:nvCxnSpPr>
          <p:spPr>
            <a:xfrm>
              <a:off x="4792119" y="3747259"/>
              <a:ext cx="213538" cy="84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Gerade Verbindung mit Pfeil 23"/>
            <p:cNvCxnSpPr/>
            <p:nvPr/>
          </p:nvCxnSpPr>
          <p:spPr>
            <a:xfrm>
              <a:off x="5214746" y="3233452"/>
              <a:ext cx="72353" cy="45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feld 32"/>
            <p:cNvSpPr txBox="1"/>
            <p:nvPr/>
          </p:nvSpPr>
          <p:spPr>
            <a:xfrm>
              <a:off x="4650894" y="3159765"/>
              <a:ext cx="282450" cy="369332"/>
            </a:xfrm>
            <a:prstGeom prst="rect">
              <a:avLst/>
            </a:prstGeom>
            <a:noFill/>
          </p:spPr>
          <p:txBody>
            <a:bodyPr wrap="none" rtlCol="0">
              <a:spAutoFit/>
            </a:bodyPr>
            <a:lstStyle/>
            <a:p>
              <a:r>
                <a:rPr lang="de-CH" dirty="0" smtClean="0"/>
                <a:t>c</a:t>
              </a:r>
              <a:endParaRPr lang="de-CH" dirty="0"/>
            </a:p>
          </p:txBody>
        </p:sp>
      </p:grpSp>
      <mc:AlternateContent xmlns:mc="http://schemas.openxmlformats.org/markup-compatibility/2006" xmlns:a14="http://schemas.microsoft.com/office/drawing/2010/main">
        <mc:Choice Requires="a14">
          <p:sp>
            <p:nvSpPr>
              <p:cNvPr id="27" name="Textfeld 26"/>
              <p:cNvSpPr txBox="1"/>
              <p:nvPr/>
            </p:nvSpPr>
            <p:spPr>
              <a:xfrm>
                <a:off x="4218389" y="3760550"/>
                <a:ext cx="5214248" cy="5666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b="0" i="1" smtClean="0">
                          <a:solidFill>
                            <a:srgbClr val="00B050"/>
                          </a:solidFill>
                          <a:latin typeface="Cambria Math" panose="02040503050406030204" pitchFamily="18" charset="0"/>
                          <a:ea typeface="Cambria Math" panose="02040503050406030204" pitchFamily="18" charset="0"/>
                        </a:rPr>
                        <m:t>𝑇𝐴𝑆</m:t>
                      </m:r>
                      <m:d>
                        <m:dPr>
                          <m:begChr m:val="["/>
                          <m:endChr m:val="]"/>
                          <m:ctrlPr>
                            <a:rPr lang="de-CH" b="0" i="1" smtClean="0">
                              <a:solidFill>
                                <a:srgbClr val="00B050"/>
                              </a:solidFill>
                              <a:latin typeface="Cambria Math" panose="02040503050406030204" pitchFamily="18" charset="0"/>
                              <a:ea typeface="Cambria Math" panose="02040503050406030204" pitchFamily="18" charset="0"/>
                            </a:rPr>
                          </m:ctrlPr>
                        </m:dPr>
                        <m:e>
                          <m:f>
                            <m:fPr>
                              <m:ctrlPr>
                                <a:rPr lang="de-CH" b="0" i="1" smtClean="0">
                                  <a:solidFill>
                                    <a:srgbClr val="00B050"/>
                                  </a:solidFill>
                                  <a:latin typeface="Cambria Math" panose="02040503050406030204" pitchFamily="18" charset="0"/>
                                  <a:ea typeface="Cambria Math" panose="02040503050406030204" pitchFamily="18" charset="0"/>
                                </a:rPr>
                              </m:ctrlPr>
                            </m:fPr>
                            <m:num>
                              <m:r>
                                <a:rPr lang="de-CH" b="0" i="1" smtClean="0">
                                  <a:solidFill>
                                    <a:srgbClr val="00B050"/>
                                  </a:solidFill>
                                  <a:latin typeface="Cambria Math" panose="02040503050406030204" pitchFamily="18" charset="0"/>
                                  <a:ea typeface="Cambria Math" panose="02040503050406030204" pitchFamily="18" charset="0"/>
                                </a:rPr>
                                <m:t>𝑛𝑚</m:t>
                              </m:r>
                            </m:num>
                            <m:den>
                              <m:r>
                                <a:rPr lang="de-CH" b="0" i="1" smtClean="0">
                                  <a:solidFill>
                                    <a:srgbClr val="00B050"/>
                                  </a:solidFill>
                                  <a:latin typeface="Cambria Math" panose="02040503050406030204" pitchFamily="18" charset="0"/>
                                  <a:ea typeface="Cambria Math" panose="02040503050406030204" pitchFamily="18" charset="0"/>
                                </a:rPr>
                                <m:t>h</m:t>
                              </m:r>
                            </m:den>
                          </m:f>
                        </m:e>
                      </m:d>
                      <m:r>
                        <a:rPr lang="de-CH" b="0" i="1" smtClean="0">
                          <a:solidFill>
                            <a:srgbClr val="00B050"/>
                          </a:solidFill>
                          <a:latin typeface="Cambria Math" panose="02040503050406030204" pitchFamily="18" charset="0"/>
                          <a:ea typeface="Cambria Math" panose="02040503050406030204" pitchFamily="18" charset="0"/>
                        </a:rPr>
                        <m:t>=</m:t>
                      </m:r>
                      <m:sSub>
                        <m:sSubPr>
                          <m:ctrlPr>
                            <a:rPr lang="de-CH" i="1">
                              <a:solidFill>
                                <a:srgbClr val="00B050"/>
                              </a:solidFill>
                              <a:latin typeface="Cambria Math" panose="02040503050406030204" pitchFamily="18" charset="0"/>
                            </a:rPr>
                          </m:ctrlPr>
                        </m:sSubPr>
                        <m:e>
                          <m:r>
                            <a:rPr lang="de-CH" i="1">
                              <a:solidFill>
                                <a:srgbClr val="00B050"/>
                              </a:solidFill>
                              <a:latin typeface="Cambria Math" panose="02040503050406030204" pitchFamily="18" charset="0"/>
                              <a:ea typeface="Cambria Math" panose="02040503050406030204" pitchFamily="18" charset="0"/>
                            </a:rPr>
                            <m:t>𝑇𝐴𝑆</m:t>
                          </m:r>
                        </m:e>
                        <m:sub>
                          <m:r>
                            <a:rPr lang="de-CH" i="1">
                              <a:solidFill>
                                <a:srgbClr val="00B050"/>
                              </a:solidFill>
                              <a:latin typeface="Cambria Math" panose="02040503050406030204" pitchFamily="18" charset="0"/>
                            </a:rPr>
                            <m:t>𝑛</m:t>
                          </m:r>
                          <m:r>
                            <a:rPr lang="de-CH" i="1">
                              <a:solidFill>
                                <a:srgbClr val="00B050"/>
                              </a:solidFill>
                              <a:latin typeface="Cambria Math" panose="02040503050406030204" pitchFamily="18" charset="0"/>
                            </a:rPr>
                            <m:t>−1</m:t>
                          </m:r>
                        </m:sub>
                      </m:sSub>
                      <m:r>
                        <a:rPr lang="de-CH" i="1" smtClean="0">
                          <a:solidFill>
                            <a:srgbClr val="00B050"/>
                          </a:solidFill>
                          <a:latin typeface="Cambria Math" panose="02040503050406030204" pitchFamily="18" charset="0"/>
                          <a:ea typeface="Cambria Math" panose="02040503050406030204" pitchFamily="18" charset="0"/>
                        </a:rPr>
                        <m:t> </m:t>
                      </m:r>
                      <m:d>
                        <m:dPr>
                          <m:begChr m:val="["/>
                          <m:endChr m:val="]"/>
                          <m:ctrlPr>
                            <a:rPr lang="de-CH" i="1">
                              <a:solidFill>
                                <a:srgbClr val="00B050"/>
                              </a:solidFill>
                              <a:latin typeface="Cambria Math" panose="02040503050406030204" pitchFamily="18" charset="0"/>
                              <a:ea typeface="Cambria Math" panose="02040503050406030204" pitchFamily="18" charset="0"/>
                            </a:rPr>
                          </m:ctrlPr>
                        </m:dPr>
                        <m:e>
                          <m:f>
                            <m:fPr>
                              <m:ctrlPr>
                                <a:rPr lang="de-CH" i="1">
                                  <a:solidFill>
                                    <a:srgbClr val="00B050"/>
                                  </a:solidFill>
                                  <a:latin typeface="Cambria Math" panose="02040503050406030204" pitchFamily="18" charset="0"/>
                                  <a:ea typeface="Cambria Math" panose="02040503050406030204" pitchFamily="18" charset="0"/>
                                </a:rPr>
                              </m:ctrlPr>
                            </m:fPr>
                            <m:num>
                              <m:r>
                                <a:rPr lang="de-CH" i="1">
                                  <a:solidFill>
                                    <a:srgbClr val="00B050"/>
                                  </a:solidFill>
                                  <a:latin typeface="Cambria Math" panose="02040503050406030204" pitchFamily="18" charset="0"/>
                                  <a:ea typeface="Cambria Math" panose="02040503050406030204" pitchFamily="18" charset="0"/>
                                </a:rPr>
                                <m:t>𝑛𝑚</m:t>
                              </m:r>
                            </m:num>
                            <m:den>
                              <m:r>
                                <a:rPr lang="de-CH" i="1">
                                  <a:solidFill>
                                    <a:srgbClr val="00B050"/>
                                  </a:solidFill>
                                  <a:latin typeface="Cambria Math" panose="02040503050406030204" pitchFamily="18" charset="0"/>
                                  <a:ea typeface="Cambria Math" panose="02040503050406030204" pitchFamily="18" charset="0"/>
                                </a:rPr>
                                <m:t>h</m:t>
                              </m:r>
                            </m:den>
                          </m:f>
                        </m:e>
                      </m:d>
                      <m:r>
                        <m:rPr>
                          <m:nor/>
                        </m:rPr>
                        <a:rPr lang="de-CH" b="0" i="0" smtClean="0">
                          <a:latin typeface="Cambria Math" panose="02040503050406030204" pitchFamily="18" charset="0"/>
                          <a:ea typeface="Cambria Math" panose="02040503050406030204" pitchFamily="18" charset="0"/>
                        </a:rPr>
                        <m:t>                 </m:t>
                      </m:r>
                      <m:r>
                        <m:rPr>
                          <m:nor/>
                        </m:rPr>
                        <a:rPr lang="de-CH" dirty="0"/>
                        <m:t>| @</m:t>
                      </m:r>
                      <m:r>
                        <m:rPr>
                          <m:nor/>
                        </m:rPr>
                        <a:rPr lang="de-CH" dirty="0"/>
                        <m:t>const</m:t>
                      </m:r>
                      <m:r>
                        <m:rPr>
                          <m:nor/>
                        </m:rPr>
                        <a:rPr lang="de-CH" dirty="0"/>
                        <m:t> </m:t>
                      </m:r>
                      <m:r>
                        <m:rPr>
                          <m:nor/>
                        </m:rPr>
                        <a:rPr lang="de-CH" dirty="0"/>
                        <m:t>speed</m:t>
                      </m:r>
                    </m:oMath>
                  </m:oMathPara>
                </a14:m>
                <a:endParaRPr lang="de-CH" dirty="0"/>
              </a:p>
            </p:txBody>
          </p:sp>
        </mc:Choice>
        <mc:Fallback xmlns="">
          <p:sp>
            <p:nvSpPr>
              <p:cNvPr id="27" name="Textfeld 26"/>
              <p:cNvSpPr txBox="1">
                <a:spLocks noRot="1" noChangeAspect="1" noMove="1" noResize="1" noEditPoints="1" noAdjustHandles="1" noChangeArrowheads="1" noChangeShapeType="1" noTextEdit="1"/>
              </p:cNvSpPr>
              <p:nvPr/>
            </p:nvSpPr>
            <p:spPr>
              <a:xfrm>
                <a:off x="4218389" y="3760550"/>
                <a:ext cx="5214248" cy="566694"/>
              </a:xfrm>
              <a:prstGeom prst="rect">
                <a:avLst/>
              </a:prstGeom>
              <a:blipFill rotWithShape="0">
                <a:blip r:embed="rId7"/>
                <a:stretch>
                  <a:fillRect/>
                </a:stretch>
              </a:blipFill>
            </p:spPr>
            <p:txBody>
              <a:bodyPr/>
              <a:lstStyle/>
              <a:p>
                <a:r>
                  <a:rPr lang="de-CH">
                    <a:noFill/>
                  </a:rPr>
                  <a:t> </a:t>
                </a:r>
              </a:p>
            </p:txBody>
          </p:sp>
        </mc:Fallback>
      </mc:AlternateContent>
      <mc:AlternateContent xmlns:mc="http://schemas.openxmlformats.org/markup-compatibility/2006" xmlns:a14="http://schemas.microsoft.com/office/drawing/2010/main">
        <mc:Choice Requires="a14">
          <p:sp>
            <p:nvSpPr>
              <p:cNvPr id="28" name="Textfeld 27"/>
              <p:cNvSpPr txBox="1"/>
              <p:nvPr/>
            </p:nvSpPr>
            <p:spPr>
              <a:xfrm>
                <a:off x="4218389" y="4314290"/>
                <a:ext cx="6522363" cy="5648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b="0" i="1" smtClean="0">
                          <a:solidFill>
                            <a:srgbClr val="00B050"/>
                          </a:solidFill>
                          <a:latin typeface="Cambria Math" panose="02040503050406030204" pitchFamily="18" charset="0"/>
                          <a:ea typeface="Cambria Math" panose="02040503050406030204" pitchFamily="18" charset="0"/>
                        </a:rPr>
                        <m:t>𝐿𝑜𝑐</m:t>
                      </m:r>
                      <m:r>
                        <a:rPr lang="de-CH" b="0" i="1" smtClean="0">
                          <a:solidFill>
                            <a:srgbClr val="00B050"/>
                          </a:solidFill>
                          <a:latin typeface="Cambria Math" panose="02040503050406030204" pitchFamily="18" charset="0"/>
                          <a:ea typeface="Cambria Math" panose="02040503050406030204" pitchFamily="18" charset="0"/>
                        </a:rPr>
                        <m:t>=</m:t>
                      </m:r>
                      <m:sSub>
                        <m:sSubPr>
                          <m:ctrlPr>
                            <a:rPr lang="de-CH" i="1">
                              <a:solidFill>
                                <a:srgbClr val="00B050"/>
                              </a:solidFill>
                              <a:latin typeface="Cambria Math" panose="02040503050406030204" pitchFamily="18" charset="0"/>
                            </a:rPr>
                          </m:ctrlPr>
                        </m:sSubPr>
                        <m:e>
                          <m:r>
                            <a:rPr lang="de-CH" b="0" i="1" smtClean="0">
                              <a:solidFill>
                                <a:srgbClr val="00B050"/>
                              </a:solidFill>
                              <a:latin typeface="Cambria Math" panose="02040503050406030204" pitchFamily="18" charset="0"/>
                              <a:ea typeface="Cambria Math" panose="02040503050406030204" pitchFamily="18" charset="0"/>
                            </a:rPr>
                            <m:t>𝐿𝑜𝑐</m:t>
                          </m:r>
                        </m:e>
                        <m:sub>
                          <m:r>
                            <a:rPr lang="de-CH" i="1">
                              <a:solidFill>
                                <a:srgbClr val="00B050"/>
                              </a:solidFill>
                              <a:latin typeface="Cambria Math" panose="02040503050406030204" pitchFamily="18" charset="0"/>
                            </a:rPr>
                            <m:t>𝑛</m:t>
                          </m:r>
                          <m:r>
                            <a:rPr lang="de-CH" i="1">
                              <a:solidFill>
                                <a:srgbClr val="00B050"/>
                              </a:solidFill>
                              <a:latin typeface="Cambria Math" panose="02040503050406030204" pitchFamily="18" charset="0"/>
                            </a:rPr>
                            <m:t>−1</m:t>
                          </m:r>
                        </m:sub>
                      </m:sSub>
                      <m:r>
                        <a:rPr lang="de-CH" b="0" i="1" smtClean="0">
                          <a:solidFill>
                            <a:srgbClr val="00B050"/>
                          </a:solidFill>
                          <a:latin typeface="Cambria Math" panose="02040503050406030204" pitchFamily="18" charset="0"/>
                          <a:ea typeface="Cambria Math" panose="02040503050406030204" pitchFamily="18" charset="0"/>
                        </a:rPr>
                        <m:t>.</m:t>
                      </m:r>
                      <m:r>
                        <a:rPr lang="de-CH" b="0" i="1" smtClean="0">
                          <a:solidFill>
                            <a:srgbClr val="00B050"/>
                          </a:solidFill>
                          <a:latin typeface="Cambria Math" panose="02040503050406030204" pitchFamily="18" charset="0"/>
                          <a:ea typeface="Cambria Math" panose="02040503050406030204" pitchFamily="18" charset="0"/>
                        </a:rPr>
                        <m:t>𝐷𝑒𝑠𝑡𝑃𝑡</m:t>
                      </m:r>
                      <m:d>
                        <m:dPr>
                          <m:ctrlPr>
                            <a:rPr lang="de-CH" b="0" i="1" smtClean="0">
                              <a:solidFill>
                                <a:srgbClr val="00B050"/>
                              </a:solidFill>
                              <a:latin typeface="Cambria Math" panose="02040503050406030204" pitchFamily="18" charset="0"/>
                              <a:ea typeface="Cambria Math" panose="02040503050406030204" pitchFamily="18" charset="0"/>
                            </a:rPr>
                          </m:ctrlPr>
                        </m:dPr>
                        <m:e>
                          <m:r>
                            <a:rPr lang="de-CH" b="0" i="1" smtClean="0">
                              <a:solidFill>
                                <a:srgbClr val="00B050"/>
                              </a:solidFill>
                              <a:latin typeface="Cambria Math" panose="02040503050406030204" pitchFamily="18" charset="0"/>
                              <a:ea typeface="Cambria Math" panose="02040503050406030204" pitchFamily="18" charset="0"/>
                            </a:rPr>
                            <m:t>𝐷𝑖𝑠𝑡</m:t>
                          </m:r>
                          <m:r>
                            <a:rPr lang="de-CH" b="0" i="1" smtClean="0">
                              <a:solidFill>
                                <a:srgbClr val="00B050"/>
                              </a:solidFill>
                              <a:latin typeface="Cambria Math" panose="02040503050406030204" pitchFamily="18" charset="0"/>
                              <a:ea typeface="Cambria Math" panose="02040503050406030204" pitchFamily="18" charset="0"/>
                            </a:rPr>
                            <m:t>[</m:t>
                          </m:r>
                          <m:r>
                            <a:rPr lang="de-CH" b="0" i="1" smtClean="0">
                              <a:solidFill>
                                <a:srgbClr val="00B050"/>
                              </a:solidFill>
                              <a:latin typeface="Cambria Math" panose="02040503050406030204" pitchFamily="18" charset="0"/>
                              <a:ea typeface="Cambria Math" panose="02040503050406030204" pitchFamily="18" charset="0"/>
                            </a:rPr>
                            <m:t>𝑛𝑚</m:t>
                          </m:r>
                          <m:r>
                            <a:rPr lang="de-CH" b="0" i="1" smtClean="0">
                              <a:solidFill>
                                <a:srgbClr val="00B050"/>
                              </a:solidFill>
                              <a:latin typeface="Cambria Math" panose="02040503050406030204" pitchFamily="18" charset="0"/>
                              <a:ea typeface="Cambria Math" panose="02040503050406030204" pitchFamily="18" charset="0"/>
                            </a:rPr>
                            <m:t>],</m:t>
                          </m:r>
                          <m:sSub>
                            <m:sSubPr>
                              <m:ctrlPr>
                                <a:rPr lang="de-CH" i="1">
                                  <a:solidFill>
                                    <a:srgbClr val="00B050"/>
                                  </a:solidFill>
                                  <a:latin typeface="Cambria Math" panose="02040503050406030204" pitchFamily="18" charset="0"/>
                                </a:rPr>
                              </m:ctrlPr>
                            </m:sSubPr>
                            <m:e>
                              <m:r>
                                <a:rPr lang="de-CH" b="0" i="1" smtClean="0">
                                  <a:solidFill>
                                    <a:srgbClr val="00B050"/>
                                  </a:solidFill>
                                  <a:latin typeface="Cambria Math" panose="02040503050406030204" pitchFamily="18" charset="0"/>
                                </a:rPr>
                                <m:t>𝑇𝑟𝑘</m:t>
                              </m:r>
                            </m:e>
                            <m:sub>
                              <m:r>
                                <a:rPr lang="de-CH" i="1">
                                  <a:solidFill>
                                    <a:srgbClr val="00B050"/>
                                  </a:solidFill>
                                  <a:latin typeface="Cambria Math" panose="02040503050406030204" pitchFamily="18" charset="0"/>
                                </a:rPr>
                                <m:t>𝑛</m:t>
                              </m:r>
                              <m:r>
                                <a:rPr lang="de-CH" i="1">
                                  <a:solidFill>
                                    <a:srgbClr val="00B050"/>
                                  </a:solidFill>
                                  <a:latin typeface="Cambria Math" panose="02040503050406030204" pitchFamily="18" charset="0"/>
                                </a:rPr>
                                <m:t>−1</m:t>
                              </m:r>
                            </m:sub>
                          </m:sSub>
                          <m:r>
                            <a:rPr lang="de-CH" b="0" i="1" smtClean="0">
                              <a:solidFill>
                                <a:srgbClr val="00B050"/>
                              </a:solidFill>
                              <a:latin typeface="Cambria Math" panose="02040503050406030204" pitchFamily="18" charset="0"/>
                            </a:rPr>
                            <m:t>+</m:t>
                          </m:r>
                          <m:f>
                            <m:fPr>
                              <m:ctrlPr>
                                <a:rPr lang="de-CH" b="0" i="1" smtClean="0">
                                  <a:solidFill>
                                    <a:srgbClr val="00B050"/>
                                  </a:solidFill>
                                  <a:latin typeface="Cambria Math" panose="02040503050406030204" pitchFamily="18" charset="0"/>
                                  <a:ea typeface="Cambria Math" panose="02040503050406030204" pitchFamily="18" charset="0"/>
                                </a:rPr>
                              </m:ctrlPr>
                            </m:fPr>
                            <m:num>
                              <m:r>
                                <a:rPr lang="de-CH" i="1">
                                  <a:solidFill>
                                    <a:srgbClr val="00B050"/>
                                  </a:solidFill>
                                  <a:latin typeface="Cambria Math" panose="02040503050406030204" pitchFamily="18" charset="0"/>
                                  <a:ea typeface="Cambria Math" panose="02040503050406030204" pitchFamily="18" charset="0"/>
                                </a:rPr>
                                <m:t>𝛼</m:t>
                              </m:r>
                            </m:num>
                            <m:den>
                              <m:r>
                                <a:rPr lang="de-CH" b="0" i="1" smtClean="0">
                                  <a:solidFill>
                                    <a:srgbClr val="00B050"/>
                                  </a:solidFill>
                                  <a:latin typeface="Cambria Math" panose="02040503050406030204" pitchFamily="18" charset="0"/>
                                  <a:ea typeface="Cambria Math" panose="02040503050406030204" pitchFamily="18" charset="0"/>
                                </a:rPr>
                                <m:t>2</m:t>
                              </m:r>
                            </m:den>
                          </m:f>
                        </m:e>
                      </m:d>
                      <m:r>
                        <m:rPr>
                          <m:nor/>
                        </m:rPr>
                        <a:rPr lang="de-CH" b="0" i="0" smtClean="0">
                          <a:latin typeface="Cambria Math" panose="02040503050406030204" pitchFamily="18" charset="0"/>
                          <a:ea typeface="Cambria Math" panose="02040503050406030204" pitchFamily="18" charset="0"/>
                        </a:rPr>
                        <m:t>     </m:t>
                      </m:r>
                      <m:r>
                        <m:rPr>
                          <m:nor/>
                        </m:rPr>
                        <a:rPr lang="de-CH" dirty="0"/>
                        <m:t>| </m:t>
                      </m:r>
                      <m:r>
                        <m:rPr>
                          <m:nor/>
                        </m:rPr>
                        <a:rPr lang="de-CH" b="0" i="0" dirty="0" smtClean="0"/>
                        <m:t>linear</m:t>
                      </m:r>
                      <m:r>
                        <m:rPr>
                          <m:nor/>
                        </m:rPr>
                        <a:rPr lang="de-CH" b="0" i="0" dirty="0" smtClean="0"/>
                        <m:t> </m:t>
                      </m:r>
                      <m:r>
                        <m:rPr>
                          <m:nor/>
                        </m:rPr>
                        <a:rPr lang="de-CH" b="0" i="0" dirty="0" smtClean="0"/>
                        <m:t>motion</m:t>
                      </m:r>
                    </m:oMath>
                  </m:oMathPara>
                </a14:m>
                <a:endParaRPr lang="de-CH" dirty="0"/>
              </a:p>
            </p:txBody>
          </p:sp>
        </mc:Choice>
        <mc:Fallback xmlns="">
          <p:sp>
            <p:nvSpPr>
              <p:cNvPr id="28" name="Textfeld 27"/>
              <p:cNvSpPr txBox="1">
                <a:spLocks noRot="1" noChangeAspect="1" noMove="1" noResize="1" noEditPoints="1" noAdjustHandles="1" noChangeArrowheads="1" noChangeShapeType="1" noTextEdit="1"/>
              </p:cNvSpPr>
              <p:nvPr/>
            </p:nvSpPr>
            <p:spPr>
              <a:xfrm>
                <a:off x="4218389" y="4314290"/>
                <a:ext cx="6522363" cy="564835"/>
              </a:xfrm>
              <a:prstGeom prst="rect">
                <a:avLst/>
              </a:prstGeom>
              <a:blipFill rotWithShape="0">
                <a:blip r:embed="rId8"/>
                <a:stretch>
                  <a:fillRect/>
                </a:stretch>
              </a:blipFill>
            </p:spPr>
            <p:txBody>
              <a:bodyPr/>
              <a:lstStyle/>
              <a:p>
                <a:r>
                  <a:rPr lang="de-CH">
                    <a:noFill/>
                  </a:rPr>
                  <a:t> </a:t>
                </a:r>
              </a:p>
            </p:txBody>
          </p:sp>
        </mc:Fallback>
      </mc:AlternateContent>
      <p:sp>
        <p:nvSpPr>
          <p:cNvPr id="29" name="Textfeld 28"/>
          <p:cNvSpPr txBox="1"/>
          <p:nvPr/>
        </p:nvSpPr>
        <p:spPr>
          <a:xfrm>
            <a:off x="4277881" y="4790882"/>
            <a:ext cx="3190617" cy="523220"/>
          </a:xfrm>
          <a:prstGeom prst="rect">
            <a:avLst/>
          </a:prstGeom>
          <a:noFill/>
        </p:spPr>
        <p:txBody>
          <a:bodyPr wrap="none" rtlCol="0">
            <a:spAutoFit/>
          </a:bodyPr>
          <a:lstStyle/>
          <a:p>
            <a:r>
              <a:rPr lang="de-CH" sz="1400" dirty="0" smtClean="0"/>
              <a:t>Linear </a:t>
            </a:r>
            <a:r>
              <a:rPr lang="de-CH" sz="1400" dirty="0" err="1" smtClean="0"/>
              <a:t>Approx</a:t>
            </a:r>
            <a:r>
              <a:rPr lang="de-CH" sz="1400" dirty="0" smtClean="0"/>
              <a:t> Test </a:t>
            </a:r>
            <a:r>
              <a:rPr lang="de-CH" sz="1400" dirty="0" err="1" smtClean="0"/>
              <a:t>for</a:t>
            </a:r>
            <a:r>
              <a:rPr lang="de-CH" sz="1400" dirty="0" smtClean="0"/>
              <a:t> </a:t>
            </a:r>
            <a:r>
              <a:rPr lang="de-CH" sz="1400" dirty="0" err="1" smtClean="0"/>
              <a:t>dt</a:t>
            </a:r>
            <a:r>
              <a:rPr lang="de-CH" sz="1400" dirty="0" smtClean="0"/>
              <a:t> = 1 sec:</a:t>
            </a:r>
          </a:p>
          <a:p>
            <a:r>
              <a:rPr lang="de-CH" sz="1400" dirty="0" smtClean="0"/>
              <a:t>Dist@100kt ~51m / =&gt; r=983m -&gt; c~ 51m</a:t>
            </a:r>
            <a:endParaRPr lang="de-CH" sz="1400" dirty="0"/>
          </a:p>
        </p:txBody>
      </p:sp>
      <p:cxnSp>
        <p:nvCxnSpPr>
          <p:cNvPr id="31" name="Gerader Verbinder 30"/>
          <p:cNvCxnSpPr>
            <a:stCxn id="7" idx="0"/>
          </p:cNvCxnSpPr>
          <p:nvPr/>
        </p:nvCxnSpPr>
        <p:spPr>
          <a:xfrm>
            <a:off x="2632569" y="2984292"/>
            <a:ext cx="914185" cy="60593"/>
          </a:xfrm>
          <a:prstGeom prst="line">
            <a:avLst/>
          </a:prstGeom>
        </p:spPr>
        <p:style>
          <a:lnRef idx="1">
            <a:schemeClr val="dk1"/>
          </a:lnRef>
          <a:fillRef idx="0">
            <a:schemeClr val="dk1"/>
          </a:fillRef>
          <a:effectRef idx="0">
            <a:schemeClr val="dk1"/>
          </a:effectRef>
          <a:fontRef idx="minor">
            <a:schemeClr val="tx1"/>
          </a:fontRef>
        </p:style>
      </p:cxnSp>
      <p:sp>
        <p:nvSpPr>
          <p:cNvPr id="34" name="Textfeld 33"/>
          <p:cNvSpPr txBox="1"/>
          <p:nvPr/>
        </p:nvSpPr>
        <p:spPr>
          <a:xfrm>
            <a:off x="3851977" y="1756156"/>
            <a:ext cx="793615" cy="369332"/>
          </a:xfrm>
          <a:prstGeom prst="rect">
            <a:avLst/>
          </a:prstGeom>
          <a:noFill/>
        </p:spPr>
        <p:txBody>
          <a:bodyPr wrap="none" rtlCol="0">
            <a:spAutoFit/>
          </a:bodyPr>
          <a:lstStyle/>
          <a:p>
            <a:r>
              <a:rPr lang="de-CH" dirty="0" err="1" smtClean="0"/>
              <a:t>Circles</a:t>
            </a:r>
            <a:endParaRPr lang="de-CH" dirty="0"/>
          </a:p>
        </p:txBody>
      </p:sp>
      <mc:AlternateContent xmlns:mc="http://schemas.openxmlformats.org/markup-compatibility/2006" xmlns:a14="http://schemas.microsoft.com/office/drawing/2010/main">
        <mc:Choice Requires="a14">
          <p:sp>
            <p:nvSpPr>
              <p:cNvPr id="35" name="Textfeld 34"/>
              <p:cNvSpPr txBox="1"/>
              <p:nvPr/>
            </p:nvSpPr>
            <p:spPr>
              <a:xfrm>
                <a:off x="4152820" y="5429325"/>
                <a:ext cx="5967596" cy="10427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CH" b="0" i="1" smtClean="0">
                          <a:solidFill>
                            <a:srgbClr val="00B050"/>
                          </a:solidFill>
                          <a:latin typeface="Cambria Math" panose="02040503050406030204" pitchFamily="18" charset="0"/>
                          <a:ea typeface="Cambria Math" panose="02040503050406030204" pitchFamily="18" charset="0"/>
                        </a:rPr>
                        <m:t>𝐴𝑙𝑡</m:t>
                      </m:r>
                      <m:d>
                        <m:dPr>
                          <m:begChr m:val="["/>
                          <m:endChr m:val="]"/>
                          <m:ctrlPr>
                            <a:rPr lang="de-CH" b="0" i="1" smtClean="0">
                              <a:solidFill>
                                <a:srgbClr val="00B050"/>
                              </a:solidFill>
                              <a:latin typeface="Cambria Math" panose="02040503050406030204" pitchFamily="18" charset="0"/>
                              <a:ea typeface="Cambria Math" panose="02040503050406030204" pitchFamily="18" charset="0"/>
                            </a:rPr>
                          </m:ctrlPr>
                        </m:dPr>
                        <m:e>
                          <m:r>
                            <a:rPr lang="de-CH" b="0" i="1" smtClean="0">
                              <a:solidFill>
                                <a:srgbClr val="00B050"/>
                              </a:solidFill>
                              <a:latin typeface="Cambria Math" panose="02040503050406030204" pitchFamily="18" charset="0"/>
                              <a:ea typeface="Cambria Math" panose="02040503050406030204" pitchFamily="18" charset="0"/>
                            </a:rPr>
                            <m:t>𝑓𝑡</m:t>
                          </m:r>
                        </m:e>
                      </m:d>
                      <m:r>
                        <a:rPr lang="de-CH" b="0" i="1" smtClean="0">
                          <a:solidFill>
                            <a:srgbClr val="00B050"/>
                          </a:solidFill>
                          <a:latin typeface="Cambria Math" panose="02040503050406030204" pitchFamily="18" charset="0"/>
                          <a:ea typeface="Cambria Math" panose="02040503050406030204" pitchFamily="18" charset="0"/>
                        </a:rPr>
                        <m:t>=</m:t>
                      </m:r>
                      <m:sSub>
                        <m:sSubPr>
                          <m:ctrlPr>
                            <a:rPr lang="de-CH" b="0" i="1" smtClean="0">
                              <a:solidFill>
                                <a:srgbClr val="00B050"/>
                              </a:solidFill>
                              <a:latin typeface="Cambria Math" panose="02040503050406030204" pitchFamily="18" charset="0"/>
                            </a:rPr>
                          </m:ctrlPr>
                        </m:sSubPr>
                        <m:e>
                          <m:r>
                            <a:rPr lang="de-CH" b="0" i="1" smtClean="0">
                              <a:solidFill>
                                <a:srgbClr val="00B050"/>
                              </a:solidFill>
                              <a:latin typeface="Cambria Math" panose="02040503050406030204" pitchFamily="18" charset="0"/>
                            </a:rPr>
                            <m:t>𝐴𝑙𝑡</m:t>
                          </m:r>
                        </m:e>
                        <m:sub>
                          <m:r>
                            <a:rPr lang="de-CH" b="0" i="1" smtClean="0">
                              <a:solidFill>
                                <a:srgbClr val="00B050"/>
                              </a:solidFill>
                              <a:latin typeface="Cambria Math" panose="02040503050406030204" pitchFamily="18" charset="0"/>
                            </a:rPr>
                            <m:t>𝑛</m:t>
                          </m:r>
                          <m:r>
                            <a:rPr lang="de-CH" b="0" i="1" smtClean="0">
                              <a:solidFill>
                                <a:srgbClr val="00B050"/>
                              </a:solidFill>
                              <a:latin typeface="Cambria Math" panose="02040503050406030204" pitchFamily="18" charset="0"/>
                            </a:rPr>
                            <m:t>−1</m:t>
                          </m:r>
                        </m:sub>
                      </m:sSub>
                      <m:d>
                        <m:dPr>
                          <m:begChr m:val="["/>
                          <m:endChr m:val="]"/>
                          <m:ctrlPr>
                            <a:rPr lang="de-CH" b="0" i="1" smtClean="0">
                              <a:solidFill>
                                <a:srgbClr val="00B050"/>
                              </a:solidFill>
                              <a:latin typeface="Cambria Math" panose="02040503050406030204" pitchFamily="18" charset="0"/>
                            </a:rPr>
                          </m:ctrlPr>
                        </m:dPr>
                        <m:e>
                          <m:r>
                            <a:rPr lang="de-CH" b="0" i="1" smtClean="0">
                              <a:solidFill>
                                <a:srgbClr val="00B050"/>
                              </a:solidFill>
                              <a:latin typeface="Cambria Math" panose="02040503050406030204" pitchFamily="18" charset="0"/>
                            </a:rPr>
                            <m:t>𝑓𝑡</m:t>
                          </m:r>
                        </m:e>
                      </m:d>
                      <m:r>
                        <a:rPr lang="de-CH" b="0" i="1" smtClean="0">
                          <a:solidFill>
                            <a:srgbClr val="00B050"/>
                          </a:solidFill>
                          <a:latin typeface="Cambria Math" panose="02040503050406030204" pitchFamily="18" charset="0"/>
                        </a:rPr>
                        <m:t>+</m:t>
                      </m:r>
                      <m:f>
                        <m:fPr>
                          <m:ctrlPr>
                            <a:rPr lang="de-CH" b="0" i="1" smtClean="0">
                              <a:solidFill>
                                <a:srgbClr val="00B050"/>
                              </a:solidFill>
                              <a:latin typeface="Cambria Math" panose="02040503050406030204" pitchFamily="18" charset="0"/>
                              <a:ea typeface="Cambria Math" panose="02040503050406030204" pitchFamily="18" charset="0"/>
                            </a:rPr>
                          </m:ctrlPr>
                        </m:fPr>
                        <m:num>
                          <m:r>
                            <a:rPr lang="de-CH" b="0" i="1" smtClean="0">
                              <a:solidFill>
                                <a:srgbClr val="00B050"/>
                              </a:solidFill>
                              <a:latin typeface="Cambria Math" panose="02040503050406030204" pitchFamily="18" charset="0"/>
                              <a:ea typeface="Cambria Math" panose="02040503050406030204" pitchFamily="18" charset="0"/>
                            </a:rPr>
                            <m:t>𝑣𝑠</m:t>
                          </m:r>
                          <m:d>
                            <m:dPr>
                              <m:begChr m:val="["/>
                              <m:endChr m:val="]"/>
                              <m:ctrlPr>
                                <a:rPr lang="de-CH" b="0" i="1" smtClean="0">
                                  <a:solidFill>
                                    <a:srgbClr val="00B050"/>
                                  </a:solidFill>
                                  <a:latin typeface="Cambria Math" panose="02040503050406030204" pitchFamily="18" charset="0"/>
                                  <a:ea typeface="Cambria Math" panose="02040503050406030204" pitchFamily="18" charset="0"/>
                                </a:rPr>
                              </m:ctrlPr>
                            </m:dPr>
                            <m:e>
                              <m:f>
                                <m:fPr>
                                  <m:ctrlPr>
                                    <a:rPr lang="de-CH" b="0" i="1" smtClean="0">
                                      <a:solidFill>
                                        <a:srgbClr val="00B050"/>
                                      </a:solidFill>
                                      <a:latin typeface="Cambria Math" panose="02040503050406030204" pitchFamily="18" charset="0"/>
                                      <a:ea typeface="Cambria Math" panose="02040503050406030204" pitchFamily="18" charset="0"/>
                                    </a:rPr>
                                  </m:ctrlPr>
                                </m:fPr>
                                <m:num>
                                  <m:r>
                                    <a:rPr lang="de-CH" b="0" i="1" smtClean="0">
                                      <a:solidFill>
                                        <a:srgbClr val="00B050"/>
                                      </a:solidFill>
                                      <a:latin typeface="Cambria Math" panose="02040503050406030204" pitchFamily="18" charset="0"/>
                                      <a:ea typeface="Cambria Math" panose="02040503050406030204" pitchFamily="18" charset="0"/>
                                    </a:rPr>
                                    <m:t>𝑓𝑡</m:t>
                                  </m:r>
                                </m:num>
                                <m:den>
                                  <m:r>
                                    <a:rPr lang="de-CH" b="0" i="1" smtClean="0">
                                      <a:solidFill>
                                        <a:srgbClr val="00B050"/>
                                      </a:solidFill>
                                      <a:latin typeface="Cambria Math" panose="02040503050406030204" pitchFamily="18" charset="0"/>
                                      <a:ea typeface="Cambria Math" panose="02040503050406030204" pitchFamily="18" charset="0"/>
                                    </a:rPr>
                                    <m:t>𝑀𝑖𝑛</m:t>
                                  </m:r>
                                </m:den>
                              </m:f>
                            </m:e>
                          </m:d>
                        </m:num>
                        <m:den>
                          <m:r>
                            <a:rPr lang="de-CH" i="1">
                              <a:solidFill>
                                <a:srgbClr val="00B050"/>
                              </a:solidFill>
                              <a:latin typeface="Cambria Math" panose="02040503050406030204" pitchFamily="18" charset="0"/>
                              <a:ea typeface="Cambria Math" panose="02040503050406030204" pitchFamily="18" charset="0"/>
                            </a:rPr>
                            <m:t>60</m:t>
                          </m:r>
                          <m:d>
                            <m:dPr>
                              <m:begChr m:val="["/>
                              <m:endChr m:val="]"/>
                              <m:ctrlPr>
                                <a:rPr lang="de-CH" b="0" i="1" smtClean="0">
                                  <a:solidFill>
                                    <a:srgbClr val="00B050"/>
                                  </a:solidFill>
                                  <a:latin typeface="Cambria Math" panose="02040503050406030204" pitchFamily="18" charset="0"/>
                                  <a:ea typeface="Cambria Math" panose="02040503050406030204" pitchFamily="18" charset="0"/>
                                </a:rPr>
                              </m:ctrlPr>
                            </m:dPr>
                            <m:e>
                              <m:f>
                                <m:fPr>
                                  <m:ctrlPr>
                                    <a:rPr lang="de-CH" b="0" i="1" smtClean="0">
                                      <a:solidFill>
                                        <a:srgbClr val="00B050"/>
                                      </a:solidFill>
                                      <a:latin typeface="Cambria Math" panose="02040503050406030204" pitchFamily="18" charset="0"/>
                                      <a:ea typeface="Cambria Math" panose="02040503050406030204" pitchFamily="18" charset="0"/>
                                    </a:rPr>
                                  </m:ctrlPr>
                                </m:fPr>
                                <m:num>
                                  <m:r>
                                    <a:rPr lang="de-CH" b="0" i="1" smtClean="0">
                                      <a:solidFill>
                                        <a:srgbClr val="00B050"/>
                                      </a:solidFill>
                                      <a:latin typeface="Cambria Math" panose="02040503050406030204" pitchFamily="18" charset="0"/>
                                      <a:ea typeface="Cambria Math" panose="02040503050406030204" pitchFamily="18" charset="0"/>
                                    </a:rPr>
                                    <m:t>𝑠</m:t>
                                  </m:r>
                                </m:num>
                                <m:den>
                                  <m:r>
                                    <a:rPr lang="de-CH" b="0" i="1" smtClean="0">
                                      <a:solidFill>
                                        <a:srgbClr val="00B050"/>
                                      </a:solidFill>
                                      <a:latin typeface="Cambria Math" panose="02040503050406030204" pitchFamily="18" charset="0"/>
                                      <a:ea typeface="Cambria Math" panose="02040503050406030204" pitchFamily="18" charset="0"/>
                                    </a:rPr>
                                    <m:t>𝑀𝑖𝑛</m:t>
                                  </m:r>
                                </m:den>
                              </m:f>
                            </m:e>
                          </m:d>
                        </m:den>
                      </m:f>
                      <m:r>
                        <a:rPr lang="de-CH" b="0" i="1" smtClean="0">
                          <a:solidFill>
                            <a:srgbClr val="00B050"/>
                          </a:solidFill>
                          <a:latin typeface="Cambria Math" panose="02040503050406030204" pitchFamily="18" charset="0"/>
                          <a:ea typeface="Cambria Math" panose="02040503050406030204" pitchFamily="18" charset="0"/>
                        </a:rPr>
                        <m:t>∗</m:t>
                      </m:r>
                      <m:r>
                        <a:rPr lang="de-CH" b="0" i="1" smtClean="0">
                          <a:solidFill>
                            <a:srgbClr val="00B050"/>
                          </a:solidFill>
                          <a:latin typeface="Cambria Math" panose="02040503050406030204" pitchFamily="18" charset="0"/>
                          <a:ea typeface="Cambria Math" panose="02040503050406030204" pitchFamily="18" charset="0"/>
                        </a:rPr>
                        <m:t>𝑑𝑡</m:t>
                      </m:r>
                      <m:r>
                        <a:rPr lang="de-CH" b="0" i="1" smtClean="0">
                          <a:solidFill>
                            <a:srgbClr val="00B050"/>
                          </a:solidFill>
                          <a:latin typeface="Cambria Math" panose="02040503050406030204" pitchFamily="18" charset="0"/>
                          <a:ea typeface="Cambria Math" panose="02040503050406030204" pitchFamily="18" charset="0"/>
                        </a:rPr>
                        <m:t>[</m:t>
                      </m:r>
                      <m:r>
                        <a:rPr lang="de-CH" b="0" i="1" smtClean="0">
                          <a:solidFill>
                            <a:srgbClr val="00B050"/>
                          </a:solidFill>
                          <a:latin typeface="Cambria Math" panose="02040503050406030204" pitchFamily="18" charset="0"/>
                          <a:ea typeface="Cambria Math" panose="02040503050406030204" pitchFamily="18" charset="0"/>
                        </a:rPr>
                        <m:t>𝑠</m:t>
                      </m:r>
                      <m:r>
                        <a:rPr lang="de-CH" b="0" i="1" smtClean="0">
                          <a:solidFill>
                            <a:srgbClr val="00B050"/>
                          </a:solidFill>
                          <a:latin typeface="Cambria Math" panose="02040503050406030204" pitchFamily="18" charset="0"/>
                          <a:ea typeface="Cambria Math" panose="02040503050406030204" pitchFamily="18" charset="0"/>
                        </a:rPr>
                        <m:t>]</m:t>
                      </m:r>
                      <m:r>
                        <m:rPr>
                          <m:nor/>
                        </m:rPr>
                        <a:rPr lang="de-CH">
                          <a:latin typeface="Cambria Math" panose="02040503050406030204" pitchFamily="18" charset="0"/>
                          <a:ea typeface="Cambria Math" panose="02040503050406030204" pitchFamily="18" charset="0"/>
                        </a:rPr>
                        <m:t> </m:t>
                      </m:r>
                      <m:r>
                        <m:rPr>
                          <m:nor/>
                        </m:rPr>
                        <a:rPr lang="de-CH" b="0" i="0" smtClean="0">
                          <a:latin typeface="Cambria Math" panose="02040503050406030204" pitchFamily="18" charset="0"/>
                          <a:ea typeface="Cambria Math" panose="02040503050406030204" pitchFamily="18" charset="0"/>
                        </a:rPr>
                        <m:t>   </m:t>
                      </m:r>
                      <m:r>
                        <m:rPr>
                          <m:nor/>
                        </m:rPr>
                        <a:rPr lang="de-CH" dirty="0"/>
                        <m:t>| @</m:t>
                      </m:r>
                      <m:r>
                        <m:rPr>
                          <m:nor/>
                        </m:rPr>
                        <a:rPr lang="de-CH" dirty="0"/>
                        <m:t>const</m:t>
                      </m:r>
                      <m:r>
                        <m:rPr>
                          <m:nor/>
                        </m:rPr>
                        <a:rPr lang="de-CH" dirty="0"/>
                        <m:t> </m:t>
                      </m:r>
                      <m:r>
                        <m:rPr>
                          <m:nor/>
                        </m:rPr>
                        <a:rPr lang="de-CH" dirty="0"/>
                        <m:t>speed</m:t>
                      </m:r>
                    </m:oMath>
                  </m:oMathPara>
                </a14:m>
                <a:endParaRPr lang="de-CH" dirty="0">
                  <a:solidFill>
                    <a:srgbClr val="00B050"/>
                  </a:solidFill>
                </a:endParaRPr>
              </a:p>
            </p:txBody>
          </p:sp>
        </mc:Choice>
        <mc:Fallback xmlns="">
          <p:sp>
            <p:nvSpPr>
              <p:cNvPr id="35" name="Textfeld 34"/>
              <p:cNvSpPr txBox="1">
                <a:spLocks noRot="1" noChangeAspect="1" noMove="1" noResize="1" noEditPoints="1" noAdjustHandles="1" noChangeArrowheads="1" noChangeShapeType="1" noTextEdit="1"/>
              </p:cNvSpPr>
              <p:nvPr/>
            </p:nvSpPr>
            <p:spPr>
              <a:xfrm>
                <a:off x="4152820" y="5429325"/>
                <a:ext cx="5967596" cy="1042786"/>
              </a:xfrm>
              <a:prstGeom prst="rect">
                <a:avLst/>
              </a:prstGeom>
              <a:blipFill rotWithShape="0">
                <a:blip r:embed="rId9"/>
                <a:stretch>
                  <a:fillRect/>
                </a:stretch>
              </a:blipFill>
            </p:spPr>
            <p:txBody>
              <a:bodyPr/>
              <a:lstStyle/>
              <a:p>
                <a:r>
                  <a:rPr lang="de-CH">
                    <a:noFill/>
                  </a:rPr>
                  <a:t> </a:t>
                </a:r>
              </a:p>
            </p:txBody>
          </p:sp>
        </mc:Fallback>
      </mc:AlternateContent>
      <p:sp>
        <p:nvSpPr>
          <p:cNvPr id="36" name="Textfeld 35"/>
          <p:cNvSpPr txBox="1"/>
          <p:nvPr/>
        </p:nvSpPr>
        <p:spPr>
          <a:xfrm>
            <a:off x="219541" y="179521"/>
            <a:ext cx="2843984" cy="369332"/>
          </a:xfrm>
          <a:prstGeom prst="rect">
            <a:avLst/>
          </a:prstGeom>
          <a:noFill/>
        </p:spPr>
        <p:txBody>
          <a:bodyPr wrap="none" rtlCol="0">
            <a:spAutoFit/>
          </a:bodyPr>
          <a:lstStyle/>
          <a:p>
            <a:r>
              <a:rPr lang="de-CH" dirty="0" smtClean="0"/>
              <a:t>Virtual Traffic </a:t>
            </a:r>
            <a:r>
              <a:rPr lang="de-CH" dirty="0" err="1" smtClean="0"/>
              <a:t>Aircraft</a:t>
            </a:r>
            <a:r>
              <a:rPr lang="de-CH" dirty="0" smtClean="0"/>
              <a:t> Model</a:t>
            </a:r>
          </a:p>
        </p:txBody>
      </p:sp>
    </p:spTree>
    <p:extLst>
      <p:ext uri="{BB962C8B-B14F-4D97-AF65-F5344CB8AC3E}">
        <p14:creationId xmlns:p14="http://schemas.microsoft.com/office/powerpoint/2010/main" val="144644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19541" y="179521"/>
            <a:ext cx="1675459" cy="307777"/>
          </a:xfrm>
          <a:prstGeom prst="rect">
            <a:avLst/>
          </a:prstGeom>
          <a:noFill/>
        </p:spPr>
        <p:txBody>
          <a:bodyPr wrap="none" rtlCol="0">
            <a:spAutoFit/>
          </a:bodyPr>
          <a:lstStyle/>
          <a:p>
            <a:r>
              <a:rPr lang="en-US" sz="1400" dirty="0" smtClean="0"/>
              <a:t>Virtual Traffic Flights</a:t>
            </a:r>
          </a:p>
        </p:txBody>
      </p:sp>
      <p:sp>
        <p:nvSpPr>
          <p:cNvPr id="3" name="Textfeld 2"/>
          <p:cNvSpPr txBox="1"/>
          <p:nvPr/>
        </p:nvSpPr>
        <p:spPr>
          <a:xfrm>
            <a:off x="449170" y="548853"/>
            <a:ext cx="11342165" cy="1169551"/>
          </a:xfrm>
          <a:prstGeom prst="rect">
            <a:avLst/>
          </a:prstGeom>
          <a:noFill/>
        </p:spPr>
        <p:txBody>
          <a:bodyPr wrap="square" rtlCol="0">
            <a:spAutoFit/>
          </a:bodyPr>
          <a:lstStyle/>
          <a:p>
            <a:r>
              <a:rPr lang="en-US" sz="1400" dirty="0" smtClean="0"/>
              <a:t>Type1 - Runway Start:</a:t>
            </a:r>
          </a:p>
          <a:p>
            <a:r>
              <a:rPr lang="en-US" sz="1400" dirty="0" smtClean="0"/>
              <a:t>Flights are created from random chosen scripts at random airports within the observed range, at the start of a random runway using the </a:t>
            </a:r>
            <a:r>
              <a:rPr lang="en-US" sz="1400" dirty="0" err="1" smtClean="0"/>
              <a:t>rwy</a:t>
            </a:r>
            <a:r>
              <a:rPr lang="en-US" sz="1400" dirty="0" smtClean="0"/>
              <a:t> heading, the initial altitude is given by the runway elevation.</a:t>
            </a:r>
          </a:p>
          <a:p>
            <a:r>
              <a:rPr lang="en-US" sz="1400" dirty="0" smtClean="0"/>
              <a:t>Scripts may have a preferred runway to start from but get a random one if the preferred one is not in range.</a:t>
            </a:r>
          </a:p>
          <a:p>
            <a:r>
              <a:rPr lang="en-US" sz="1400" dirty="0" smtClean="0"/>
              <a:t>Scripts can be tied to the start runway, however if the runway is not in range such scripts are ignored.</a:t>
            </a:r>
          </a:p>
        </p:txBody>
      </p:sp>
      <p:sp>
        <p:nvSpPr>
          <p:cNvPr id="4" name="Textfeld 3"/>
          <p:cNvSpPr txBox="1"/>
          <p:nvPr/>
        </p:nvSpPr>
        <p:spPr>
          <a:xfrm>
            <a:off x="449167" y="1718404"/>
            <a:ext cx="11342165" cy="738664"/>
          </a:xfrm>
          <a:prstGeom prst="rect">
            <a:avLst/>
          </a:prstGeom>
          <a:noFill/>
        </p:spPr>
        <p:txBody>
          <a:bodyPr wrap="square" rtlCol="0">
            <a:spAutoFit/>
          </a:bodyPr>
          <a:lstStyle/>
          <a:p>
            <a:r>
              <a:rPr lang="en-US" sz="1400" dirty="0" smtClean="0"/>
              <a:t>Type 2 - Airborne Start – Airway based :</a:t>
            </a:r>
          </a:p>
          <a:p>
            <a:r>
              <a:rPr lang="en-US" sz="1400" dirty="0" smtClean="0"/>
              <a:t>Flights are created from ad hoc scripts created from the Airway Database, the initial altitude is randomly created from the airway level limits, initial speed as well. The route is created by connected segments at reasonable turns (&lt;150°), circular loops are avoided.</a:t>
            </a:r>
          </a:p>
        </p:txBody>
      </p:sp>
      <p:sp>
        <p:nvSpPr>
          <p:cNvPr id="5" name="Textfeld 4"/>
          <p:cNvSpPr txBox="1"/>
          <p:nvPr/>
        </p:nvSpPr>
        <p:spPr>
          <a:xfrm>
            <a:off x="449164" y="2457068"/>
            <a:ext cx="11342165" cy="1815882"/>
          </a:xfrm>
          <a:prstGeom prst="rect">
            <a:avLst/>
          </a:prstGeom>
          <a:noFill/>
        </p:spPr>
        <p:txBody>
          <a:bodyPr wrap="square" rtlCol="0">
            <a:spAutoFit/>
          </a:bodyPr>
          <a:lstStyle/>
          <a:p>
            <a:r>
              <a:rPr lang="en-US" sz="1400" dirty="0" smtClean="0"/>
              <a:t>Airborne Start – </a:t>
            </a:r>
            <a:r>
              <a:rPr lang="en-US" sz="1400" dirty="0" err="1" smtClean="0"/>
              <a:t>AITraffic</a:t>
            </a:r>
            <a:r>
              <a:rPr lang="en-US" sz="1400" dirty="0" smtClean="0"/>
              <a:t> recording based – relative and absolute:</a:t>
            </a:r>
          </a:p>
          <a:p>
            <a:r>
              <a:rPr lang="en-US" sz="1400" dirty="0" smtClean="0"/>
              <a:t>A list of </a:t>
            </a:r>
            <a:r>
              <a:rPr lang="en-US" sz="1400" dirty="0" err="1" smtClean="0"/>
              <a:t>AITraffic</a:t>
            </a:r>
            <a:r>
              <a:rPr lang="en-US" sz="1400" dirty="0" smtClean="0"/>
              <a:t> messages can be translated and stored as a script route.</a:t>
            </a:r>
          </a:p>
          <a:p>
            <a:r>
              <a:rPr lang="en-US" sz="1400" dirty="0" smtClean="0"/>
              <a:t>Such flights are created from random chosen scripts, the altitude and speed profile is set by the recorded messages.</a:t>
            </a:r>
            <a:br>
              <a:rPr lang="en-US" sz="1400" dirty="0" smtClean="0"/>
            </a:br>
            <a:r>
              <a:rPr lang="en-US" sz="1400" dirty="0" smtClean="0"/>
              <a:t>The initial alt and speed and track is set from the first recorded message. </a:t>
            </a:r>
          </a:p>
          <a:p>
            <a:r>
              <a:rPr lang="en-US" sz="1400" dirty="0"/>
              <a:t>Type </a:t>
            </a:r>
            <a:r>
              <a:rPr lang="en-US" sz="1400" dirty="0" smtClean="0"/>
              <a:t>3  - Relative routes are translated into Turn and Heading commands to create a track. The initial position is created from a randomly chosen runway position.</a:t>
            </a:r>
          </a:p>
          <a:p>
            <a:r>
              <a:rPr lang="en-US" sz="1400" dirty="0"/>
              <a:t>Type 4 </a:t>
            </a:r>
            <a:r>
              <a:rPr lang="en-US" sz="1400" dirty="0" smtClean="0"/>
              <a:t>- Absolute routes are translated into </a:t>
            </a:r>
            <a:r>
              <a:rPr lang="en-US" sz="1400" dirty="0" err="1" smtClean="0"/>
              <a:t>Goto</a:t>
            </a:r>
            <a:r>
              <a:rPr lang="en-US" sz="1400" dirty="0" smtClean="0"/>
              <a:t> commands to create an absolute track following the original messages. If the origin (first message location) is not in range such scripts are ignored.</a:t>
            </a:r>
          </a:p>
        </p:txBody>
      </p:sp>
      <p:sp>
        <p:nvSpPr>
          <p:cNvPr id="6" name="Textfeld 5"/>
          <p:cNvSpPr txBox="1"/>
          <p:nvPr/>
        </p:nvSpPr>
        <p:spPr>
          <a:xfrm>
            <a:off x="449161" y="4272950"/>
            <a:ext cx="11342165" cy="954107"/>
          </a:xfrm>
          <a:prstGeom prst="rect">
            <a:avLst/>
          </a:prstGeom>
          <a:noFill/>
        </p:spPr>
        <p:txBody>
          <a:bodyPr wrap="square" rtlCol="0">
            <a:spAutoFit/>
          </a:bodyPr>
          <a:lstStyle/>
          <a:p>
            <a:r>
              <a:rPr lang="en-US" sz="1400" dirty="0" smtClean="0"/>
              <a:t>A=</a:t>
            </a:r>
            <a:r>
              <a:rPr lang="en-US" sz="1400" dirty="0" err="1" smtClean="0"/>
              <a:t>AcftType;Runway</a:t>
            </a:r>
            <a:r>
              <a:rPr lang="en-US" sz="1400" dirty="0" smtClean="0"/>
              <a:t>[;</a:t>
            </a:r>
            <a:r>
              <a:rPr lang="en-US" sz="1400" dirty="0" err="1" smtClean="0"/>
              <a:t>Pref.Runway</a:t>
            </a:r>
            <a:r>
              <a:rPr lang="en-US" sz="1400" dirty="0"/>
              <a:t>[;Strict</a:t>
            </a:r>
            <a:r>
              <a:rPr lang="en-US" sz="1400" dirty="0" smtClean="0"/>
              <a:t>]]	# Type 1 – default Alt </a:t>
            </a:r>
            <a:r>
              <a:rPr lang="en-US" sz="1400" dirty="0"/>
              <a:t>Mode =&gt; </a:t>
            </a:r>
            <a:r>
              <a:rPr lang="en-US" sz="1400" dirty="0" smtClean="0"/>
              <a:t>AGL based</a:t>
            </a:r>
          </a:p>
          <a:p>
            <a:r>
              <a:rPr lang="en-US" sz="1400" dirty="0" smtClean="0"/>
              <a:t>A=</a:t>
            </a:r>
            <a:r>
              <a:rPr lang="en-US" sz="1400" dirty="0" err="1" smtClean="0"/>
              <a:t>AcftType;Airway</a:t>
            </a:r>
            <a:r>
              <a:rPr lang="en-US" sz="1400" dirty="0" smtClean="0"/>
              <a:t>	</a:t>
            </a:r>
            <a:r>
              <a:rPr lang="en-US" sz="1400" dirty="0"/>
              <a:t>		# Type </a:t>
            </a:r>
            <a:r>
              <a:rPr lang="en-US" sz="1400" dirty="0" smtClean="0"/>
              <a:t>2 – default Alt </a:t>
            </a:r>
            <a:r>
              <a:rPr lang="en-US" sz="1400" dirty="0"/>
              <a:t>Mode =&gt; MSL based</a:t>
            </a:r>
          </a:p>
          <a:p>
            <a:r>
              <a:rPr lang="en-US" sz="1400" dirty="0" smtClean="0"/>
              <a:t>A=</a:t>
            </a:r>
            <a:r>
              <a:rPr lang="en-US" sz="1400" dirty="0" err="1" smtClean="0"/>
              <a:t>AcftType;MsgRelative;Alt</a:t>
            </a:r>
            <a:r>
              <a:rPr lang="en-US" sz="1400" dirty="0" err="1"/>
              <a:t>;GS</a:t>
            </a:r>
            <a:r>
              <a:rPr lang="en-US" sz="1400" dirty="0" smtClean="0"/>
              <a:t>		# </a:t>
            </a:r>
            <a:r>
              <a:rPr lang="en-US" sz="1400" dirty="0"/>
              <a:t>Type 3 </a:t>
            </a:r>
            <a:r>
              <a:rPr lang="en-US" sz="1400" dirty="0" smtClean="0"/>
              <a:t>– default </a:t>
            </a:r>
            <a:r>
              <a:rPr lang="en-US" sz="1400" dirty="0"/>
              <a:t>Alt Mode </a:t>
            </a:r>
            <a:r>
              <a:rPr lang="en-US" sz="1400"/>
              <a:t>=&gt; </a:t>
            </a:r>
            <a:r>
              <a:rPr lang="en-US" sz="1400"/>
              <a:t>MSL based</a:t>
            </a:r>
            <a:r>
              <a:rPr lang="en-US" sz="1400" dirty="0" smtClean="0"/>
              <a:t>; </a:t>
            </a:r>
            <a:r>
              <a:rPr lang="en-US" sz="1400" dirty="0" err="1" smtClean="0"/>
              <a:t>StartPos</a:t>
            </a:r>
            <a:r>
              <a:rPr lang="en-US" sz="1400" dirty="0" smtClean="0"/>
              <a:t> </a:t>
            </a:r>
            <a:r>
              <a:rPr lang="en-US" sz="1400" dirty="0"/>
              <a:t>random; </a:t>
            </a:r>
            <a:endParaRPr lang="en-US" sz="1400" dirty="0" smtClean="0"/>
          </a:p>
          <a:p>
            <a:r>
              <a:rPr lang="en-US" sz="1400" dirty="0" smtClean="0"/>
              <a:t>A=</a:t>
            </a:r>
            <a:r>
              <a:rPr lang="en-US" sz="1400" dirty="0" err="1" smtClean="0"/>
              <a:t>AcftType;MsgAbsolute;Alt;GS;Lat;Lon;Hdg</a:t>
            </a:r>
            <a:r>
              <a:rPr lang="en-US" sz="1400" dirty="0"/>
              <a:t>	# Type 4 </a:t>
            </a:r>
            <a:r>
              <a:rPr lang="en-US" sz="1400" dirty="0" smtClean="0"/>
              <a:t>– default </a:t>
            </a:r>
            <a:r>
              <a:rPr lang="en-US" sz="1400" dirty="0"/>
              <a:t>Alt Mode =&gt; MSL </a:t>
            </a:r>
            <a:r>
              <a:rPr lang="en-US" sz="1400" dirty="0" smtClean="0"/>
              <a:t>based; </a:t>
            </a:r>
            <a:r>
              <a:rPr lang="en-US" sz="1400" dirty="0" err="1" smtClean="0"/>
              <a:t>StartPos</a:t>
            </a:r>
            <a:r>
              <a:rPr lang="en-US" sz="1400" dirty="0" smtClean="0"/>
              <a:t> </a:t>
            </a:r>
            <a:r>
              <a:rPr lang="en-US" sz="1400" dirty="0"/>
              <a:t>defined; </a:t>
            </a:r>
          </a:p>
        </p:txBody>
      </p:sp>
      <p:sp>
        <p:nvSpPr>
          <p:cNvPr id="7" name="Textfeld 6"/>
          <p:cNvSpPr txBox="1"/>
          <p:nvPr/>
        </p:nvSpPr>
        <p:spPr>
          <a:xfrm>
            <a:off x="449163" y="5380945"/>
            <a:ext cx="11342165" cy="1169551"/>
          </a:xfrm>
          <a:prstGeom prst="rect">
            <a:avLst/>
          </a:prstGeom>
          <a:noFill/>
        </p:spPr>
        <p:txBody>
          <a:bodyPr wrap="square" rtlCol="0">
            <a:spAutoFit/>
          </a:bodyPr>
          <a:lstStyle/>
          <a:p>
            <a:r>
              <a:rPr lang="en-US" sz="1400" dirty="0" smtClean="0"/>
              <a:t>Route </a:t>
            </a:r>
            <a:r>
              <a:rPr lang="en-US" sz="1400" dirty="0" err="1" smtClean="0"/>
              <a:t>Init</a:t>
            </a:r>
            <a:r>
              <a:rPr lang="en-US" sz="1400" dirty="0" smtClean="0"/>
              <a:t>:</a:t>
            </a:r>
          </a:p>
          <a:p>
            <a:r>
              <a:rPr lang="en-US" sz="1400" dirty="0" smtClean="0"/>
              <a:t>Runway : 		define Start-</a:t>
            </a:r>
            <a:r>
              <a:rPr lang="en-US" sz="1400" dirty="0" err="1" smtClean="0"/>
              <a:t>Pos</a:t>
            </a:r>
            <a:r>
              <a:rPr lang="en-US" sz="1400" dirty="0" smtClean="0"/>
              <a:t>, -Heading, </a:t>
            </a:r>
            <a:r>
              <a:rPr lang="en-US" sz="1400" dirty="0"/>
              <a:t>-Altitude</a:t>
            </a:r>
            <a:r>
              <a:rPr lang="en-US" sz="1400" dirty="0" smtClean="0"/>
              <a:t> from Runway record, initial GS zero</a:t>
            </a:r>
          </a:p>
          <a:p>
            <a:r>
              <a:rPr lang="en-US" sz="1400" dirty="0" smtClean="0"/>
              <a:t>Airway: 		define Start-</a:t>
            </a:r>
            <a:r>
              <a:rPr lang="en-US" sz="1400" dirty="0" err="1" smtClean="0"/>
              <a:t>Pos</a:t>
            </a:r>
            <a:r>
              <a:rPr lang="en-US" sz="1400" dirty="0" smtClean="0"/>
              <a:t>, -Heading from Airway record, initial -Altitude, -GS are created artificially</a:t>
            </a:r>
          </a:p>
          <a:p>
            <a:r>
              <a:rPr lang="en-US" sz="1400" dirty="0" err="1"/>
              <a:t>MsgRelative</a:t>
            </a:r>
            <a:r>
              <a:rPr lang="en-US" sz="1400" dirty="0" smtClean="0"/>
              <a:t>:	define Start-</a:t>
            </a:r>
            <a:r>
              <a:rPr lang="en-US" sz="1400" dirty="0" err="1" smtClean="0"/>
              <a:t>Pos</a:t>
            </a:r>
            <a:r>
              <a:rPr lang="en-US" sz="1400" dirty="0"/>
              <a:t>, </a:t>
            </a:r>
            <a:r>
              <a:rPr lang="en-US" sz="1400" dirty="0" smtClean="0"/>
              <a:t>-Heading </a:t>
            </a:r>
            <a:r>
              <a:rPr lang="en-US" sz="1400" dirty="0"/>
              <a:t>from Runway record, initial </a:t>
            </a:r>
            <a:r>
              <a:rPr lang="en-US" sz="1400" dirty="0" smtClean="0"/>
              <a:t>-Altitude, -GS from messages </a:t>
            </a:r>
            <a:r>
              <a:rPr lang="en-US" sz="1400" dirty="0"/>
              <a:t>(</a:t>
            </a:r>
            <a:r>
              <a:rPr lang="en-US" sz="1400" dirty="0" err="1"/>
              <a:t>CmdA</a:t>
            </a:r>
            <a:r>
              <a:rPr lang="en-US" sz="1400" dirty="0"/>
              <a:t> props) </a:t>
            </a:r>
            <a:endParaRPr lang="en-US" sz="1400" dirty="0" smtClean="0"/>
          </a:p>
          <a:p>
            <a:r>
              <a:rPr lang="en-US" sz="1400" dirty="0" err="1" smtClean="0"/>
              <a:t>MsgAbsolute</a:t>
            </a:r>
            <a:r>
              <a:rPr lang="en-US" sz="1400" dirty="0" smtClean="0"/>
              <a:t>:	define Start-</a:t>
            </a:r>
            <a:r>
              <a:rPr lang="en-US" sz="1400" dirty="0" err="1" smtClean="0"/>
              <a:t>Pos</a:t>
            </a:r>
            <a:r>
              <a:rPr lang="en-US" sz="1400" dirty="0"/>
              <a:t>, </a:t>
            </a:r>
            <a:r>
              <a:rPr lang="en-US" sz="1400" dirty="0" smtClean="0"/>
              <a:t>-Heading, -Altitude, -GS from messages (</a:t>
            </a:r>
            <a:r>
              <a:rPr lang="en-US" sz="1400" dirty="0" err="1" smtClean="0"/>
              <a:t>CmdA</a:t>
            </a:r>
            <a:r>
              <a:rPr lang="en-US" sz="1400" dirty="0" smtClean="0"/>
              <a:t> props)</a:t>
            </a:r>
            <a:endParaRPr lang="en-US" sz="1400" dirty="0"/>
          </a:p>
        </p:txBody>
      </p:sp>
    </p:spTree>
    <p:extLst>
      <p:ext uri="{BB962C8B-B14F-4D97-AF65-F5344CB8AC3E}">
        <p14:creationId xmlns:p14="http://schemas.microsoft.com/office/powerpoint/2010/main" val="2601766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19541" y="179521"/>
            <a:ext cx="3259162" cy="369332"/>
          </a:xfrm>
          <a:prstGeom prst="rect">
            <a:avLst/>
          </a:prstGeom>
          <a:noFill/>
        </p:spPr>
        <p:txBody>
          <a:bodyPr wrap="none" rtlCol="0">
            <a:spAutoFit/>
          </a:bodyPr>
          <a:lstStyle/>
          <a:p>
            <a:r>
              <a:rPr lang="en-US" dirty="0" smtClean="0"/>
              <a:t>Virtual Traffic VFR Aircraft Model</a:t>
            </a:r>
          </a:p>
        </p:txBody>
      </p:sp>
      <p:sp>
        <p:nvSpPr>
          <p:cNvPr id="3" name="Textfeld 2"/>
          <p:cNvSpPr txBox="1"/>
          <p:nvPr/>
        </p:nvSpPr>
        <p:spPr>
          <a:xfrm>
            <a:off x="189929" y="769246"/>
            <a:ext cx="1659193" cy="369332"/>
          </a:xfrm>
          <a:prstGeom prst="rect">
            <a:avLst/>
          </a:prstGeom>
          <a:noFill/>
        </p:spPr>
        <p:txBody>
          <a:bodyPr wrap="square" rtlCol="0">
            <a:spAutoFit/>
          </a:bodyPr>
          <a:lstStyle/>
          <a:p>
            <a:r>
              <a:rPr lang="en-US" dirty="0" smtClean="0"/>
              <a:t>Commands</a:t>
            </a:r>
            <a:endParaRPr lang="en-US" dirty="0"/>
          </a:p>
        </p:txBody>
      </p:sp>
      <p:sp>
        <p:nvSpPr>
          <p:cNvPr id="4" name="Rechteck 3"/>
          <p:cNvSpPr/>
          <p:nvPr/>
        </p:nvSpPr>
        <p:spPr>
          <a:xfrm>
            <a:off x="294313" y="1694092"/>
            <a:ext cx="5066726" cy="309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sz="1200" dirty="0" smtClean="0"/>
              <a:t>A=</a:t>
            </a:r>
            <a:r>
              <a:rPr lang="en-US" sz="1200" dirty="0" err="1" smtClean="0"/>
              <a:t>AcftType</a:t>
            </a:r>
            <a:r>
              <a:rPr lang="en-US" sz="1200" dirty="0" smtClean="0"/>
              <a:t>;[</a:t>
            </a:r>
            <a:r>
              <a:rPr lang="en-US" sz="1200" dirty="0" err="1" smtClean="0"/>
              <a:t>runway_ID</a:t>
            </a:r>
            <a:r>
              <a:rPr lang="en-US" sz="1200" dirty="0" smtClean="0"/>
              <a:t>]  # an </a:t>
            </a:r>
            <a:r>
              <a:rPr lang="en-US" sz="1200" dirty="0" err="1" smtClean="0"/>
              <a:t>acft</a:t>
            </a:r>
            <a:r>
              <a:rPr lang="en-US" sz="1200" dirty="0" smtClean="0"/>
              <a:t> type and an optional runway id</a:t>
            </a:r>
            <a:endParaRPr lang="en-US" sz="1200" dirty="0"/>
          </a:p>
        </p:txBody>
      </p:sp>
      <p:sp>
        <p:nvSpPr>
          <p:cNvPr id="5" name="Rechteck 4"/>
          <p:cNvSpPr/>
          <p:nvPr/>
        </p:nvSpPr>
        <p:spPr>
          <a:xfrm>
            <a:off x="294313" y="2375606"/>
            <a:ext cx="5066725" cy="30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t>S=knots  # new TAS [</a:t>
            </a:r>
            <a:r>
              <a:rPr lang="en-US" sz="1200" dirty="0" err="1" smtClean="0"/>
              <a:t>kt</a:t>
            </a:r>
            <a:r>
              <a:rPr lang="en-US" sz="1200" dirty="0" smtClean="0"/>
              <a:t>] </a:t>
            </a:r>
            <a:r>
              <a:rPr lang="en-US" sz="1200" dirty="0"/>
              <a:t>starting at next </a:t>
            </a:r>
            <a:r>
              <a:rPr lang="en-US" sz="1200" dirty="0" smtClean="0"/>
              <a:t>segment (default 100kt)</a:t>
            </a:r>
            <a:endParaRPr lang="en-US" sz="1200" dirty="0"/>
          </a:p>
          <a:p>
            <a:endParaRPr lang="en-US" sz="1200" dirty="0"/>
          </a:p>
        </p:txBody>
      </p:sp>
      <p:sp>
        <p:nvSpPr>
          <p:cNvPr id="6" name="Rechteck 5"/>
          <p:cNvSpPr/>
          <p:nvPr/>
        </p:nvSpPr>
        <p:spPr>
          <a:xfrm>
            <a:off x="294313" y="3381860"/>
            <a:ext cx="5066725" cy="3091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t>D=</a:t>
            </a:r>
            <a:r>
              <a:rPr lang="en-US" sz="1200" dirty="0" err="1" smtClean="0"/>
              <a:t>dist</a:t>
            </a:r>
            <a:r>
              <a:rPr lang="en-US" sz="1200" dirty="0" smtClean="0"/>
              <a:t>  # a straight segment [nm]</a:t>
            </a:r>
            <a:endParaRPr lang="en-US" sz="1200" dirty="0"/>
          </a:p>
        </p:txBody>
      </p:sp>
      <p:sp>
        <p:nvSpPr>
          <p:cNvPr id="7" name="Rechteck 6"/>
          <p:cNvSpPr/>
          <p:nvPr/>
        </p:nvSpPr>
        <p:spPr>
          <a:xfrm>
            <a:off x="294313" y="3691010"/>
            <a:ext cx="5066725" cy="3091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t>T=[+-]angle  # a turn segment [°] (abs &lt;=360)</a:t>
            </a:r>
            <a:endParaRPr lang="en-US" sz="1200" dirty="0"/>
          </a:p>
        </p:txBody>
      </p:sp>
      <p:sp>
        <p:nvSpPr>
          <p:cNvPr id="8" name="Rechteck 7"/>
          <p:cNvSpPr/>
          <p:nvPr/>
        </p:nvSpPr>
        <p:spPr>
          <a:xfrm>
            <a:off x="294313" y="2684756"/>
            <a:ext cx="5066725" cy="30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t>V=[+-]</a:t>
            </a:r>
            <a:r>
              <a:rPr lang="en-US" sz="1200" dirty="0" err="1" smtClean="0"/>
              <a:t>vs;agl</a:t>
            </a:r>
            <a:r>
              <a:rPr lang="en-US" sz="1200" dirty="0" smtClean="0"/>
              <a:t>  # ascent or descent @vs starting at next segment (</a:t>
            </a:r>
            <a:r>
              <a:rPr lang="en-US" sz="1200" dirty="0" err="1" smtClean="0"/>
              <a:t>def</a:t>
            </a:r>
            <a:r>
              <a:rPr lang="en-US" sz="1200" dirty="0" smtClean="0"/>
              <a:t> 0ft/Min)</a:t>
            </a:r>
            <a:endParaRPr lang="en-US" sz="1200" dirty="0"/>
          </a:p>
        </p:txBody>
      </p:sp>
      <p:sp>
        <p:nvSpPr>
          <p:cNvPr id="9" name="Textfeld 8"/>
          <p:cNvSpPr txBox="1"/>
          <p:nvPr/>
        </p:nvSpPr>
        <p:spPr>
          <a:xfrm>
            <a:off x="294314" y="1324760"/>
            <a:ext cx="1659193" cy="369332"/>
          </a:xfrm>
          <a:prstGeom prst="rect">
            <a:avLst/>
          </a:prstGeom>
          <a:noFill/>
        </p:spPr>
        <p:txBody>
          <a:bodyPr wrap="square" rtlCol="0">
            <a:spAutoFit/>
          </a:bodyPr>
          <a:lstStyle/>
          <a:p>
            <a:r>
              <a:rPr lang="en-US" dirty="0" smtClean="0"/>
              <a:t>Create aircraft</a:t>
            </a:r>
            <a:endParaRPr lang="en-US" dirty="0"/>
          </a:p>
        </p:txBody>
      </p:sp>
      <p:sp>
        <p:nvSpPr>
          <p:cNvPr id="10" name="Textfeld 9"/>
          <p:cNvSpPr txBox="1"/>
          <p:nvPr/>
        </p:nvSpPr>
        <p:spPr>
          <a:xfrm>
            <a:off x="294313" y="2021864"/>
            <a:ext cx="1659193" cy="369332"/>
          </a:xfrm>
          <a:prstGeom prst="rect">
            <a:avLst/>
          </a:prstGeom>
          <a:noFill/>
        </p:spPr>
        <p:txBody>
          <a:bodyPr wrap="square" rtlCol="0">
            <a:spAutoFit/>
          </a:bodyPr>
          <a:lstStyle/>
          <a:p>
            <a:r>
              <a:rPr lang="en-US" dirty="0" smtClean="0"/>
              <a:t>Conditions</a:t>
            </a:r>
            <a:endParaRPr lang="en-US" dirty="0"/>
          </a:p>
        </p:txBody>
      </p:sp>
      <p:sp>
        <p:nvSpPr>
          <p:cNvPr id="11" name="Textfeld 10"/>
          <p:cNvSpPr txBox="1"/>
          <p:nvPr/>
        </p:nvSpPr>
        <p:spPr>
          <a:xfrm>
            <a:off x="294313" y="3003217"/>
            <a:ext cx="1659193" cy="369332"/>
          </a:xfrm>
          <a:prstGeom prst="rect">
            <a:avLst/>
          </a:prstGeom>
          <a:noFill/>
        </p:spPr>
        <p:txBody>
          <a:bodyPr wrap="square" rtlCol="0">
            <a:spAutoFit/>
          </a:bodyPr>
          <a:lstStyle/>
          <a:p>
            <a:r>
              <a:rPr lang="en-US" dirty="0" smtClean="0"/>
              <a:t>Segments</a:t>
            </a:r>
            <a:endParaRPr lang="en-US" dirty="0"/>
          </a:p>
        </p:txBody>
      </p:sp>
      <p:sp>
        <p:nvSpPr>
          <p:cNvPr id="12" name="Textfeld 11"/>
          <p:cNvSpPr txBox="1"/>
          <p:nvPr/>
        </p:nvSpPr>
        <p:spPr>
          <a:xfrm>
            <a:off x="5862484" y="1140094"/>
            <a:ext cx="6201697" cy="3323987"/>
          </a:xfrm>
          <a:prstGeom prst="rect">
            <a:avLst/>
          </a:prstGeom>
          <a:noFill/>
        </p:spPr>
        <p:txBody>
          <a:bodyPr wrap="square" rtlCol="0">
            <a:spAutoFit/>
          </a:bodyPr>
          <a:lstStyle/>
          <a:p>
            <a:r>
              <a:rPr lang="en-US" sz="1400" dirty="0" smtClean="0"/>
              <a:t>A=</a:t>
            </a:r>
            <a:r>
              <a:rPr lang="de-CH" sz="1400" dirty="0" smtClean="0"/>
              <a:t>PC6T</a:t>
            </a:r>
            <a:r>
              <a:rPr lang="en-US" sz="1400" dirty="0" smtClean="0"/>
              <a:t>; LSZH_RW14 # a new PC6, starting at LSZH RWY14</a:t>
            </a:r>
          </a:p>
          <a:p>
            <a:r>
              <a:rPr lang="en-US" sz="1400" dirty="0" smtClean="0"/>
              <a:t>S=95  # </a:t>
            </a:r>
            <a:r>
              <a:rPr lang="en-US" sz="1400" dirty="0" err="1" smtClean="0"/>
              <a:t>init</a:t>
            </a:r>
            <a:r>
              <a:rPr lang="en-US" sz="1400" dirty="0" smtClean="0"/>
              <a:t> at 95 </a:t>
            </a:r>
            <a:r>
              <a:rPr lang="en-US" sz="1400" dirty="0" err="1" smtClean="0"/>
              <a:t>kts</a:t>
            </a:r>
            <a:endParaRPr lang="en-US" sz="1400" dirty="0" smtClean="0"/>
          </a:p>
          <a:p>
            <a:r>
              <a:rPr lang="en-US" sz="1400" dirty="0"/>
              <a:t>V=1000;500  # for the next segment climb to 500agl@1000ft/min</a:t>
            </a:r>
          </a:p>
          <a:p>
            <a:r>
              <a:rPr lang="en-US" sz="1400" dirty="0" smtClean="0"/>
              <a:t>D=2 # straight for 2nm</a:t>
            </a:r>
          </a:p>
          <a:p>
            <a:r>
              <a:rPr lang="en-US" sz="1400" dirty="0" smtClean="0"/>
              <a:t>T=180  # right turn of 180°</a:t>
            </a:r>
          </a:p>
          <a:p>
            <a:r>
              <a:rPr lang="en-US" sz="1400" dirty="0" smtClean="0"/>
              <a:t>V=800;1000  # for the next segment climb to 1000agl@800ft/min</a:t>
            </a:r>
          </a:p>
          <a:p>
            <a:r>
              <a:rPr lang="en-US" sz="1400" dirty="0" smtClean="0"/>
              <a:t>D=10 # straight for 10 nm</a:t>
            </a:r>
          </a:p>
          <a:p>
            <a:r>
              <a:rPr lang="en-US" sz="1400" dirty="0" smtClean="0"/>
              <a:t>S=120 # speed up ; note this is instantaneous (simple model)</a:t>
            </a:r>
          </a:p>
          <a:p>
            <a:r>
              <a:rPr lang="en-US" sz="1400" dirty="0" smtClean="0"/>
              <a:t>V=500;3000  # for the next segment climb to 3000agl@500ft/min</a:t>
            </a:r>
          </a:p>
          <a:p>
            <a:r>
              <a:rPr lang="en-US" sz="1400" dirty="0" smtClean="0"/>
              <a:t>T=-30 # left turn of 30°</a:t>
            </a:r>
          </a:p>
          <a:p>
            <a:r>
              <a:rPr lang="en-US" sz="1400" dirty="0" smtClean="0"/>
              <a:t>D=5 # straight for 5 nm</a:t>
            </a:r>
          </a:p>
          <a:p>
            <a:r>
              <a:rPr lang="en-US" sz="1400" dirty="0" smtClean="0"/>
              <a:t>H=225 # now turn to HDG 225°</a:t>
            </a:r>
          </a:p>
          <a:p>
            <a:r>
              <a:rPr lang="en-US" sz="1400" dirty="0" smtClean="0"/>
              <a:t>D=100 # straight for another 100 nm – just let it fly..</a:t>
            </a:r>
          </a:p>
          <a:p>
            <a:r>
              <a:rPr lang="en-US" sz="1400" dirty="0" smtClean="0"/>
              <a:t>… once the </a:t>
            </a:r>
            <a:r>
              <a:rPr lang="en-US" sz="1400" dirty="0" err="1" smtClean="0"/>
              <a:t>acft</a:t>
            </a:r>
            <a:r>
              <a:rPr lang="en-US" sz="1400" dirty="0" smtClean="0"/>
              <a:t> reaches the end of the last segment it will be removed</a:t>
            </a:r>
          </a:p>
          <a:p>
            <a:endParaRPr lang="en-US" sz="1400" dirty="0"/>
          </a:p>
        </p:txBody>
      </p:sp>
      <p:sp>
        <p:nvSpPr>
          <p:cNvPr id="13" name="Rechteck 12"/>
          <p:cNvSpPr/>
          <p:nvPr/>
        </p:nvSpPr>
        <p:spPr>
          <a:xfrm>
            <a:off x="294312" y="4000160"/>
            <a:ext cx="5066725" cy="3091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t>H=</a:t>
            </a:r>
            <a:r>
              <a:rPr lang="en-US" sz="1200" dirty="0" err="1" smtClean="0"/>
              <a:t>hdg</a:t>
            </a:r>
            <a:r>
              <a:rPr lang="en-US" sz="1200" dirty="0" smtClean="0"/>
              <a:t>  # new heading [°] (&lt;=360)</a:t>
            </a:r>
            <a:endParaRPr lang="en-US" sz="1200" dirty="0"/>
          </a:p>
        </p:txBody>
      </p:sp>
      <p:sp>
        <p:nvSpPr>
          <p:cNvPr id="14" name="Textfeld 13"/>
          <p:cNvSpPr txBox="1"/>
          <p:nvPr/>
        </p:nvSpPr>
        <p:spPr>
          <a:xfrm>
            <a:off x="5758099" y="769246"/>
            <a:ext cx="1659193" cy="369332"/>
          </a:xfrm>
          <a:prstGeom prst="rect">
            <a:avLst/>
          </a:prstGeom>
          <a:noFill/>
        </p:spPr>
        <p:txBody>
          <a:bodyPr wrap="square" rtlCol="0">
            <a:spAutoFit/>
          </a:bodyPr>
          <a:lstStyle/>
          <a:p>
            <a:r>
              <a:rPr lang="en-US" dirty="0" smtClean="0"/>
              <a:t>Example Script</a:t>
            </a:r>
            <a:endParaRPr lang="en-US" dirty="0"/>
          </a:p>
        </p:txBody>
      </p:sp>
      <p:sp>
        <p:nvSpPr>
          <p:cNvPr id="15" name="Textfeld 14"/>
          <p:cNvSpPr txBox="1"/>
          <p:nvPr/>
        </p:nvSpPr>
        <p:spPr>
          <a:xfrm>
            <a:off x="294312" y="4533047"/>
            <a:ext cx="7301107" cy="2031325"/>
          </a:xfrm>
          <a:prstGeom prst="rect">
            <a:avLst/>
          </a:prstGeom>
          <a:noFill/>
        </p:spPr>
        <p:txBody>
          <a:bodyPr wrap="square" rtlCol="0">
            <a:spAutoFit/>
          </a:bodyPr>
          <a:lstStyle/>
          <a:p>
            <a:r>
              <a:rPr lang="en-US" dirty="0" smtClean="0"/>
              <a:t>VFR Aircrafts are created from random scripts at random airports within</a:t>
            </a:r>
          </a:p>
          <a:p>
            <a:r>
              <a:rPr lang="en-US" dirty="0" smtClean="0"/>
              <a:t>the observed range, at the start of a random runway using the </a:t>
            </a:r>
            <a:r>
              <a:rPr lang="en-US" dirty="0" err="1" smtClean="0"/>
              <a:t>rwy</a:t>
            </a:r>
            <a:r>
              <a:rPr lang="en-US" dirty="0" smtClean="0"/>
              <a:t> heading</a:t>
            </a:r>
          </a:p>
          <a:p>
            <a:r>
              <a:rPr lang="en-US" dirty="0" smtClean="0"/>
              <a:t>The initial altitude (ground level) is given by the runway elevation.</a:t>
            </a:r>
          </a:p>
          <a:p>
            <a:r>
              <a:rPr lang="en-US" dirty="0" smtClean="0"/>
              <a:t>V= command accepts a positive relative altitude (</a:t>
            </a:r>
            <a:r>
              <a:rPr lang="en-US" dirty="0" err="1" smtClean="0"/>
              <a:t>agl</a:t>
            </a:r>
            <a:r>
              <a:rPr lang="en-US" dirty="0" smtClean="0"/>
              <a:t>) where the reference is the runway elevation (can still hit rocks though)</a:t>
            </a:r>
          </a:p>
          <a:p>
            <a:r>
              <a:rPr lang="en-US" dirty="0" smtClean="0"/>
              <a:t>Turns are relative to the current track, and start with the </a:t>
            </a:r>
            <a:r>
              <a:rPr lang="en-US" dirty="0" err="1" smtClean="0"/>
              <a:t>rwy</a:t>
            </a:r>
            <a:r>
              <a:rPr lang="en-US" dirty="0" smtClean="0"/>
              <a:t> heading</a:t>
            </a:r>
          </a:p>
          <a:p>
            <a:r>
              <a:rPr lang="en-US" dirty="0" smtClean="0"/>
              <a:t>H= command goes to an absolute heading</a:t>
            </a:r>
            <a:endParaRPr lang="en-US" dirty="0"/>
          </a:p>
        </p:txBody>
      </p:sp>
    </p:spTree>
    <p:extLst>
      <p:ext uri="{BB962C8B-B14F-4D97-AF65-F5344CB8AC3E}">
        <p14:creationId xmlns:p14="http://schemas.microsoft.com/office/powerpoint/2010/main" val="105872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feld 131"/>
          <p:cNvSpPr txBox="1"/>
          <p:nvPr/>
        </p:nvSpPr>
        <p:spPr>
          <a:xfrm>
            <a:off x="207009" y="176109"/>
            <a:ext cx="4325571" cy="4662815"/>
          </a:xfrm>
          <a:prstGeom prst="rect">
            <a:avLst/>
          </a:prstGeom>
          <a:noFill/>
        </p:spPr>
        <p:txBody>
          <a:bodyPr wrap="square" rtlCol="0">
            <a:spAutoFit/>
          </a:bodyPr>
          <a:lstStyle/>
          <a:p>
            <a:r>
              <a:rPr lang="en-US" sz="1100" dirty="0" smtClean="0">
                <a:latin typeface="Lucida Console" panose="020B0609040504020204" pitchFamily="49" charset="0"/>
              </a:rPr>
              <a:t>A=</a:t>
            </a:r>
            <a:r>
              <a:rPr lang="de-CH" sz="1100" dirty="0" smtClean="0">
                <a:latin typeface="Lucida Console" panose="020B0609040504020204" pitchFamily="49" charset="0"/>
              </a:rPr>
              <a:t>PC6T</a:t>
            </a:r>
            <a:r>
              <a:rPr lang="en-US" sz="1100" dirty="0" smtClean="0">
                <a:latin typeface="Lucida Console" panose="020B0609040504020204" pitchFamily="49" charset="0"/>
              </a:rPr>
              <a:t>;LSZH_RW14  # a new PC6</a:t>
            </a:r>
          </a:p>
          <a:p>
            <a:r>
              <a:rPr lang="en-US" sz="1100" dirty="0" smtClean="0">
                <a:solidFill>
                  <a:srgbClr val="00B050"/>
                </a:solidFill>
                <a:latin typeface="Lucida Console" panose="020B0609040504020204" pitchFamily="49" charset="0"/>
              </a:rPr>
              <a:t>S=95</a:t>
            </a:r>
            <a:r>
              <a:rPr lang="en-US" sz="1100" dirty="0" smtClean="0">
                <a:latin typeface="Lucida Console" panose="020B0609040504020204" pitchFamily="49" charset="0"/>
              </a:rPr>
              <a:t>  # </a:t>
            </a:r>
            <a:r>
              <a:rPr lang="en-US" sz="1100" dirty="0" err="1" smtClean="0">
                <a:latin typeface="Lucida Console" panose="020B0609040504020204" pitchFamily="49" charset="0"/>
              </a:rPr>
              <a:t>init</a:t>
            </a:r>
            <a:r>
              <a:rPr lang="en-US" sz="1100" dirty="0" smtClean="0">
                <a:latin typeface="Lucida Console" panose="020B0609040504020204" pitchFamily="49" charset="0"/>
              </a:rPr>
              <a:t> at 95 </a:t>
            </a:r>
            <a:r>
              <a:rPr lang="en-US" sz="1100" dirty="0" err="1" smtClean="0">
                <a:latin typeface="Lucida Console" panose="020B0609040504020204" pitchFamily="49" charset="0"/>
              </a:rPr>
              <a:t>kts</a:t>
            </a:r>
            <a:endParaRPr lang="en-US" sz="1100" dirty="0" smtClean="0">
              <a:latin typeface="Lucida Console" panose="020B0609040504020204" pitchFamily="49" charset="0"/>
            </a:endParaRPr>
          </a:p>
          <a:p>
            <a:r>
              <a:rPr lang="en-US" sz="1100" dirty="0" smtClean="0">
                <a:solidFill>
                  <a:srgbClr val="00B050"/>
                </a:solidFill>
                <a:latin typeface="Lucida Console" panose="020B0609040504020204" pitchFamily="49" charset="0"/>
              </a:rPr>
              <a:t>V=1000;1000</a:t>
            </a:r>
          </a:p>
          <a:p>
            <a:r>
              <a:rPr lang="en-US" sz="1100" dirty="0" smtClean="0">
                <a:solidFill>
                  <a:srgbClr val="FF0000"/>
                </a:solidFill>
                <a:latin typeface="Lucida Console" panose="020B0609040504020204" pitchFamily="49" charset="0"/>
              </a:rPr>
              <a:t>D=3</a:t>
            </a:r>
          </a:p>
          <a:p>
            <a:r>
              <a:rPr lang="en-US" sz="1100" dirty="0" smtClean="0">
                <a:latin typeface="Lucida Console" panose="020B0609040504020204" pitchFamily="49" charset="0"/>
              </a:rPr>
              <a:t>T=180</a:t>
            </a:r>
          </a:p>
          <a:p>
            <a:r>
              <a:rPr lang="en-US" sz="1100" dirty="0" smtClean="0">
                <a:solidFill>
                  <a:srgbClr val="00B050"/>
                </a:solidFill>
                <a:latin typeface="Lucida Console" panose="020B0609040504020204" pitchFamily="49" charset="0"/>
              </a:rPr>
              <a:t>V=800;1500</a:t>
            </a:r>
          </a:p>
          <a:p>
            <a:r>
              <a:rPr lang="en-US" sz="1100" dirty="0" smtClean="0">
                <a:solidFill>
                  <a:srgbClr val="FF0000"/>
                </a:solidFill>
                <a:latin typeface="Lucida Console" panose="020B0609040504020204" pitchFamily="49" charset="0"/>
              </a:rPr>
              <a:t>D=6</a:t>
            </a:r>
          </a:p>
          <a:p>
            <a:r>
              <a:rPr lang="en-US" sz="1100" dirty="0" smtClean="0">
                <a:latin typeface="Lucida Console" panose="020B0609040504020204" pitchFamily="49" charset="0"/>
              </a:rPr>
              <a:t>T=120</a:t>
            </a:r>
            <a:endParaRPr lang="en-US" sz="1100" dirty="0">
              <a:latin typeface="Lucida Console" panose="020B0609040504020204" pitchFamily="49" charset="0"/>
            </a:endParaRPr>
          </a:p>
          <a:p>
            <a:r>
              <a:rPr lang="en-US" sz="1100" dirty="0" smtClean="0">
                <a:solidFill>
                  <a:srgbClr val="00B050"/>
                </a:solidFill>
                <a:latin typeface="Lucida Console" panose="020B0609040504020204" pitchFamily="49" charset="0"/>
              </a:rPr>
              <a:t>S=140</a:t>
            </a:r>
            <a:r>
              <a:rPr lang="en-US" sz="1100" dirty="0" smtClean="0">
                <a:latin typeface="Lucida Console" panose="020B0609040504020204" pitchFamily="49" charset="0"/>
              </a:rPr>
              <a:t> # speed up</a:t>
            </a:r>
          </a:p>
          <a:p>
            <a:r>
              <a:rPr lang="en-US" sz="1100" dirty="0" smtClean="0">
                <a:solidFill>
                  <a:srgbClr val="FF0000"/>
                </a:solidFill>
                <a:latin typeface="Lucida Console" panose="020B0609040504020204" pitchFamily="49" charset="0"/>
              </a:rPr>
              <a:t>D=6</a:t>
            </a:r>
          </a:p>
          <a:p>
            <a:r>
              <a:rPr lang="en-US" sz="1100" dirty="0" smtClean="0">
                <a:solidFill>
                  <a:srgbClr val="00B050"/>
                </a:solidFill>
                <a:latin typeface="Lucida Console" panose="020B0609040504020204" pitchFamily="49" charset="0"/>
              </a:rPr>
              <a:t>V=500;2000</a:t>
            </a:r>
          </a:p>
          <a:p>
            <a:r>
              <a:rPr lang="en-US" sz="1100" dirty="0">
                <a:solidFill>
                  <a:srgbClr val="FF0000"/>
                </a:solidFill>
                <a:latin typeface="Lucida Console" panose="020B0609040504020204" pitchFamily="49" charset="0"/>
              </a:rPr>
              <a:t>D=6</a:t>
            </a:r>
          </a:p>
          <a:p>
            <a:r>
              <a:rPr lang="en-US" sz="1100" dirty="0" smtClean="0">
                <a:latin typeface="Lucida Console" panose="020B0609040504020204" pitchFamily="49" charset="0"/>
              </a:rPr>
              <a:t>T=120</a:t>
            </a:r>
          </a:p>
          <a:p>
            <a:r>
              <a:rPr lang="en-US" sz="1100" dirty="0" smtClean="0">
                <a:solidFill>
                  <a:srgbClr val="00B050"/>
                </a:solidFill>
                <a:latin typeface="Lucida Console" panose="020B0609040504020204" pitchFamily="49" charset="0"/>
              </a:rPr>
              <a:t>V=500;3000</a:t>
            </a:r>
            <a:endParaRPr lang="en-US" sz="1100" dirty="0">
              <a:solidFill>
                <a:srgbClr val="00B050"/>
              </a:solidFill>
              <a:latin typeface="Lucida Console" panose="020B0609040504020204" pitchFamily="49" charset="0"/>
            </a:endParaRPr>
          </a:p>
          <a:p>
            <a:r>
              <a:rPr lang="en-US" sz="1100" dirty="0" smtClean="0">
                <a:solidFill>
                  <a:srgbClr val="FF0000"/>
                </a:solidFill>
                <a:latin typeface="Lucida Console" panose="020B0609040504020204" pitchFamily="49" charset="0"/>
              </a:rPr>
              <a:t>D=18</a:t>
            </a:r>
          </a:p>
          <a:p>
            <a:r>
              <a:rPr lang="en-US" sz="1100" dirty="0" smtClean="0">
                <a:latin typeface="Lucida Console" panose="020B0609040504020204" pitchFamily="49" charset="0"/>
              </a:rPr>
              <a:t>T=60</a:t>
            </a:r>
          </a:p>
          <a:p>
            <a:r>
              <a:rPr lang="en-US" sz="1100" dirty="0">
                <a:solidFill>
                  <a:srgbClr val="FF0000"/>
                </a:solidFill>
                <a:latin typeface="Lucida Console" panose="020B0609040504020204" pitchFamily="49" charset="0"/>
              </a:rPr>
              <a:t>D=6</a:t>
            </a:r>
          </a:p>
          <a:p>
            <a:r>
              <a:rPr lang="en-US" sz="1100" dirty="0" smtClean="0">
                <a:latin typeface="Lucida Console" panose="020B0609040504020204" pitchFamily="49" charset="0"/>
              </a:rPr>
              <a:t>T=180</a:t>
            </a:r>
          </a:p>
          <a:p>
            <a:r>
              <a:rPr lang="en-US" sz="1100" dirty="0" smtClean="0">
                <a:latin typeface="Lucida Console" panose="020B0609040504020204" pitchFamily="49" charset="0"/>
              </a:rPr>
              <a:t>V=-</a:t>
            </a:r>
            <a:r>
              <a:rPr lang="en-US" sz="1100" dirty="0" smtClean="0">
                <a:solidFill>
                  <a:srgbClr val="00B050"/>
                </a:solidFill>
                <a:latin typeface="Lucida Console" panose="020B0609040504020204" pitchFamily="49" charset="0"/>
              </a:rPr>
              <a:t>800;2200</a:t>
            </a:r>
            <a:endParaRPr lang="en-US" sz="1100" dirty="0">
              <a:solidFill>
                <a:srgbClr val="00B050"/>
              </a:solidFill>
              <a:latin typeface="Lucida Console" panose="020B0609040504020204" pitchFamily="49" charset="0"/>
            </a:endParaRPr>
          </a:p>
          <a:p>
            <a:r>
              <a:rPr lang="en-US" sz="1100" dirty="0" smtClean="0">
                <a:solidFill>
                  <a:srgbClr val="FF0000"/>
                </a:solidFill>
                <a:latin typeface="Lucida Console" panose="020B0609040504020204" pitchFamily="49" charset="0"/>
              </a:rPr>
              <a:t>D=6</a:t>
            </a:r>
          </a:p>
          <a:p>
            <a:r>
              <a:rPr lang="en-US" sz="1100" dirty="0" smtClean="0">
                <a:latin typeface="Lucida Console" panose="020B0609040504020204" pitchFamily="49" charset="0"/>
              </a:rPr>
              <a:t>T=-60</a:t>
            </a:r>
          </a:p>
          <a:p>
            <a:r>
              <a:rPr lang="en-US" sz="1100" dirty="0" smtClean="0">
                <a:solidFill>
                  <a:srgbClr val="00B050"/>
                </a:solidFill>
                <a:latin typeface="Lucida Console" panose="020B0609040504020204" pitchFamily="49" charset="0"/>
              </a:rPr>
              <a:t>V=300;3000</a:t>
            </a:r>
          </a:p>
          <a:p>
            <a:r>
              <a:rPr lang="en-US" sz="1100" dirty="0" smtClean="0">
                <a:solidFill>
                  <a:srgbClr val="FF0000"/>
                </a:solidFill>
                <a:latin typeface="Lucida Console" panose="020B0609040504020204" pitchFamily="49" charset="0"/>
              </a:rPr>
              <a:t>D=26</a:t>
            </a:r>
          </a:p>
          <a:p>
            <a:r>
              <a:rPr lang="en-US" sz="1100" dirty="0" smtClean="0">
                <a:latin typeface="Lucida Console" panose="020B0609040504020204" pitchFamily="49" charset="0"/>
              </a:rPr>
              <a:t>T=-150</a:t>
            </a:r>
          </a:p>
          <a:p>
            <a:r>
              <a:rPr lang="en-US" sz="1100" dirty="0" smtClean="0">
                <a:latin typeface="Lucida Console" panose="020B0609040504020204" pitchFamily="49" charset="0"/>
              </a:rPr>
              <a:t>V=-</a:t>
            </a:r>
            <a:r>
              <a:rPr lang="en-US" sz="1100" dirty="0" smtClean="0">
                <a:solidFill>
                  <a:srgbClr val="00B050"/>
                </a:solidFill>
                <a:latin typeface="Lucida Console" panose="020B0609040504020204" pitchFamily="49" charset="0"/>
              </a:rPr>
              <a:t>400;2800</a:t>
            </a:r>
          </a:p>
          <a:p>
            <a:r>
              <a:rPr lang="en-US" sz="1100" dirty="0" smtClean="0">
                <a:solidFill>
                  <a:srgbClr val="FF0000"/>
                </a:solidFill>
                <a:latin typeface="Lucida Console" panose="020B0609040504020204" pitchFamily="49" charset="0"/>
              </a:rPr>
              <a:t>D=100</a:t>
            </a:r>
            <a:endParaRPr lang="en-US" sz="1100" dirty="0">
              <a:solidFill>
                <a:srgbClr val="FF0000"/>
              </a:solidFill>
              <a:latin typeface="Lucida Console" panose="020B0609040504020204" pitchFamily="49" charset="0"/>
            </a:endParaRPr>
          </a:p>
        </p:txBody>
      </p:sp>
      <p:sp>
        <p:nvSpPr>
          <p:cNvPr id="11" name="Gestreifter Pfeil nach rechts 10"/>
          <p:cNvSpPr/>
          <p:nvPr/>
        </p:nvSpPr>
        <p:spPr>
          <a:xfrm rot="16200000">
            <a:off x="6308003" y="4892599"/>
            <a:ext cx="1383921" cy="216168"/>
          </a:xfrm>
          <a:prstGeom prst="stripedRightArrow">
            <a:avLst>
              <a:gd name="adj1" fmla="val 100000"/>
              <a:gd name="adj2"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CH"/>
          </a:p>
        </p:txBody>
      </p:sp>
      <p:sp>
        <p:nvSpPr>
          <p:cNvPr id="7" name="180-Grad-Pfeil 6"/>
          <p:cNvSpPr/>
          <p:nvPr/>
        </p:nvSpPr>
        <p:spPr>
          <a:xfrm>
            <a:off x="6995136" y="3377145"/>
            <a:ext cx="798818" cy="531562"/>
          </a:xfrm>
          <a:prstGeom prst="uturnArrow">
            <a:avLst>
              <a:gd name="adj1" fmla="val 5991"/>
              <a:gd name="adj2" fmla="val 8848"/>
              <a:gd name="adj3" fmla="val 20382"/>
              <a:gd name="adj4" fmla="val 67396"/>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53" name="180-Grad-Pfeil 52"/>
          <p:cNvSpPr/>
          <p:nvPr/>
        </p:nvSpPr>
        <p:spPr>
          <a:xfrm rot="7322513">
            <a:off x="8774622" y="2226586"/>
            <a:ext cx="798818" cy="581894"/>
          </a:xfrm>
          <a:prstGeom prst="uturnArrow">
            <a:avLst>
              <a:gd name="adj1" fmla="val 8356"/>
              <a:gd name="adj2" fmla="val 12723"/>
              <a:gd name="adj3" fmla="val 32604"/>
              <a:gd name="adj4" fmla="val 67396"/>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9" name="Pfeil nach rechts 8"/>
          <p:cNvSpPr/>
          <p:nvPr/>
        </p:nvSpPr>
        <p:spPr>
          <a:xfrm rot="2019033">
            <a:off x="7674119" y="1530576"/>
            <a:ext cx="1570612" cy="110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8" name="Pfeil nach rechts 57"/>
          <p:cNvSpPr/>
          <p:nvPr/>
        </p:nvSpPr>
        <p:spPr>
          <a:xfrm rot="5400000">
            <a:off x="6868939" y="4747777"/>
            <a:ext cx="1718250" cy="9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9" name="Pfeil nach rechts 58"/>
          <p:cNvSpPr/>
          <p:nvPr/>
        </p:nvSpPr>
        <p:spPr>
          <a:xfrm rot="12562157">
            <a:off x="3516785" y="4406194"/>
            <a:ext cx="2126500" cy="138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 name="Gebogener Pfeil 12"/>
          <p:cNvSpPr/>
          <p:nvPr/>
        </p:nvSpPr>
        <p:spPr>
          <a:xfrm rot="8178131">
            <a:off x="6988660" y="5271011"/>
            <a:ext cx="793750" cy="778785"/>
          </a:xfrm>
          <a:prstGeom prst="circularArrow">
            <a:avLst>
              <a:gd name="adj1" fmla="val 5888"/>
              <a:gd name="adj2" fmla="val 353301"/>
              <a:gd name="adj3" fmla="val 20404126"/>
              <a:gd name="adj4" fmla="val 13451712"/>
              <a:gd name="adj5" fmla="val 5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62" name="Gebogener Pfeil 61"/>
          <p:cNvSpPr/>
          <p:nvPr/>
        </p:nvSpPr>
        <p:spPr>
          <a:xfrm rot="15652554">
            <a:off x="3454953" y="3268850"/>
            <a:ext cx="793750" cy="778785"/>
          </a:xfrm>
          <a:prstGeom prst="circularArrow">
            <a:avLst>
              <a:gd name="adj1" fmla="val 5888"/>
              <a:gd name="adj2" fmla="val 353301"/>
              <a:gd name="adj3" fmla="val 20404126"/>
              <a:gd name="adj4" fmla="val 13451712"/>
              <a:gd name="adj5" fmla="val 5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63" name="Pfeil nach rechts 62"/>
          <p:cNvSpPr/>
          <p:nvPr/>
        </p:nvSpPr>
        <p:spPr>
          <a:xfrm rot="19712736">
            <a:off x="3433208" y="2179293"/>
            <a:ext cx="4190211" cy="104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4" name="Pfeil nach rechts 63"/>
          <p:cNvSpPr/>
          <p:nvPr/>
        </p:nvSpPr>
        <p:spPr>
          <a:xfrm rot="8882694">
            <a:off x="448983" y="3540827"/>
            <a:ext cx="7042784" cy="104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5" name="Gebogener Pfeil 64"/>
          <p:cNvSpPr/>
          <p:nvPr/>
        </p:nvSpPr>
        <p:spPr>
          <a:xfrm rot="19471254">
            <a:off x="7154098" y="1013065"/>
            <a:ext cx="793750" cy="778785"/>
          </a:xfrm>
          <a:prstGeom prst="circularArrow">
            <a:avLst>
              <a:gd name="adj1" fmla="val 5888"/>
              <a:gd name="adj2" fmla="val 353301"/>
              <a:gd name="adj3" fmla="val 20404126"/>
              <a:gd name="adj4" fmla="val 16126169"/>
              <a:gd name="adj5" fmla="val 5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68" name="Pfeil nach rechts 67"/>
          <p:cNvSpPr/>
          <p:nvPr/>
        </p:nvSpPr>
        <p:spPr>
          <a:xfrm rot="12857821">
            <a:off x="7283846" y="2120020"/>
            <a:ext cx="1570612" cy="110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9" name="Gebogener Pfeil 68"/>
          <p:cNvSpPr/>
          <p:nvPr/>
        </p:nvSpPr>
        <p:spPr>
          <a:xfrm rot="2128746" flipH="1">
            <a:off x="6797012" y="1603862"/>
            <a:ext cx="793750" cy="778785"/>
          </a:xfrm>
          <a:prstGeom prst="circularArrow">
            <a:avLst>
              <a:gd name="adj1" fmla="val 5888"/>
              <a:gd name="adj2" fmla="val 353301"/>
              <a:gd name="adj3" fmla="val 20404126"/>
              <a:gd name="adj4" fmla="val 16126169"/>
              <a:gd name="adj5" fmla="val 5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71" name="Gebogener Pfeil 70"/>
          <p:cNvSpPr/>
          <p:nvPr/>
        </p:nvSpPr>
        <p:spPr>
          <a:xfrm rot="15157446" flipH="1">
            <a:off x="722319" y="5390608"/>
            <a:ext cx="793750" cy="778785"/>
          </a:xfrm>
          <a:prstGeom prst="circularArrow">
            <a:avLst>
              <a:gd name="adj1" fmla="val 5888"/>
              <a:gd name="adj2" fmla="val 353301"/>
              <a:gd name="adj3" fmla="val 20404126"/>
              <a:gd name="adj4" fmla="val 11301718"/>
              <a:gd name="adj5" fmla="val 5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83" name="Pfeil nach rechts 82"/>
          <p:cNvSpPr/>
          <p:nvPr/>
        </p:nvSpPr>
        <p:spPr>
          <a:xfrm>
            <a:off x="1145050" y="6090115"/>
            <a:ext cx="9217874" cy="72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6" name="Textfeld 85"/>
          <p:cNvSpPr txBox="1"/>
          <p:nvPr/>
        </p:nvSpPr>
        <p:spPr>
          <a:xfrm>
            <a:off x="7725207" y="3752628"/>
            <a:ext cx="449162" cy="261610"/>
          </a:xfrm>
          <a:prstGeom prst="rect">
            <a:avLst/>
          </a:prstGeom>
          <a:noFill/>
        </p:spPr>
        <p:txBody>
          <a:bodyPr wrap="none" rtlCol="0">
            <a:spAutoFit/>
          </a:bodyPr>
          <a:lstStyle/>
          <a:p>
            <a:r>
              <a:rPr lang="de-CH" sz="1100" dirty="0" smtClean="0"/>
              <a:t>180°</a:t>
            </a:r>
            <a:endParaRPr lang="de-CH" sz="1100" dirty="0"/>
          </a:p>
        </p:txBody>
      </p:sp>
      <p:sp>
        <p:nvSpPr>
          <p:cNvPr id="87" name="Textfeld 86"/>
          <p:cNvSpPr txBox="1"/>
          <p:nvPr/>
        </p:nvSpPr>
        <p:spPr>
          <a:xfrm>
            <a:off x="6188354" y="5561839"/>
            <a:ext cx="449162" cy="261610"/>
          </a:xfrm>
          <a:prstGeom prst="rect">
            <a:avLst/>
          </a:prstGeom>
          <a:noFill/>
        </p:spPr>
        <p:txBody>
          <a:bodyPr wrap="none" rtlCol="0">
            <a:spAutoFit/>
          </a:bodyPr>
          <a:lstStyle/>
          <a:p>
            <a:r>
              <a:rPr lang="de-CH" sz="1100" dirty="0" smtClean="0"/>
              <a:t>300°</a:t>
            </a:r>
            <a:endParaRPr lang="de-CH" sz="1100" dirty="0"/>
          </a:p>
        </p:txBody>
      </p:sp>
      <p:sp>
        <p:nvSpPr>
          <p:cNvPr id="88" name="Textfeld 87"/>
          <p:cNvSpPr txBox="1"/>
          <p:nvPr/>
        </p:nvSpPr>
        <p:spPr>
          <a:xfrm>
            <a:off x="3728578" y="3229795"/>
            <a:ext cx="377026" cy="261610"/>
          </a:xfrm>
          <a:prstGeom prst="rect">
            <a:avLst/>
          </a:prstGeom>
          <a:noFill/>
        </p:spPr>
        <p:txBody>
          <a:bodyPr wrap="none" rtlCol="0">
            <a:spAutoFit/>
          </a:bodyPr>
          <a:lstStyle/>
          <a:p>
            <a:r>
              <a:rPr lang="de-CH" sz="1100" dirty="0" smtClean="0"/>
              <a:t>60°</a:t>
            </a:r>
            <a:endParaRPr lang="de-CH" sz="1100" dirty="0"/>
          </a:p>
        </p:txBody>
      </p:sp>
      <p:sp>
        <p:nvSpPr>
          <p:cNvPr id="89" name="Textfeld 88"/>
          <p:cNvSpPr txBox="1"/>
          <p:nvPr/>
        </p:nvSpPr>
        <p:spPr>
          <a:xfrm>
            <a:off x="6743712" y="3935652"/>
            <a:ext cx="304892" cy="261610"/>
          </a:xfrm>
          <a:prstGeom prst="rect">
            <a:avLst/>
          </a:prstGeom>
          <a:noFill/>
        </p:spPr>
        <p:txBody>
          <a:bodyPr wrap="none" rtlCol="0">
            <a:spAutoFit/>
          </a:bodyPr>
          <a:lstStyle/>
          <a:p>
            <a:r>
              <a:rPr lang="de-CH" sz="1100" dirty="0" smtClean="0"/>
              <a:t>0°</a:t>
            </a:r>
            <a:endParaRPr lang="de-CH" sz="1100" dirty="0"/>
          </a:p>
        </p:txBody>
      </p:sp>
      <p:pic>
        <p:nvPicPr>
          <p:cNvPr id="15" name="Grafik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444" y="67912"/>
            <a:ext cx="2351819" cy="2346307"/>
          </a:xfrm>
          <a:prstGeom prst="rect">
            <a:avLst/>
          </a:prstGeom>
        </p:spPr>
      </p:pic>
      <p:sp>
        <p:nvSpPr>
          <p:cNvPr id="90" name="Textfeld 89"/>
          <p:cNvSpPr txBox="1"/>
          <p:nvPr/>
        </p:nvSpPr>
        <p:spPr>
          <a:xfrm>
            <a:off x="7875584" y="935933"/>
            <a:ext cx="449162" cy="261610"/>
          </a:xfrm>
          <a:prstGeom prst="rect">
            <a:avLst/>
          </a:prstGeom>
          <a:noFill/>
        </p:spPr>
        <p:txBody>
          <a:bodyPr wrap="none" rtlCol="0">
            <a:spAutoFit/>
          </a:bodyPr>
          <a:lstStyle/>
          <a:p>
            <a:r>
              <a:rPr lang="de-CH" sz="1100" dirty="0" smtClean="0"/>
              <a:t>120°</a:t>
            </a:r>
            <a:endParaRPr lang="de-CH" sz="1100" dirty="0"/>
          </a:p>
        </p:txBody>
      </p:sp>
      <p:sp>
        <p:nvSpPr>
          <p:cNvPr id="91" name="Textfeld 90"/>
          <p:cNvSpPr txBox="1"/>
          <p:nvPr/>
        </p:nvSpPr>
        <p:spPr>
          <a:xfrm>
            <a:off x="8266342" y="2606568"/>
            <a:ext cx="449162" cy="261610"/>
          </a:xfrm>
          <a:prstGeom prst="rect">
            <a:avLst/>
          </a:prstGeom>
          <a:noFill/>
        </p:spPr>
        <p:txBody>
          <a:bodyPr wrap="none" rtlCol="0">
            <a:spAutoFit/>
          </a:bodyPr>
          <a:lstStyle/>
          <a:p>
            <a:r>
              <a:rPr lang="de-CH" sz="1100" dirty="0" smtClean="0"/>
              <a:t>300°</a:t>
            </a:r>
            <a:endParaRPr lang="de-CH" sz="1100" dirty="0"/>
          </a:p>
        </p:txBody>
      </p:sp>
      <p:sp>
        <p:nvSpPr>
          <p:cNvPr id="92" name="Textfeld 91"/>
          <p:cNvSpPr txBox="1"/>
          <p:nvPr/>
        </p:nvSpPr>
        <p:spPr>
          <a:xfrm>
            <a:off x="6420114" y="1644523"/>
            <a:ext cx="449162" cy="261610"/>
          </a:xfrm>
          <a:prstGeom prst="rect">
            <a:avLst/>
          </a:prstGeom>
          <a:noFill/>
        </p:spPr>
        <p:txBody>
          <a:bodyPr wrap="none" rtlCol="0">
            <a:spAutoFit/>
          </a:bodyPr>
          <a:lstStyle/>
          <a:p>
            <a:r>
              <a:rPr lang="de-CH" sz="1100" dirty="0" smtClean="0"/>
              <a:t>240°</a:t>
            </a:r>
            <a:endParaRPr lang="de-CH" sz="1100" dirty="0"/>
          </a:p>
        </p:txBody>
      </p:sp>
      <p:sp>
        <p:nvSpPr>
          <p:cNvPr id="111" name="Textfeld 110"/>
          <p:cNvSpPr txBox="1"/>
          <p:nvPr/>
        </p:nvSpPr>
        <p:spPr>
          <a:xfrm>
            <a:off x="1145050" y="5854455"/>
            <a:ext cx="377026" cy="261610"/>
          </a:xfrm>
          <a:prstGeom prst="rect">
            <a:avLst/>
          </a:prstGeom>
          <a:noFill/>
        </p:spPr>
        <p:txBody>
          <a:bodyPr wrap="none" rtlCol="0">
            <a:spAutoFit/>
          </a:bodyPr>
          <a:lstStyle/>
          <a:p>
            <a:r>
              <a:rPr lang="de-CH" sz="1100" dirty="0" smtClean="0"/>
              <a:t>90°</a:t>
            </a:r>
            <a:endParaRPr lang="de-CH" sz="1100" dirty="0"/>
          </a:p>
        </p:txBody>
      </p:sp>
      <p:sp>
        <p:nvSpPr>
          <p:cNvPr id="112" name="Textfeld 111"/>
          <p:cNvSpPr txBox="1"/>
          <p:nvPr/>
        </p:nvSpPr>
        <p:spPr>
          <a:xfrm>
            <a:off x="6167759" y="5006962"/>
            <a:ext cx="888385" cy="261610"/>
          </a:xfrm>
          <a:prstGeom prst="rect">
            <a:avLst/>
          </a:prstGeom>
          <a:noFill/>
        </p:spPr>
        <p:txBody>
          <a:bodyPr wrap="none" rtlCol="0">
            <a:spAutoFit/>
          </a:bodyPr>
          <a:lstStyle/>
          <a:p>
            <a:r>
              <a:rPr lang="de-CH" sz="1100" dirty="0" smtClean="0">
                <a:solidFill>
                  <a:srgbClr val="00B050"/>
                </a:solidFill>
              </a:rPr>
              <a:t>1000@1000</a:t>
            </a:r>
            <a:endParaRPr lang="de-CH" sz="1100" dirty="0">
              <a:solidFill>
                <a:srgbClr val="00B050"/>
              </a:solidFill>
            </a:endParaRPr>
          </a:p>
        </p:txBody>
      </p:sp>
      <p:sp>
        <p:nvSpPr>
          <p:cNvPr id="113" name="Textfeld 112"/>
          <p:cNvSpPr txBox="1"/>
          <p:nvPr/>
        </p:nvSpPr>
        <p:spPr>
          <a:xfrm>
            <a:off x="3063279" y="2991933"/>
            <a:ext cx="816249" cy="261610"/>
          </a:xfrm>
          <a:prstGeom prst="rect">
            <a:avLst/>
          </a:prstGeom>
          <a:noFill/>
        </p:spPr>
        <p:txBody>
          <a:bodyPr wrap="none" rtlCol="0">
            <a:spAutoFit/>
          </a:bodyPr>
          <a:lstStyle/>
          <a:p>
            <a:r>
              <a:rPr lang="de-CH" sz="1100" dirty="0" smtClean="0">
                <a:solidFill>
                  <a:srgbClr val="00B050"/>
                </a:solidFill>
              </a:rPr>
              <a:t>3000@500</a:t>
            </a:r>
            <a:endParaRPr lang="de-CH" sz="1100" dirty="0">
              <a:solidFill>
                <a:srgbClr val="00B050"/>
              </a:solidFill>
            </a:endParaRPr>
          </a:p>
        </p:txBody>
      </p:sp>
      <p:sp>
        <p:nvSpPr>
          <p:cNvPr id="114" name="Textfeld 113"/>
          <p:cNvSpPr txBox="1"/>
          <p:nvPr/>
        </p:nvSpPr>
        <p:spPr>
          <a:xfrm>
            <a:off x="8928063" y="2348932"/>
            <a:ext cx="449162" cy="261610"/>
          </a:xfrm>
          <a:prstGeom prst="rect">
            <a:avLst/>
          </a:prstGeom>
          <a:noFill/>
        </p:spPr>
        <p:txBody>
          <a:bodyPr wrap="none" rtlCol="0">
            <a:spAutoFit/>
          </a:bodyPr>
          <a:lstStyle/>
          <a:p>
            <a:r>
              <a:rPr lang="de-CH" sz="1100" dirty="0" smtClean="0"/>
              <a:t>180°</a:t>
            </a:r>
            <a:endParaRPr lang="de-CH" sz="1100" dirty="0"/>
          </a:p>
        </p:txBody>
      </p:sp>
      <p:sp>
        <p:nvSpPr>
          <p:cNvPr id="115" name="Textfeld 114"/>
          <p:cNvSpPr txBox="1"/>
          <p:nvPr/>
        </p:nvSpPr>
        <p:spPr>
          <a:xfrm>
            <a:off x="7928652" y="2764204"/>
            <a:ext cx="859531" cy="261610"/>
          </a:xfrm>
          <a:prstGeom prst="rect">
            <a:avLst/>
          </a:prstGeom>
          <a:noFill/>
        </p:spPr>
        <p:txBody>
          <a:bodyPr wrap="none" rtlCol="0">
            <a:spAutoFit/>
          </a:bodyPr>
          <a:lstStyle/>
          <a:p>
            <a:r>
              <a:rPr lang="de-CH" sz="1100" dirty="0" smtClean="0">
                <a:solidFill>
                  <a:srgbClr val="00B050"/>
                </a:solidFill>
              </a:rPr>
              <a:t>2200@-800</a:t>
            </a:r>
            <a:endParaRPr lang="de-CH" sz="1100" dirty="0">
              <a:solidFill>
                <a:srgbClr val="00B050"/>
              </a:solidFill>
            </a:endParaRPr>
          </a:p>
        </p:txBody>
      </p:sp>
      <p:sp>
        <p:nvSpPr>
          <p:cNvPr id="116" name="Textfeld 115"/>
          <p:cNvSpPr txBox="1"/>
          <p:nvPr/>
        </p:nvSpPr>
        <p:spPr>
          <a:xfrm>
            <a:off x="6527404" y="1868677"/>
            <a:ext cx="816249" cy="261610"/>
          </a:xfrm>
          <a:prstGeom prst="rect">
            <a:avLst/>
          </a:prstGeom>
          <a:noFill/>
        </p:spPr>
        <p:txBody>
          <a:bodyPr wrap="none" rtlCol="0">
            <a:spAutoFit/>
          </a:bodyPr>
          <a:lstStyle/>
          <a:p>
            <a:r>
              <a:rPr lang="de-CH" sz="1100" dirty="0" smtClean="0">
                <a:solidFill>
                  <a:srgbClr val="00B050"/>
                </a:solidFill>
              </a:rPr>
              <a:t>3000@300</a:t>
            </a:r>
            <a:endParaRPr lang="de-CH" sz="1100" dirty="0">
              <a:solidFill>
                <a:srgbClr val="00B050"/>
              </a:solidFill>
            </a:endParaRPr>
          </a:p>
        </p:txBody>
      </p:sp>
      <p:sp>
        <p:nvSpPr>
          <p:cNvPr id="118" name="Textfeld 117"/>
          <p:cNvSpPr txBox="1"/>
          <p:nvPr/>
        </p:nvSpPr>
        <p:spPr>
          <a:xfrm>
            <a:off x="8002344" y="3935652"/>
            <a:ext cx="816249" cy="261610"/>
          </a:xfrm>
          <a:prstGeom prst="rect">
            <a:avLst/>
          </a:prstGeom>
          <a:noFill/>
        </p:spPr>
        <p:txBody>
          <a:bodyPr wrap="none" rtlCol="0">
            <a:spAutoFit/>
          </a:bodyPr>
          <a:lstStyle/>
          <a:p>
            <a:r>
              <a:rPr lang="de-CH" sz="1100" dirty="0" smtClean="0">
                <a:solidFill>
                  <a:srgbClr val="00B050"/>
                </a:solidFill>
              </a:rPr>
              <a:t>1500@800</a:t>
            </a:r>
            <a:endParaRPr lang="de-CH" sz="1100" dirty="0">
              <a:solidFill>
                <a:srgbClr val="00B050"/>
              </a:solidFill>
            </a:endParaRPr>
          </a:p>
        </p:txBody>
      </p:sp>
      <p:sp>
        <p:nvSpPr>
          <p:cNvPr id="119" name="Textfeld 118"/>
          <p:cNvSpPr txBox="1"/>
          <p:nvPr/>
        </p:nvSpPr>
        <p:spPr>
          <a:xfrm>
            <a:off x="5047161" y="4458855"/>
            <a:ext cx="816249" cy="261610"/>
          </a:xfrm>
          <a:prstGeom prst="rect">
            <a:avLst/>
          </a:prstGeom>
          <a:noFill/>
        </p:spPr>
        <p:txBody>
          <a:bodyPr wrap="none" rtlCol="0">
            <a:spAutoFit/>
          </a:bodyPr>
          <a:lstStyle/>
          <a:p>
            <a:r>
              <a:rPr lang="de-CH" sz="1100" dirty="0" smtClean="0">
                <a:solidFill>
                  <a:srgbClr val="00B050"/>
                </a:solidFill>
              </a:rPr>
              <a:t>2000@500</a:t>
            </a:r>
            <a:endParaRPr lang="de-CH" sz="1100" dirty="0">
              <a:solidFill>
                <a:srgbClr val="00B050"/>
              </a:solidFill>
            </a:endParaRPr>
          </a:p>
        </p:txBody>
      </p:sp>
      <p:sp>
        <p:nvSpPr>
          <p:cNvPr id="120" name="Textfeld 119"/>
          <p:cNvSpPr txBox="1"/>
          <p:nvPr/>
        </p:nvSpPr>
        <p:spPr>
          <a:xfrm>
            <a:off x="842388" y="6166875"/>
            <a:ext cx="859531" cy="261610"/>
          </a:xfrm>
          <a:prstGeom prst="rect">
            <a:avLst/>
          </a:prstGeom>
          <a:noFill/>
        </p:spPr>
        <p:txBody>
          <a:bodyPr wrap="none" rtlCol="0">
            <a:spAutoFit/>
          </a:bodyPr>
          <a:lstStyle/>
          <a:p>
            <a:r>
              <a:rPr lang="de-CH" sz="1100" dirty="0" smtClean="0">
                <a:solidFill>
                  <a:srgbClr val="00B050"/>
                </a:solidFill>
              </a:rPr>
              <a:t>2800@-400</a:t>
            </a:r>
            <a:endParaRPr lang="de-CH" sz="1100" dirty="0">
              <a:solidFill>
                <a:srgbClr val="00B050"/>
              </a:solidFill>
            </a:endParaRPr>
          </a:p>
        </p:txBody>
      </p:sp>
      <p:sp>
        <p:nvSpPr>
          <p:cNvPr id="121" name="Textfeld 120"/>
          <p:cNvSpPr txBox="1"/>
          <p:nvPr/>
        </p:nvSpPr>
        <p:spPr>
          <a:xfrm>
            <a:off x="6388901" y="3804847"/>
            <a:ext cx="442750" cy="261610"/>
          </a:xfrm>
          <a:prstGeom prst="rect">
            <a:avLst/>
          </a:prstGeom>
          <a:noFill/>
        </p:spPr>
        <p:txBody>
          <a:bodyPr wrap="none" rtlCol="0">
            <a:spAutoFit/>
          </a:bodyPr>
          <a:lstStyle/>
          <a:p>
            <a:r>
              <a:rPr lang="de-CH" sz="1100" dirty="0" smtClean="0">
                <a:solidFill>
                  <a:srgbClr val="FF0000"/>
                </a:solidFill>
              </a:rPr>
              <a:t>3nm</a:t>
            </a:r>
            <a:endParaRPr lang="de-CH" sz="1100" dirty="0">
              <a:solidFill>
                <a:srgbClr val="FF0000"/>
              </a:solidFill>
            </a:endParaRPr>
          </a:p>
        </p:txBody>
      </p:sp>
      <p:sp>
        <p:nvSpPr>
          <p:cNvPr id="124" name="Textfeld 123"/>
          <p:cNvSpPr txBox="1"/>
          <p:nvPr/>
        </p:nvSpPr>
        <p:spPr>
          <a:xfrm>
            <a:off x="7844846" y="4730250"/>
            <a:ext cx="442750" cy="261610"/>
          </a:xfrm>
          <a:prstGeom prst="rect">
            <a:avLst/>
          </a:prstGeom>
          <a:noFill/>
        </p:spPr>
        <p:txBody>
          <a:bodyPr wrap="none" rtlCol="0">
            <a:spAutoFit/>
          </a:bodyPr>
          <a:lstStyle/>
          <a:p>
            <a:r>
              <a:rPr lang="de-CH" sz="1100" dirty="0" smtClean="0">
                <a:solidFill>
                  <a:srgbClr val="FF0000"/>
                </a:solidFill>
              </a:rPr>
              <a:t>6nm</a:t>
            </a:r>
            <a:endParaRPr lang="de-CH" sz="1100" dirty="0">
              <a:solidFill>
                <a:srgbClr val="FF0000"/>
              </a:solidFill>
            </a:endParaRPr>
          </a:p>
        </p:txBody>
      </p:sp>
      <p:sp>
        <p:nvSpPr>
          <p:cNvPr id="127" name="Pfeil nach rechts 126"/>
          <p:cNvSpPr/>
          <p:nvPr/>
        </p:nvSpPr>
        <p:spPr>
          <a:xfrm rot="16200000">
            <a:off x="6165172" y="4730275"/>
            <a:ext cx="1718250" cy="94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9" name="Textfeld 128"/>
          <p:cNvSpPr txBox="1"/>
          <p:nvPr/>
        </p:nvSpPr>
        <p:spPr>
          <a:xfrm>
            <a:off x="4266336" y="4496296"/>
            <a:ext cx="442750" cy="261610"/>
          </a:xfrm>
          <a:prstGeom prst="rect">
            <a:avLst/>
          </a:prstGeom>
          <a:noFill/>
        </p:spPr>
        <p:txBody>
          <a:bodyPr wrap="none" rtlCol="0">
            <a:spAutoFit/>
          </a:bodyPr>
          <a:lstStyle/>
          <a:p>
            <a:r>
              <a:rPr lang="de-CH" sz="1100" dirty="0" smtClean="0">
                <a:solidFill>
                  <a:srgbClr val="FF0000"/>
                </a:solidFill>
              </a:rPr>
              <a:t>6nm</a:t>
            </a:r>
            <a:endParaRPr lang="de-CH" sz="1100" dirty="0">
              <a:solidFill>
                <a:srgbClr val="FF0000"/>
              </a:solidFill>
            </a:endParaRPr>
          </a:p>
        </p:txBody>
      </p:sp>
      <p:sp>
        <p:nvSpPr>
          <p:cNvPr id="130" name="Pfeil nach rechts 129"/>
          <p:cNvSpPr/>
          <p:nvPr/>
        </p:nvSpPr>
        <p:spPr>
          <a:xfrm rot="12562157">
            <a:off x="5211294" y="5365671"/>
            <a:ext cx="2126500" cy="138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1" name="Textfeld 130"/>
          <p:cNvSpPr txBox="1"/>
          <p:nvPr/>
        </p:nvSpPr>
        <p:spPr>
          <a:xfrm>
            <a:off x="5609480" y="5388584"/>
            <a:ext cx="442750" cy="261610"/>
          </a:xfrm>
          <a:prstGeom prst="rect">
            <a:avLst/>
          </a:prstGeom>
          <a:noFill/>
        </p:spPr>
        <p:txBody>
          <a:bodyPr wrap="none" rtlCol="0">
            <a:spAutoFit/>
          </a:bodyPr>
          <a:lstStyle/>
          <a:p>
            <a:r>
              <a:rPr lang="de-CH" sz="1100" dirty="0" smtClean="0">
                <a:solidFill>
                  <a:srgbClr val="FF0000"/>
                </a:solidFill>
              </a:rPr>
              <a:t>6nm</a:t>
            </a:r>
            <a:endParaRPr lang="de-CH" sz="1100" dirty="0">
              <a:solidFill>
                <a:srgbClr val="FF0000"/>
              </a:solidFill>
            </a:endParaRPr>
          </a:p>
        </p:txBody>
      </p:sp>
      <p:sp>
        <p:nvSpPr>
          <p:cNvPr id="133" name="Textfeld 132"/>
          <p:cNvSpPr txBox="1"/>
          <p:nvPr/>
        </p:nvSpPr>
        <p:spPr>
          <a:xfrm>
            <a:off x="7024296" y="5618255"/>
            <a:ext cx="511679" cy="261610"/>
          </a:xfrm>
          <a:prstGeom prst="rect">
            <a:avLst/>
          </a:prstGeom>
          <a:noFill/>
        </p:spPr>
        <p:txBody>
          <a:bodyPr wrap="none" rtlCol="0">
            <a:spAutoFit/>
          </a:bodyPr>
          <a:lstStyle/>
          <a:p>
            <a:r>
              <a:rPr lang="de-CH" sz="1100" dirty="0" smtClean="0">
                <a:solidFill>
                  <a:srgbClr val="00B050"/>
                </a:solidFill>
              </a:rPr>
              <a:t>140kt</a:t>
            </a:r>
            <a:endParaRPr lang="de-CH" sz="1100" dirty="0">
              <a:solidFill>
                <a:srgbClr val="00B050"/>
              </a:solidFill>
            </a:endParaRPr>
          </a:p>
        </p:txBody>
      </p:sp>
      <p:sp>
        <p:nvSpPr>
          <p:cNvPr id="134" name="Textfeld 133"/>
          <p:cNvSpPr txBox="1"/>
          <p:nvPr/>
        </p:nvSpPr>
        <p:spPr>
          <a:xfrm>
            <a:off x="6537751" y="5181803"/>
            <a:ext cx="439544" cy="261610"/>
          </a:xfrm>
          <a:prstGeom prst="rect">
            <a:avLst/>
          </a:prstGeom>
          <a:noFill/>
        </p:spPr>
        <p:txBody>
          <a:bodyPr wrap="none" rtlCol="0">
            <a:spAutoFit/>
          </a:bodyPr>
          <a:lstStyle/>
          <a:p>
            <a:r>
              <a:rPr lang="de-CH" sz="1100" dirty="0" smtClean="0">
                <a:solidFill>
                  <a:srgbClr val="00B050"/>
                </a:solidFill>
              </a:rPr>
              <a:t>95kt</a:t>
            </a:r>
            <a:endParaRPr lang="de-CH" sz="1100" dirty="0">
              <a:solidFill>
                <a:srgbClr val="00B050"/>
              </a:solidFill>
            </a:endParaRPr>
          </a:p>
        </p:txBody>
      </p:sp>
      <p:sp>
        <p:nvSpPr>
          <p:cNvPr id="135" name="Textfeld 134"/>
          <p:cNvSpPr txBox="1"/>
          <p:nvPr/>
        </p:nvSpPr>
        <p:spPr>
          <a:xfrm>
            <a:off x="5105767" y="1722411"/>
            <a:ext cx="514885" cy="261610"/>
          </a:xfrm>
          <a:prstGeom prst="rect">
            <a:avLst/>
          </a:prstGeom>
          <a:noFill/>
        </p:spPr>
        <p:txBody>
          <a:bodyPr wrap="none" rtlCol="0">
            <a:spAutoFit/>
          </a:bodyPr>
          <a:lstStyle/>
          <a:p>
            <a:r>
              <a:rPr lang="de-CH" sz="1100" dirty="0" smtClean="0">
                <a:solidFill>
                  <a:srgbClr val="FF0000"/>
                </a:solidFill>
              </a:rPr>
              <a:t>18nm</a:t>
            </a:r>
            <a:endParaRPr lang="de-CH" sz="1100" dirty="0">
              <a:solidFill>
                <a:srgbClr val="FF0000"/>
              </a:solidFill>
            </a:endParaRPr>
          </a:p>
        </p:txBody>
      </p:sp>
      <p:sp>
        <p:nvSpPr>
          <p:cNvPr id="136" name="Textfeld 135"/>
          <p:cNvSpPr txBox="1"/>
          <p:nvPr/>
        </p:nvSpPr>
        <p:spPr>
          <a:xfrm>
            <a:off x="8581885" y="1147641"/>
            <a:ext cx="442750" cy="261610"/>
          </a:xfrm>
          <a:prstGeom prst="rect">
            <a:avLst/>
          </a:prstGeom>
          <a:noFill/>
        </p:spPr>
        <p:txBody>
          <a:bodyPr wrap="none" rtlCol="0">
            <a:spAutoFit/>
          </a:bodyPr>
          <a:lstStyle/>
          <a:p>
            <a:r>
              <a:rPr lang="de-CH" sz="1100" dirty="0" smtClean="0">
                <a:solidFill>
                  <a:srgbClr val="FF0000"/>
                </a:solidFill>
              </a:rPr>
              <a:t>6nm</a:t>
            </a:r>
            <a:endParaRPr lang="de-CH" sz="1100" dirty="0">
              <a:solidFill>
                <a:srgbClr val="FF0000"/>
              </a:solidFill>
            </a:endParaRPr>
          </a:p>
        </p:txBody>
      </p:sp>
      <p:sp>
        <p:nvSpPr>
          <p:cNvPr id="137" name="Textfeld 136"/>
          <p:cNvSpPr txBox="1"/>
          <p:nvPr/>
        </p:nvSpPr>
        <p:spPr>
          <a:xfrm>
            <a:off x="7450737" y="2216101"/>
            <a:ext cx="442750" cy="261610"/>
          </a:xfrm>
          <a:prstGeom prst="rect">
            <a:avLst/>
          </a:prstGeom>
          <a:noFill/>
        </p:spPr>
        <p:txBody>
          <a:bodyPr wrap="none" rtlCol="0">
            <a:spAutoFit/>
          </a:bodyPr>
          <a:lstStyle/>
          <a:p>
            <a:r>
              <a:rPr lang="de-CH" sz="1100" dirty="0" smtClean="0">
                <a:solidFill>
                  <a:srgbClr val="FF0000"/>
                </a:solidFill>
              </a:rPr>
              <a:t>6nm</a:t>
            </a:r>
            <a:endParaRPr lang="de-CH" sz="1100" dirty="0">
              <a:solidFill>
                <a:srgbClr val="FF0000"/>
              </a:solidFill>
            </a:endParaRPr>
          </a:p>
        </p:txBody>
      </p:sp>
      <p:sp>
        <p:nvSpPr>
          <p:cNvPr id="138" name="Textfeld 137"/>
          <p:cNvSpPr txBox="1"/>
          <p:nvPr/>
        </p:nvSpPr>
        <p:spPr>
          <a:xfrm>
            <a:off x="4789719" y="3098990"/>
            <a:ext cx="514885" cy="261610"/>
          </a:xfrm>
          <a:prstGeom prst="rect">
            <a:avLst/>
          </a:prstGeom>
          <a:noFill/>
        </p:spPr>
        <p:txBody>
          <a:bodyPr wrap="none" rtlCol="0">
            <a:spAutoFit/>
          </a:bodyPr>
          <a:lstStyle/>
          <a:p>
            <a:r>
              <a:rPr lang="de-CH" sz="1100" dirty="0" smtClean="0">
                <a:solidFill>
                  <a:srgbClr val="FF0000"/>
                </a:solidFill>
              </a:rPr>
              <a:t>26nm</a:t>
            </a:r>
            <a:endParaRPr lang="de-CH" sz="1100" dirty="0">
              <a:solidFill>
                <a:srgbClr val="FF0000"/>
              </a:solidFill>
            </a:endParaRPr>
          </a:p>
        </p:txBody>
      </p:sp>
      <p:sp>
        <p:nvSpPr>
          <p:cNvPr id="139" name="Textfeld 138"/>
          <p:cNvSpPr txBox="1"/>
          <p:nvPr/>
        </p:nvSpPr>
        <p:spPr>
          <a:xfrm>
            <a:off x="3456291" y="5734451"/>
            <a:ext cx="587020" cy="261610"/>
          </a:xfrm>
          <a:prstGeom prst="rect">
            <a:avLst/>
          </a:prstGeom>
          <a:noFill/>
        </p:spPr>
        <p:txBody>
          <a:bodyPr wrap="none" rtlCol="0">
            <a:spAutoFit/>
          </a:bodyPr>
          <a:lstStyle/>
          <a:p>
            <a:r>
              <a:rPr lang="de-CH" sz="1100" dirty="0" smtClean="0">
                <a:solidFill>
                  <a:srgbClr val="FF0000"/>
                </a:solidFill>
              </a:rPr>
              <a:t>100nm</a:t>
            </a:r>
            <a:endParaRPr lang="de-CH" sz="1100" dirty="0">
              <a:solidFill>
                <a:srgbClr val="FF0000"/>
              </a:solidFill>
            </a:endParaRPr>
          </a:p>
        </p:txBody>
      </p:sp>
    </p:spTree>
    <p:extLst>
      <p:ext uri="{BB962C8B-B14F-4D97-AF65-F5344CB8AC3E}">
        <p14:creationId xmlns:p14="http://schemas.microsoft.com/office/powerpoint/2010/main" val="2898092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feld 131"/>
          <p:cNvSpPr txBox="1"/>
          <p:nvPr/>
        </p:nvSpPr>
        <p:spPr>
          <a:xfrm>
            <a:off x="265338" y="479435"/>
            <a:ext cx="4325571" cy="2123658"/>
          </a:xfrm>
          <a:prstGeom prst="rect">
            <a:avLst/>
          </a:prstGeom>
          <a:noFill/>
        </p:spPr>
        <p:txBody>
          <a:bodyPr wrap="square" rtlCol="0">
            <a:spAutoFit/>
          </a:bodyPr>
          <a:lstStyle/>
          <a:p>
            <a:r>
              <a:rPr lang="en-US" sz="1100" dirty="0" smtClean="0">
                <a:latin typeface="Lucida Console" panose="020B0609040504020204" pitchFamily="49" charset="0"/>
              </a:rPr>
              <a:t>A=</a:t>
            </a:r>
            <a:r>
              <a:rPr lang="de-CH" sz="1100" smtClean="0">
                <a:latin typeface="Lucida Console" panose="020B0609040504020204" pitchFamily="49" charset="0"/>
              </a:rPr>
              <a:t>C172;LSZH_RW14</a:t>
            </a:r>
            <a:endParaRPr lang="de-CH" sz="1100" dirty="0" smtClean="0">
              <a:latin typeface="Lucida Console" panose="020B0609040504020204" pitchFamily="49" charset="0"/>
            </a:endParaRPr>
          </a:p>
          <a:p>
            <a:r>
              <a:rPr lang="en-US" sz="1100" dirty="0" smtClean="0">
                <a:solidFill>
                  <a:srgbClr val="00B050"/>
                </a:solidFill>
                <a:latin typeface="Lucida Console" panose="020B0609040504020204" pitchFamily="49" charset="0"/>
              </a:rPr>
              <a:t>S=95</a:t>
            </a:r>
            <a:r>
              <a:rPr lang="en-US" sz="1100" dirty="0" smtClean="0">
                <a:latin typeface="Lucida Console" panose="020B0609040504020204" pitchFamily="49" charset="0"/>
              </a:rPr>
              <a:t>  # </a:t>
            </a:r>
            <a:r>
              <a:rPr lang="en-US" sz="1100" dirty="0" err="1" smtClean="0">
                <a:latin typeface="Lucida Console" panose="020B0609040504020204" pitchFamily="49" charset="0"/>
              </a:rPr>
              <a:t>init</a:t>
            </a:r>
            <a:r>
              <a:rPr lang="en-US" sz="1100" dirty="0" smtClean="0">
                <a:latin typeface="Lucida Console" panose="020B0609040504020204" pitchFamily="49" charset="0"/>
              </a:rPr>
              <a:t> at 95 </a:t>
            </a:r>
            <a:r>
              <a:rPr lang="en-US" sz="1100" dirty="0" err="1" smtClean="0">
                <a:latin typeface="Lucida Console" panose="020B0609040504020204" pitchFamily="49" charset="0"/>
              </a:rPr>
              <a:t>kts</a:t>
            </a:r>
            <a:endParaRPr lang="en-US" sz="1100" dirty="0" smtClean="0">
              <a:latin typeface="Lucida Console" panose="020B0609040504020204" pitchFamily="49" charset="0"/>
            </a:endParaRPr>
          </a:p>
          <a:p>
            <a:r>
              <a:rPr lang="en-US" sz="1100" dirty="0" smtClean="0">
                <a:solidFill>
                  <a:srgbClr val="00B050"/>
                </a:solidFill>
                <a:latin typeface="Lucida Console" panose="020B0609040504020204" pitchFamily="49" charset="0"/>
              </a:rPr>
              <a:t>V=500;1000</a:t>
            </a:r>
          </a:p>
          <a:p>
            <a:r>
              <a:rPr lang="en-US" sz="1100" dirty="0" smtClean="0">
                <a:solidFill>
                  <a:srgbClr val="FF0000"/>
                </a:solidFill>
                <a:latin typeface="Lucida Console" panose="020B0609040504020204" pitchFamily="49" charset="0"/>
              </a:rPr>
              <a:t>D=2</a:t>
            </a:r>
          </a:p>
          <a:p>
            <a:r>
              <a:rPr lang="en-US" sz="1100" dirty="0" smtClean="0">
                <a:latin typeface="Lucida Console" panose="020B0609040504020204" pitchFamily="49" charset="0"/>
              </a:rPr>
              <a:t>T=180</a:t>
            </a:r>
          </a:p>
          <a:p>
            <a:r>
              <a:rPr lang="en-US" sz="1100" dirty="0" smtClean="0">
                <a:solidFill>
                  <a:srgbClr val="FF0000"/>
                </a:solidFill>
                <a:latin typeface="Lucida Console" panose="020B0609040504020204" pitchFamily="49" charset="0"/>
              </a:rPr>
              <a:t>D=4</a:t>
            </a:r>
          </a:p>
          <a:p>
            <a:r>
              <a:rPr lang="en-US" sz="1100" dirty="0" smtClean="0">
                <a:latin typeface="Lucida Console" panose="020B0609040504020204" pitchFamily="49" charset="0"/>
              </a:rPr>
              <a:t>T=180</a:t>
            </a:r>
            <a:endParaRPr lang="en-US" sz="1100" dirty="0">
              <a:latin typeface="Lucida Console" panose="020B0609040504020204" pitchFamily="49" charset="0"/>
            </a:endParaRPr>
          </a:p>
          <a:p>
            <a:r>
              <a:rPr lang="en-US" sz="1100" dirty="0" smtClean="0">
                <a:solidFill>
                  <a:srgbClr val="00B050"/>
                </a:solidFill>
                <a:latin typeface="Lucida Console" panose="020B0609040504020204" pitchFamily="49" charset="0"/>
              </a:rPr>
              <a:t>S=60</a:t>
            </a:r>
          </a:p>
          <a:p>
            <a:r>
              <a:rPr lang="en-US" sz="1100" dirty="0" smtClean="0">
                <a:solidFill>
                  <a:srgbClr val="00B050"/>
                </a:solidFill>
                <a:latin typeface="Lucida Console" panose="020B0609040504020204" pitchFamily="49" charset="0"/>
              </a:rPr>
              <a:t>V=400;0 </a:t>
            </a:r>
          </a:p>
          <a:p>
            <a:r>
              <a:rPr lang="en-US" sz="1100" dirty="0" smtClean="0">
                <a:solidFill>
                  <a:srgbClr val="FF0000"/>
                </a:solidFill>
                <a:latin typeface="Lucida Console" panose="020B0609040504020204" pitchFamily="49" charset="0"/>
              </a:rPr>
              <a:t>D=2</a:t>
            </a:r>
          </a:p>
          <a:p>
            <a:r>
              <a:rPr lang="en-US" sz="1100" dirty="0" smtClean="0">
                <a:solidFill>
                  <a:srgbClr val="00B050"/>
                </a:solidFill>
                <a:latin typeface="Lucida Console" panose="020B0609040504020204" pitchFamily="49" charset="0"/>
              </a:rPr>
              <a:t>S=1</a:t>
            </a:r>
          </a:p>
          <a:p>
            <a:r>
              <a:rPr lang="en-US" sz="1100" dirty="0" smtClean="0">
                <a:solidFill>
                  <a:srgbClr val="FF0000"/>
                </a:solidFill>
                <a:latin typeface="Lucida Console" panose="020B0609040504020204" pitchFamily="49" charset="0"/>
              </a:rPr>
              <a:t>D=1</a:t>
            </a:r>
            <a:endParaRPr lang="en-US" sz="1100" dirty="0">
              <a:solidFill>
                <a:srgbClr val="FF0000"/>
              </a:solidFill>
              <a:latin typeface="Lucida Console" panose="020B0609040504020204" pitchFamily="49" charset="0"/>
            </a:endParaRPr>
          </a:p>
        </p:txBody>
      </p:sp>
      <p:sp>
        <p:nvSpPr>
          <p:cNvPr id="11" name="Gestreifter Pfeil nach rechts 10"/>
          <p:cNvSpPr/>
          <p:nvPr/>
        </p:nvSpPr>
        <p:spPr>
          <a:xfrm rot="16200000">
            <a:off x="4672824" y="3515408"/>
            <a:ext cx="1383921" cy="216168"/>
          </a:xfrm>
          <a:prstGeom prst="stripedRightArrow">
            <a:avLst>
              <a:gd name="adj1" fmla="val 100000"/>
              <a:gd name="adj2"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CH"/>
          </a:p>
        </p:txBody>
      </p:sp>
      <p:sp>
        <p:nvSpPr>
          <p:cNvPr id="7" name="180-Grad-Pfeil 6"/>
          <p:cNvSpPr/>
          <p:nvPr/>
        </p:nvSpPr>
        <p:spPr>
          <a:xfrm>
            <a:off x="5359957" y="2222204"/>
            <a:ext cx="798818" cy="531562"/>
          </a:xfrm>
          <a:prstGeom prst="uturnArrow">
            <a:avLst>
              <a:gd name="adj1" fmla="val 7378"/>
              <a:gd name="adj2" fmla="val 9542"/>
              <a:gd name="adj3" fmla="val 20382"/>
              <a:gd name="adj4" fmla="val 71865"/>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58" name="Pfeil nach rechts 57"/>
          <p:cNvSpPr/>
          <p:nvPr/>
        </p:nvSpPr>
        <p:spPr>
          <a:xfrm rot="5400000">
            <a:off x="4937420" y="3916238"/>
            <a:ext cx="2337429" cy="66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6" name="Textfeld 85"/>
          <p:cNvSpPr txBox="1"/>
          <p:nvPr/>
        </p:nvSpPr>
        <p:spPr>
          <a:xfrm>
            <a:off x="5516943" y="2374823"/>
            <a:ext cx="449162" cy="261610"/>
          </a:xfrm>
          <a:prstGeom prst="rect">
            <a:avLst/>
          </a:prstGeom>
          <a:noFill/>
        </p:spPr>
        <p:txBody>
          <a:bodyPr wrap="none" rtlCol="0">
            <a:spAutoFit/>
          </a:bodyPr>
          <a:lstStyle/>
          <a:p>
            <a:r>
              <a:rPr lang="de-CH" sz="1100" dirty="0" smtClean="0"/>
              <a:t>180°</a:t>
            </a:r>
            <a:endParaRPr lang="de-CH" sz="1100" dirty="0"/>
          </a:p>
        </p:txBody>
      </p:sp>
      <p:sp>
        <p:nvSpPr>
          <p:cNvPr id="89" name="Textfeld 88"/>
          <p:cNvSpPr txBox="1"/>
          <p:nvPr/>
        </p:nvSpPr>
        <p:spPr>
          <a:xfrm>
            <a:off x="4888229" y="2844762"/>
            <a:ext cx="304892" cy="261610"/>
          </a:xfrm>
          <a:prstGeom prst="rect">
            <a:avLst/>
          </a:prstGeom>
          <a:noFill/>
        </p:spPr>
        <p:txBody>
          <a:bodyPr wrap="none" rtlCol="0">
            <a:spAutoFit/>
          </a:bodyPr>
          <a:lstStyle/>
          <a:p>
            <a:r>
              <a:rPr lang="de-CH" sz="1100" dirty="0" smtClean="0"/>
              <a:t>0°</a:t>
            </a:r>
            <a:endParaRPr lang="de-CH" sz="1100" dirty="0"/>
          </a:p>
        </p:txBody>
      </p:sp>
      <p:pic>
        <p:nvPicPr>
          <p:cNvPr id="15" name="Grafik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6444" y="67912"/>
            <a:ext cx="2351819" cy="2346307"/>
          </a:xfrm>
          <a:prstGeom prst="rect">
            <a:avLst/>
          </a:prstGeom>
        </p:spPr>
      </p:pic>
      <p:sp>
        <p:nvSpPr>
          <p:cNvPr id="112" name="Textfeld 111"/>
          <p:cNvSpPr txBox="1"/>
          <p:nvPr/>
        </p:nvSpPr>
        <p:spPr>
          <a:xfrm>
            <a:off x="4463445" y="3150408"/>
            <a:ext cx="816249" cy="261610"/>
          </a:xfrm>
          <a:prstGeom prst="rect">
            <a:avLst/>
          </a:prstGeom>
          <a:noFill/>
        </p:spPr>
        <p:txBody>
          <a:bodyPr wrap="none" rtlCol="0">
            <a:spAutoFit/>
          </a:bodyPr>
          <a:lstStyle/>
          <a:p>
            <a:r>
              <a:rPr lang="de-CH" sz="1100" dirty="0" smtClean="0">
                <a:solidFill>
                  <a:srgbClr val="00B050"/>
                </a:solidFill>
              </a:rPr>
              <a:t>1000@500</a:t>
            </a:r>
            <a:endParaRPr lang="de-CH" sz="1100" dirty="0">
              <a:solidFill>
                <a:srgbClr val="00B050"/>
              </a:solidFill>
            </a:endParaRPr>
          </a:p>
        </p:txBody>
      </p:sp>
      <p:sp>
        <p:nvSpPr>
          <p:cNvPr id="121" name="Textfeld 120"/>
          <p:cNvSpPr txBox="1"/>
          <p:nvPr/>
        </p:nvSpPr>
        <p:spPr>
          <a:xfrm>
            <a:off x="4868404" y="2669921"/>
            <a:ext cx="442750" cy="261610"/>
          </a:xfrm>
          <a:prstGeom prst="rect">
            <a:avLst/>
          </a:prstGeom>
          <a:noFill/>
        </p:spPr>
        <p:txBody>
          <a:bodyPr wrap="none" rtlCol="0">
            <a:spAutoFit/>
          </a:bodyPr>
          <a:lstStyle/>
          <a:p>
            <a:r>
              <a:rPr lang="de-CH" sz="1100" dirty="0" smtClean="0">
                <a:solidFill>
                  <a:srgbClr val="FF0000"/>
                </a:solidFill>
              </a:rPr>
              <a:t>2nm</a:t>
            </a:r>
            <a:endParaRPr lang="de-CH" sz="1100" dirty="0">
              <a:solidFill>
                <a:srgbClr val="FF0000"/>
              </a:solidFill>
            </a:endParaRPr>
          </a:p>
        </p:txBody>
      </p:sp>
      <p:sp>
        <p:nvSpPr>
          <p:cNvPr id="124" name="Textfeld 123"/>
          <p:cNvSpPr txBox="1"/>
          <p:nvPr/>
        </p:nvSpPr>
        <p:spPr>
          <a:xfrm>
            <a:off x="6164927" y="3687813"/>
            <a:ext cx="442750" cy="261610"/>
          </a:xfrm>
          <a:prstGeom prst="rect">
            <a:avLst/>
          </a:prstGeom>
          <a:noFill/>
        </p:spPr>
        <p:txBody>
          <a:bodyPr wrap="none" rtlCol="0">
            <a:spAutoFit/>
          </a:bodyPr>
          <a:lstStyle/>
          <a:p>
            <a:r>
              <a:rPr lang="de-CH" sz="1100" dirty="0" smtClean="0">
                <a:solidFill>
                  <a:srgbClr val="FF0000"/>
                </a:solidFill>
              </a:rPr>
              <a:t>4nm</a:t>
            </a:r>
            <a:endParaRPr lang="de-CH" sz="1100" dirty="0">
              <a:solidFill>
                <a:srgbClr val="FF0000"/>
              </a:solidFill>
            </a:endParaRPr>
          </a:p>
        </p:txBody>
      </p:sp>
      <p:sp>
        <p:nvSpPr>
          <p:cNvPr id="127" name="Pfeil nach rechts 126"/>
          <p:cNvSpPr/>
          <p:nvPr/>
        </p:nvSpPr>
        <p:spPr>
          <a:xfrm rot="16200000">
            <a:off x="4602866" y="3480532"/>
            <a:ext cx="1478497" cy="78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4" name="Textfeld 133"/>
          <p:cNvSpPr txBox="1"/>
          <p:nvPr/>
        </p:nvSpPr>
        <p:spPr>
          <a:xfrm>
            <a:off x="4833437" y="3325249"/>
            <a:ext cx="439544" cy="261610"/>
          </a:xfrm>
          <a:prstGeom prst="rect">
            <a:avLst/>
          </a:prstGeom>
          <a:noFill/>
        </p:spPr>
        <p:txBody>
          <a:bodyPr wrap="none" rtlCol="0">
            <a:spAutoFit/>
          </a:bodyPr>
          <a:lstStyle/>
          <a:p>
            <a:r>
              <a:rPr lang="de-CH" sz="1100" dirty="0" smtClean="0">
                <a:solidFill>
                  <a:srgbClr val="00B050"/>
                </a:solidFill>
              </a:rPr>
              <a:t>95kt</a:t>
            </a:r>
            <a:endParaRPr lang="de-CH" sz="1100" dirty="0">
              <a:solidFill>
                <a:srgbClr val="00B050"/>
              </a:solidFill>
            </a:endParaRPr>
          </a:p>
        </p:txBody>
      </p:sp>
      <p:sp>
        <p:nvSpPr>
          <p:cNvPr id="48" name="180-Grad-Pfeil 47"/>
          <p:cNvSpPr/>
          <p:nvPr/>
        </p:nvSpPr>
        <p:spPr>
          <a:xfrm rot="10800000">
            <a:off x="5327309" y="5145081"/>
            <a:ext cx="798818" cy="531562"/>
          </a:xfrm>
          <a:prstGeom prst="uturnArrow">
            <a:avLst>
              <a:gd name="adj1" fmla="val 5991"/>
              <a:gd name="adj2" fmla="val 8848"/>
              <a:gd name="adj3" fmla="val 20382"/>
              <a:gd name="adj4" fmla="val 67396"/>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49" name="Textfeld 48"/>
          <p:cNvSpPr txBox="1"/>
          <p:nvPr/>
        </p:nvSpPr>
        <p:spPr>
          <a:xfrm>
            <a:off x="5502136" y="5280057"/>
            <a:ext cx="449162" cy="261610"/>
          </a:xfrm>
          <a:prstGeom prst="rect">
            <a:avLst/>
          </a:prstGeom>
          <a:noFill/>
        </p:spPr>
        <p:txBody>
          <a:bodyPr wrap="none" rtlCol="0">
            <a:spAutoFit/>
          </a:bodyPr>
          <a:lstStyle/>
          <a:p>
            <a:r>
              <a:rPr lang="de-CH" sz="1100" dirty="0" smtClean="0"/>
              <a:t>180°</a:t>
            </a:r>
            <a:endParaRPr lang="de-CH" sz="1100" dirty="0"/>
          </a:p>
        </p:txBody>
      </p:sp>
      <p:sp>
        <p:nvSpPr>
          <p:cNvPr id="50" name="Pfeil nach rechts 49"/>
          <p:cNvSpPr/>
          <p:nvPr/>
        </p:nvSpPr>
        <p:spPr>
          <a:xfrm rot="16200000">
            <a:off x="4937598" y="4665501"/>
            <a:ext cx="863129" cy="90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1" name="Textfeld 50"/>
          <p:cNvSpPr txBox="1"/>
          <p:nvPr/>
        </p:nvSpPr>
        <p:spPr>
          <a:xfrm>
            <a:off x="5363416" y="4579880"/>
            <a:ext cx="442750" cy="261610"/>
          </a:xfrm>
          <a:prstGeom prst="rect">
            <a:avLst/>
          </a:prstGeom>
          <a:noFill/>
        </p:spPr>
        <p:txBody>
          <a:bodyPr wrap="none" rtlCol="0">
            <a:spAutoFit/>
          </a:bodyPr>
          <a:lstStyle/>
          <a:p>
            <a:r>
              <a:rPr lang="de-CH" sz="1100" dirty="0" smtClean="0">
                <a:solidFill>
                  <a:srgbClr val="FF0000"/>
                </a:solidFill>
              </a:rPr>
              <a:t>2nm</a:t>
            </a:r>
            <a:endParaRPr lang="de-CH" sz="1100" dirty="0">
              <a:solidFill>
                <a:srgbClr val="FF0000"/>
              </a:solidFill>
            </a:endParaRPr>
          </a:p>
        </p:txBody>
      </p:sp>
      <p:sp>
        <p:nvSpPr>
          <p:cNvPr id="52" name="Textfeld 51"/>
          <p:cNvSpPr txBox="1"/>
          <p:nvPr/>
        </p:nvSpPr>
        <p:spPr>
          <a:xfrm>
            <a:off x="4359895" y="5018447"/>
            <a:ext cx="744114" cy="261610"/>
          </a:xfrm>
          <a:prstGeom prst="rect">
            <a:avLst/>
          </a:prstGeom>
          <a:noFill/>
        </p:spPr>
        <p:txBody>
          <a:bodyPr wrap="none" rtlCol="0">
            <a:spAutoFit/>
          </a:bodyPr>
          <a:lstStyle/>
          <a:p>
            <a:r>
              <a:rPr lang="de-CH" sz="1100" dirty="0" smtClean="0">
                <a:solidFill>
                  <a:srgbClr val="00B050"/>
                </a:solidFill>
              </a:rPr>
              <a:t>000@400</a:t>
            </a:r>
            <a:endParaRPr lang="de-CH" sz="1100" dirty="0">
              <a:solidFill>
                <a:srgbClr val="00B050"/>
              </a:solidFill>
            </a:endParaRPr>
          </a:p>
        </p:txBody>
      </p:sp>
      <p:sp>
        <p:nvSpPr>
          <p:cNvPr id="54" name="Textfeld 53"/>
          <p:cNvSpPr txBox="1"/>
          <p:nvPr/>
        </p:nvSpPr>
        <p:spPr>
          <a:xfrm>
            <a:off x="4382758" y="4851231"/>
            <a:ext cx="439544" cy="261610"/>
          </a:xfrm>
          <a:prstGeom prst="rect">
            <a:avLst/>
          </a:prstGeom>
          <a:noFill/>
        </p:spPr>
        <p:txBody>
          <a:bodyPr wrap="none" rtlCol="0">
            <a:spAutoFit/>
          </a:bodyPr>
          <a:lstStyle/>
          <a:p>
            <a:r>
              <a:rPr lang="de-CH" sz="1100" dirty="0" smtClean="0">
                <a:solidFill>
                  <a:srgbClr val="00B050"/>
                </a:solidFill>
              </a:rPr>
              <a:t>60kt</a:t>
            </a:r>
            <a:endParaRPr lang="de-CH" sz="1100" dirty="0">
              <a:solidFill>
                <a:srgbClr val="00B050"/>
              </a:solidFill>
            </a:endParaRPr>
          </a:p>
        </p:txBody>
      </p:sp>
      <p:sp>
        <p:nvSpPr>
          <p:cNvPr id="55" name="Textfeld 54"/>
          <p:cNvSpPr txBox="1"/>
          <p:nvPr/>
        </p:nvSpPr>
        <p:spPr>
          <a:xfrm>
            <a:off x="4820827" y="4138358"/>
            <a:ext cx="367408" cy="261610"/>
          </a:xfrm>
          <a:prstGeom prst="rect">
            <a:avLst/>
          </a:prstGeom>
          <a:noFill/>
        </p:spPr>
        <p:txBody>
          <a:bodyPr wrap="none" rtlCol="0">
            <a:spAutoFit/>
          </a:bodyPr>
          <a:lstStyle/>
          <a:p>
            <a:r>
              <a:rPr lang="de-CH" sz="1100" dirty="0" smtClean="0">
                <a:solidFill>
                  <a:srgbClr val="00B050"/>
                </a:solidFill>
              </a:rPr>
              <a:t>1kt</a:t>
            </a:r>
            <a:endParaRPr lang="de-CH" sz="1100" dirty="0">
              <a:solidFill>
                <a:srgbClr val="00B050"/>
              </a:solidFill>
            </a:endParaRPr>
          </a:p>
        </p:txBody>
      </p:sp>
      <p:sp>
        <p:nvSpPr>
          <p:cNvPr id="56" name="Pfeil nach rechts 55"/>
          <p:cNvSpPr/>
          <p:nvPr/>
        </p:nvSpPr>
        <p:spPr>
          <a:xfrm rot="16200000">
            <a:off x="5082927" y="3911487"/>
            <a:ext cx="628386" cy="86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7" name="Textfeld 56"/>
          <p:cNvSpPr txBox="1"/>
          <p:nvPr/>
        </p:nvSpPr>
        <p:spPr>
          <a:xfrm>
            <a:off x="5520149" y="3583394"/>
            <a:ext cx="442750" cy="261610"/>
          </a:xfrm>
          <a:prstGeom prst="rect">
            <a:avLst/>
          </a:prstGeom>
          <a:noFill/>
        </p:spPr>
        <p:txBody>
          <a:bodyPr wrap="none" rtlCol="0">
            <a:spAutoFit/>
          </a:bodyPr>
          <a:lstStyle/>
          <a:p>
            <a:r>
              <a:rPr lang="de-CH" sz="1100" dirty="0" smtClean="0">
                <a:solidFill>
                  <a:srgbClr val="FF0000"/>
                </a:solidFill>
              </a:rPr>
              <a:t>1nm</a:t>
            </a:r>
            <a:endParaRPr lang="de-CH" sz="1100" dirty="0">
              <a:solidFill>
                <a:srgbClr val="FF0000"/>
              </a:solidFill>
            </a:endParaRPr>
          </a:p>
        </p:txBody>
      </p:sp>
    </p:spTree>
    <p:extLst>
      <p:ext uri="{BB962C8B-B14F-4D97-AF65-F5344CB8AC3E}">
        <p14:creationId xmlns:p14="http://schemas.microsoft.com/office/powerpoint/2010/main" val="3742775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feld 131"/>
          <p:cNvSpPr txBox="1"/>
          <p:nvPr/>
        </p:nvSpPr>
        <p:spPr>
          <a:xfrm>
            <a:off x="265338" y="479435"/>
            <a:ext cx="4325571" cy="2123658"/>
          </a:xfrm>
          <a:prstGeom prst="rect">
            <a:avLst/>
          </a:prstGeom>
          <a:noFill/>
        </p:spPr>
        <p:txBody>
          <a:bodyPr wrap="square" rtlCol="0">
            <a:spAutoFit/>
          </a:bodyPr>
          <a:lstStyle/>
          <a:p>
            <a:r>
              <a:rPr lang="en-US" sz="1100" dirty="0" smtClean="0">
                <a:latin typeface="Lucida Console" panose="020B0609040504020204" pitchFamily="49" charset="0"/>
              </a:rPr>
              <a:t>A=</a:t>
            </a:r>
            <a:r>
              <a:rPr lang="de-CH" sz="1100" smtClean="0">
                <a:latin typeface="Lucida Console" panose="020B0609040504020204" pitchFamily="49" charset="0"/>
              </a:rPr>
              <a:t>C172;LSZH_RW14</a:t>
            </a:r>
            <a:endParaRPr lang="de-CH" sz="1100" dirty="0" smtClean="0">
              <a:latin typeface="Lucida Console" panose="020B0609040504020204" pitchFamily="49" charset="0"/>
            </a:endParaRPr>
          </a:p>
          <a:p>
            <a:r>
              <a:rPr lang="en-US" sz="1100" dirty="0" smtClean="0">
                <a:solidFill>
                  <a:srgbClr val="00B050"/>
                </a:solidFill>
                <a:latin typeface="Lucida Console" panose="020B0609040504020204" pitchFamily="49" charset="0"/>
              </a:rPr>
              <a:t>S=95</a:t>
            </a:r>
            <a:r>
              <a:rPr lang="en-US" sz="1100" dirty="0" smtClean="0">
                <a:latin typeface="Lucida Console" panose="020B0609040504020204" pitchFamily="49" charset="0"/>
              </a:rPr>
              <a:t>  # </a:t>
            </a:r>
            <a:r>
              <a:rPr lang="en-US" sz="1100" dirty="0" err="1" smtClean="0">
                <a:latin typeface="Lucida Console" panose="020B0609040504020204" pitchFamily="49" charset="0"/>
              </a:rPr>
              <a:t>init</a:t>
            </a:r>
            <a:r>
              <a:rPr lang="en-US" sz="1100" dirty="0" smtClean="0">
                <a:latin typeface="Lucida Console" panose="020B0609040504020204" pitchFamily="49" charset="0"/>
              </a:rPr>
              <a:t> at 95 </a:t>
            </a:r>
            <a:r>
              <a:rPr lang="en-US" sz="1100" dirty="0" err="1" smtClean="0">
                <a:latin typeface="Lucida Console" panose="020B0609040504020204" pitchFamily="49" charset="0"/>
              </a:rPr>
              <a:t>kts</a:t>
            </a:r>
            <a:endParaRPr lang="en-US" sz="1100" dirty="0" smtClean="0">
              <a:latin typeface="Lucida Console" panose="020B0609040504020204" pitchFamily="49" charset="0"/>
            </a:endParaRPr>
          </a:p>
          <a:p>
            <a:r>
              <a:rPr lang="en-US" sz="1100" dirty="0" smtClean="0">
                <a:solidFill>
                  <a:srgbClr val="00B050"/>
                </a:solidFill>
                <a:latin typeface="Lucida Console" panose="020B0609040504020204" pitchFamily="49" charset="0"/>
              </a:rPr>
              <a:t>V=500;1000</a:t>
            </a:r>
          </a:p>
          <a:p>
            <a:r>
              <a:rPr lang="en-US" sz="1100" dirty="0" smtClean="0">
                <a:solidFill>
                  <a:srgbClr val="FF0000"/>
                </a:solidFill>
                <a:latin typeface="Lucida Console" panose="020B0609040504020204" pitchFamily="49" charset="0"/>
              </a:rPr>
              <a:t>D=2</a:t>
            </a:r>
          </a:p>
          <a:p>
            <a:r>
              <a:rPr lang="en-US" sz="1100" dirty="0" smtClean="0">
                <a:latin typeface="Lucida Console" panose="020B0609040504020204" pitchFamily="49" charset="0"/>
              </a:rPr>
              <a:t>T=180</a:t>
            </a:r>
          </a:p>
          <a:p>
            <a:r>
              <a:rPr lang="en-US" sz="1100" dirty="0" smtClean="0">
                <a:solidFill>
                  <a:srgbClr val="FF0000"/>
                </a:solidFill>
                <a:latin typeface="Lucida Console" panose="020B0609040504020204" pitchFamily="49" charset="0"/>
              </a:rPr>
              <a:t>D=4</a:t>
            </a:r>
          </a:p>
          <a:p>
            <a:r>
              <a:rPr lang="en-US" sz="1100" dirty="0" smtClean="0">
                <a:latin typeface="Lucida Console" panose="020B0609040504020204" pitchFamily="49" charset="0"/>
              </a:rPr>
              <a:t>T=180</a:t>
            </a:r>
            <a:endParaRPr lang="en-US" sz="1100" dirty="0">
              <a:latin typeface="Lucida Console" panose="020B0609040504020204" pitchFamily="49" charset="0"/>
            </a:endParaRPr>
          </a:p>
          <a:p>
            <a:r>
              <a:rPr lang="en-US" sz="1100" dirty="0" smtClean="0">
                <a:solidFill>
                  <a:srgbClr val="00B050"/>
                </a:solidFill>
                <a:latin typeface="Lucida Console" panose="020B0609040504020204" pitchFamily="49" charset="0"/>
              </a:rPr>
              <a:t>S=60</a:t>
            </a:r>
          </a:p>
          <a:p>
            <a:r>
              <a:rPr lang="en-US" sz="1100" dirty="0" smtClean="0">
                <a:solidFill>
                  <a:srgbClr val="00B050"/>
                </a:solidFill>
                <a:latin typeface="Lucida Console" panose="020B0609040504020204" pitchFamily="49" charset="0"/>
              </a:rPr>
              <a:t>V=400;0 </a:t>
            </a:r>
          </a:p>
          <a:p>
            <a:r>
              <a:rPr lang="en-US" sz="1100" dirty="0" smtClean="0">
                <a:solidFill>
                  <a:srgbClr val="FF0000"/>
                </a:solidFill>
                <a:latin typeface="Lucida Console" panose="020B0609040504020204" pitchFamily="49" charset="0"/>
              </a:rPr>
              <a:t>D=2</a:t>
            </a:r>
          </a:p>
          <a:p>
            <a:r>
              <a:rPr lang="en-US" sz="1100" dirty="0" smtClean="0">
                <a:solidFill>
                  <a:srgbClr val="00B050"/>
                </a:solidFill>
                <a:latin typeface="Lucida Console" panose="020B0609040504020204" pitchFamily="49" charset="0"/>
              </a:rPr>
              <a:t>S=1</a:t>
            </a:r>
          </a:p>
          <a:p>
            <a:r>
              <a:rPr lang="en-US" sz="1100" dirty="0" smtClean="0">
                <a:solidFill>
                  <a:srgbClr val="FF0000"/>
                </a:solidFill>
                <a:latin typeface="Lucida Console" panose="020B0609040504020204" pitchFamily="49" charset="0"/>
              </a:rPr>
              <a:t>D=1</a:t>
            </a:r>
            <a:endParaRPr lang="en-US" sz="1100" dirty="0">
              <a:solidFill>
                <a:srgbClr val="FF0000"/>
              </a:solidFill>
              <a:latin typeface="Lucida Console" panose="020B0609040504020204" pitchFamily="49" charset="0"/>
            </a:endParaRPr>
          </a:p>
        </p:txBody>
      </p:sp>
      <p:sp>
        <p:nvSpPr>
          <p:cNvPr id="11" name="Gestreifter Pfeil nach rechts 10"/>
          <p:cNvSpPr/>
          <p:nvPr/>
        </p:nvSpPr>
        <p:spPr>
          <a:xfrm rot="16200000">
            <a:off x="4672824" y="3515408"/>
            <a:ext cx="1383921" cy="216168"/>
          </a:xfrm>
          <a:prstGeom prst="stripedRightArrow">
            <a:avLst>
              <a:gd name="adj1" fmla="val 100000"/>
              <a:gd name="adj2"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CH"/>
          </a:p>
        </p:txBody>
      </p:sp>
      <p:sp>
        <p:nvSpPr>
          <p:cNvPr id="86" name="Textfeld 85"/>
          <p:cNvSpPr txBox="1"/>
          <p:nvPr/>
        </p:nvSpPr>
        <p:spPr>
          <a:xfrm>
            <a:off x="5437311" y="2238526"/>
            <a:ext cx="449162" cy="261610"/>
          </a:xfrm>
          <a:prstGeom prst="rect">
            <a:avLst/>
          </a:prstGeom>
          <a:noFill/>
        </p:spPr>
        <p:txBody>
          <a:bodyPr wrap="none" rtlCol="0">
            <a:spAutoFit/>
          </a:bodyPr>
          <a:lstStyle/>
          <a:p>
            <a:r>
              <a:rPr lang="de-CH" sz="1100" dirty="0" smtClean="0"/>
              <a:t>360°</a:t>
            </a:r>
            <a:endParaRPr lang="de-CH" sz="1100" dirty="0"/>
          </a:p>
        </p:txBody>
      </p:sp>
      <p:sp>
        <p:nvSpPr>
          <p:cNvPr id="89" name="Textfeld 88"/>
          <p:cNvSpPr txBox="1"/>
          <p:nvPr/>
        </p:nvSpPr>
        <p:spPr>
          <a:xfrm>
            <a:off x="1718309" y="3324761"/>
            <a:ext cx="304892" cy="261610"/>
          </a:xfrm>
          <a:prstGeom prst="rect">
            <a:avLst/>
          </a:prstGeom>
          <a:noFill/>
        </p:spPr>
        <p:txBody>
          <a:bodyPr wrap="none" rtlCol="0">
            <a:spAutoFit/>
          </a:bodyPr>
          <a:lstStyle/>
          <a:p>
            <a:r>
              <a:rPr lang="de-CH" sz="1100" dirty="0" smtClean="0"/>
              <a:t>0°</a:t>
            </a:r>
            <a:endParaRPr lang="de-CH" sz="1100" dirty="0"/>
          </a:p>
        </p:txBody>
      </p:sp>
      <p:pic>
        <p:nvPicPr>
          <p:cNvPr id="15" name="Grafik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53967" y="307791"/>
            <a:ext cx="2351819" cy="2346307"/>
          </a:xfrm>
          <a:prstGeom prst="rect">
            <a:avLst/>
          </a:prstGeom>
        </p:spPr>
      </p:pic>
      <p:sp>
        <p:nvSpPr>
          <p:cNvPr id="112" name="Textfeld 111"/>
          <p:cNvSpPr txBox="1"/>
          <p:nvPr/>
        </p:nvSpPr>
        <p:spPr>
          <a:xfrm>
            <a:off x="4552740" y="3969366"/>
            <a:ext cx="833883" cy="261610"/>
          </a:xfrm>
          <a:prstGeom prst="rect">
            <a:avLst/>
          </a:prstGeom>
          <a:noFill/>
        </p:spPr>
        <p:txBody>
          <a:bodyPr wrap="none" rtlCol="0">
            <a:spAutoFit/>
          </a:bodyPr>
          <a:lstStyle/>
          <a:p>
            <a:r>
              <a:rPr lang="de-CH" sz="1100" dirty="0" smtClean="0">
                <a:solidFill>
                  <a:srgbClr val="00B050"/>
                </a:solidFill>
              </a:rPr>
              <a:t>500ft@200</a:t>
            </a:r>
            <a:endParaRPr lang="de-CH" sz="1100" dirty="0">
              <a:solidFill>
                <a:srgbClr val="00B050"/>
              </a:solidFill>
            </a:endParaRPr>
          </a:p>
        </p:txBody>
      </p:sp>
      <p:sp>
        <p:nvSpPr>
          <p:cNvPr id="121" name="Textfeld 120"/>
          <p:cNvSpPr txBox="1"/>
          <p:nvPr/>
        </p:nvSpPr>
        <p:spPr>
          <a:xfrm>
            <a:off x="3707531" y="1110260"/>
            <a:ext cx="442750" cy="261610"/>
          </a:xfrm>
          <a:prstGeom prst="rect">
            <a:avLst/>
          </a:prstGeom>
          <a:noFill/>
        </p:spPr>
        <p:txBody>
          <a:bodyPr wrap="none" rtlCol="0">
            <a:spAutoFit/>
          </a:bodyPr>
          <a:lstStyle/>
          <a:p>
            <a:r>
              <a:rPr lang="de-CH" sz="1100" dirty="0" smtClean="0">
                <a:solidFill>
                  <a:srgbClr val="FF0000"/>
                </a:solidFill>
              </a:rPr>
              <a:t>3nm</a:t>
            </a:r>
            <a:endParaRPr lang="de-CH" sz="1100" dirty="0">
              <a:solidFill>
                <a:srgbClr val="FF0000"/>
              </a:solidFill>
            </a:endParaRPr>
          </a:p>
        </p:txBody>
      </p:sp>
      <p:sp>
        <p:nvSpPr>
          <p:cNvPr id="124" name="Textfeld 123"/>
          <p:cNvSpPr txBox="1"/>
          <p:nvPr/>
        </p:nvSpPr>
        <p:spPr>
          <a:xfrm>
            <a:off x="6260897" y="3519510"/>
            <a:ext cx="442750" cy="261610"/>
          </a:xfrm>
          <a:prstGeom prst="rect">
            <a:avLst/>
          </a:prstGeom>
          <a:noFill/>
        </p:spPr>
        <p:txBody>
          <a:bodyPr wrap="none" rtlCol="0">
            <a:spAutoFit/>
          </a:bodyPr>
          <a:lstStyle/>
          <a:p>
            <a:r>
              <a:rPr lang="de-CH" sz="1100" dirty="0" smtClean="0">
                <a:solidFill>
                  <a:srgbClr val="FF0000"/>
                </a:solidFill>
              </a:rPr>
              <a:t>2nm</a:t>
            </a:r>
            <a:endParaRPr lang="de-CH" sz="1100" dirty="0">
              <a:solidFill>
                <a:srgbClr val="FF0000"/>
              </a:solidFill>
            </a:endParaRPr>
          </a:p>
        </p:txBody>
      </p:sp>
      <p:sp>
        <p:nvSpPr>
          <p:cNvPr id="127" name="Pfeil nach rechts 126"/>
          <p:cNvSpPr/>
          <p:nvPr/>
        </p:nvSpPr>
        <p:spPr>
          <a:xfrm rot="16200000">
            <a:off x="4735601" y="3613266"/>
            <a:ext cx="1231711" cy="601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4" name="Textfeld 133"/>
          <p:cNvSpPr txBox="1"/>
          <p:nvPr/>
        </p:nvSpPr>
        <p:spPr>
          <a:xfrm>
            <a:off x="4795642" y="4114382"/>
            <a:ext cx="439544" cy="261610"/>
          </a:xfrm>
          <a:prstGeom prst="rect">
            <a:avLst/>
          </a:prstGeom>
          <a:noFill/>
        </p:spPr>
        <p:txBody>
          <a:bodyPr wrap="none" rtlCol="0">
            <a:spAutoFit/>
          </a:bodyPr>
          <a:lstStyle/>
          <a:p>
            <a:r>
              <a:rPr lang="de-CH" sz="1100" dirty="0" smtClean="0">
                <a:solidFill>
                  <a:srgbClr val="00B050"/>
                </a:solidFill>
              </a:rPr>
              <a:t>90kt</a:t>
            </a:r>
            <a:endParaRPr lang="de-CH" sz="1100" dirty="0">
              <a:solidFill>
                <a:srgbClr val="00B050"/>
              </a:solidFill>
            </a:endParaRPr>
          </a:p>
        </p:txBody>
      </p:sp>
      <p:sp>
        <p:nvSpPr>
          <p:cNvPr id="49" name="Textfeld 48"/>
          <p:cNvSpPr txBox="1"/>
          <p:nvPr/>
        </p:nvSpPr>
        <p:spPr>
          <a:xfrm>
            <a:off x="5502136" y="5280057"/>
            <a:ext cx="449162" cy="261610"/>
          </a:xfrm>
          <a:prstGeom prst="rect">
            <a:avLst/>
          </a:prstGeom>
          <a:noFill/>
        </p:spPr>
        <p:txBody>
          <a:bodyPr wrap="none" rtlCol="0">
            <a:spAutoFit/>
          </a:bodyPr>
          <a:lstStyle/>
          <a:p>
            <a:r>
              <a:rPr lang="de-CH" sz="1100" dirty="0" smtClean="0"/>
              <a:t>180°</a:t>
            </a:r>
            <a:endParaRPr lang="de-CH" sz="1100" dirty="0"/>
          </a:p>
        </p:txBody>
      </p:sp>
      <p:sp>
        <p:nvSpPr>
          <p:cNvPr id="50" name="Pfeil nach rechts 49"/>
          <p:cNvSpPr/>
          <p:nvPr/>
        </p:nvSpPr>
        <p:spPr>
          <a:xfrm rot="16200000">
            <a:off x="4937598" y="4665501"/>
            <a:ext cx="863129" cy="90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1" name="Textfeld 50"/>
          <p:cNvSpPr txBox="1"/>
          <p:nvPr/>
        </p:nvSpPr>
        <p:spPr>
          <a:xfrm>
            <a:off x="5363416" y="4579880"/>
            <a:ext cx="442750" cy="261610"/>
          </a:xfrm>
          <a:prstGeom prst="rect">
            <a:avLst/>
          </a:prstGeom>
          <a:noFill/>
        </p:spPr>
        <p:txBody>
          <a:bodyPr wrap="none" rtlCol="0">
            <a:spAutoFit/>
          </a:bodyPr>
          <a:lstStyle/>
          <a:p>
            <a:r>
              <a:rPr lang="de-CH" sz="1100" dirty="0" smtClean="0">
                <a:solidFill>
                  <a:srgbClr val="FF0000"/>
                </a:solidFill>
              </a:rPr>
              <a:t>2nm</a:t>
            </a:r>
            <a:endParaRPr lang="de-CH" sz="1100" dirty="0">
              <a:solidFill>
                <a:srgbClr val="FF0000"/>
              </a:solidFill>
            </a:endParaRPr>
          </a:p>
        </p:txBody>
      </p:sp>
      <p:sp>
        <p:nvSpPr>
          <p:cNvPr id="52" name="Textfeld 51"/>
          <p:cNvSpPr txBox="1"/>
          <p:nvPr/>
        </p:nvSpPr>
        <p:spPr>
          <a:xfrm>
            <a:off x="5444782" y="5090530"/>
            <a:ext cx="833883" cy="261610"/>
          </a:xfrm>
          <a:prstGeom prst="rect">
            <a:avLst/>
          </a:prstGeom>
          <a:noFill/>
        </p:spPr>
        <p:txBody>
          <a:bodyPr wrap="none" rtlCol="0">
            <a:spAutoFit/>
          </a:bodyPr>
          <a:lstStyle/>
          <a:p>
            <a:r>
              <a:rPr lang="de-CH" sz="1100" dirty="0" smtClean="0">
                <a:solidFill>
                  <a:srgbClr val="00B050"/>
                </a:solidFill>
              </a:rPr>
              <a:t>000ft@400</a:t>
            </a:r>
            <a:endParaRPr lang="de-CH" sz="1100" dirty="0">
              <a:solidFill>
                <a:srgbClr val="00B050"/>
              </a:solidFill>
            </a:endParaRPr>
          </a:p>
        </p:txBody>
      </p:sp>
      <p:sp>
        <p:nvSpPr>
          <p:cNvPr id="54" name="Textfeld 53"/>
          <p:cNvSpPr txBox="1"/>
          <p:nvPr/>
        </p:nvSpPr>
        <p:spPr>
          <a:xfrm>
            <a:off x="5614295" y="4914678"/>
            <a:ext cx="439544" cy="261610"/>
          </a:xfrm>
          <a:prstGeom prst="rect">
            <a:avLst/>
          </a:prstGeom>
          <a:noFill/>
        </p:spPr>
        <p:txBody>
          <a:bodyPr wrap="none" rtlCol="0">
            <a:spAutoFit/>
          </a:bodyPr>
          <a:lstStyle/>
          <a:p>
            <a:r>
              <a:rPr lang="de-CH" sz="1100" dirty="0" smtClean="0">
                <a:solidFill>
                  <a:srgbClr val="00B050"/>
                </a:solidFill>
              </a:rPr>
              <a:t>60kt</a:t>
            </a:r>
            <a:endParaRPr lang="de-CH" sz="1100" dirty="0">
              <a:solidFill>
                <a:srgbClr val="00B050"/>
              </a:solidFill>
            </a:endParaRPr>
          </a:p>
        </p:txBody>
      </p:sp>
      <p:sp>
        <p:nvSpPr>
          <p:cNvPr id="55" name="Textfeld 54"/>
          <p:cNvSpPr txBox="1"/>
          <p:nvPr/>
        </p:nvSpPr>
        <p:spPr>
          <a:xfrm>
            <a:off x="5488438" y="4154243"/>
            <a:ext cx="439544" cy="261610"/>
          </a:xfrm>
          <a:prstGeom prst="rect">
            <a:avLst/>
          </a:prstGeom>
          <a:noFill/>
        </p:spPr>
        <p:txBody>
          <a:bodyPr wrap="none" rtlCol="0">
            <a:spAutoFit/>
          </a:bodyPr>
          <a:lstStyle/>
          <a:p>
            <a:r>
              <a:rPr lang="de-CH" sz="1100" dirty="0" smtClean="0">
                <a:solidFill>
                  <a:srgbClr val="00B050"/>
                </a:solidFill>
              </a:rPr>
              <a:t>10kt</a:t>
            </a:r>
            <a:endParaRPr lang="de-CH" sz="1100" dirty="0">
              <a:solidFill>
                <a:srgbClr val="00B050"/>
              </a:solidFill>
            </a:endParaRPr>
          </a:p>
        </p:txBody>
      </p:sp>
      <p:sp>
        <p:nvSpPr>
          <p:cNvPr id="56" name="Pfeil nach rechts 55"/>
          <p:cNvSpPr/>
          <p:nvPr/>
        </p:nvSpPr>
        <p:spPr>
          <a:xfrm rot="16200000">
            <a:off x="5082927" y="3911487"/>
            <a:ext cx="628386" cy="86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7" name="Textfeld 56"/>
          <p:cNvSpPr txBox="1"/>
          <p:nvPr/>
        </p:nvSpPr>
        <p:spPr>
          <a:xfrm>
            <a:off x="5502729" y="3948741"/>
            <a:ext cx="442750" cy="261610"/>
          </a:xfrm>
          <a:prstGeom prst="rect">
            <a:avLst/>
          </a:prstGeom>
          <a:noFill/>
        </p:spPr>
        <p:txBody>
          <a:bodyPr wrap="none" rtlCol="0">
            <a:spAutoFit/>
          </a:bodyPr>
          <a:lstStyle/>
          <a:p>
            <a:r>
              <a:rPr lang="de-CH" sz="1100" dirty="0" smtClean="0">
                <a:solidFill>
                  <a:srgbClr val="FF0000"/>
                </a:solidFill>
              </a:rPr>
              <a:t>1nm</a:t>
            </a:r>
            <a:endParaRPr lang="de-CH" sz="1100" dirty="0">
              <a:solidFill>
                <a:srgbClr val="FF0000"/>
              </a:solidFill>
            </a:endParaRPr>
          </a:p>
        </p:txBody>
      </p:sp>
      <p:sp>
        <p:nvSpPr>
          <p:cNvPr id="23" name="Gebogener Pfeil 22"/>
          <p:cNvSpPr/>
          <p:nvPr/>
        </p:nvSpPr>
        <p:spPr>
          <a:xfrm rot="11114566">
            <a:off x="5290622" y="1750031"/>
            <a:ext cx="793750" cy="778785"/>
          </a:xfrm>
          <a:prstGeom prst="circularArrow">
            <a:avLst>
              <a:gd name="adj1" fmla="val 5888"/>
              <a:gd name="adj2" fmla="val 353301"/>
              <a:gd name="adj3" fmla="val 20404126"/>
              <a:gd name="adj4" fmla="val 21202992"/>
              <a:gd name="adj5" fmla="val 5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24" name="Gebogener Pfeil 23"/>
          <p:cNvSpPr/>
          <p:nvPr/>
        </p:nvSpPr>
        <p:spPr>
          <a:xfrm rot="19620584">
            <a:off x="5290621" y="1681576"/>
            <a:ext cx="793750" cy="778785"/>
          </a:xfrm>
          <a:prstGeom prst="circularArrow">
            <a:avLst>
              <a:gd name="adj1" fmla="val 5888"/>
              <a:gd name="adj2" fmla="val 353301"/>
              <a:gd name="adj3" fmla="val 20404126"/>
              <a:gd name="adj4" fmla="val 12579108"/>
              <a:gd name="adj5" fmla="val 5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25" name="Textfeld 24"/>
          <p:cNvSpPr txBox="1"/>
          <p:nvPr/>
        </p:nvSpPr>
        <p:spPr>
          <a:xfrm>
            <a:off x="6906118" y="3060769"/>
            <a:ext cx="449162" cy="261610"/>
          </a:xfrm>
          <a:prstGeom prst="rect">
            <a:avLst/>
          </a:prstGeom>
          <a:noFill/>
        </p:spPr>
        <p:txBody>
          <a:bodyPr wrap="none" rtlCol="0">
            <a:spAutoFit/>
          </a:bodyPr>
          <a:lstStyle/>
          <a:p>
            <a:r>
              <a:rPr lang="de-CH" sz="1100" dirty="0" smtClean="0"/>
              <a:t>120°</a:t>
            </a:r>
            <a:endParaRPr lang="de-CH" sz="1100" dirty="0"/>
          </a:p>
        </p:txBody>
      </p:sp>
      <p:sp>
        <p:nvSpPr>
          <p:cNvPr id="26" name="Textfeld 25"/>
          <p:cNvSpPr txBox="1"/>
          <p:nvPr/>
        </p:nvSpPr>
        <p:spPr>
          <a:xfrm>
            <a:off x="5462915" y="1426070"/>
            <a:ext cx="449162" cy="261610"/>
          </a:xfrm>
          <a:prstGeom prst="rect">
            <a:avLst/>
          </a:prstGeom>
          <a:noFill/>
        </p:spPr>
        <p:txBody>
          <a:bodyPr wrap="none" rtlCol="0">
            <a:spAutoFit/>
          </a:bodyPr>
          <a:lstStyle/>
          <a:p>
            <a:r>
              <a:rPr lang="de-CH" sz="1100" dirty="0" smtClean="0"/>
              <a:t>120°</a:t>
            </a:r>
            <a:endParaRPr lang="de-CH" sz="1100" dirty="0"/>
          </a:p>
        </p:txBody>
      </p:sp>
      <p:sp>
        <p:nvSpPr>
          <p:cNvPr id="27" name="Pfeil nach rechts 26"/>
          <p:cNvSpPr/>
          <p:nvPr/>
        </p:nvSpPr>
        <p:spPr>
          <a:xfrm rot="2319549">
            <a:off x="5802838" y="2318826"/>
            <a:ext cx="1659412" cy="69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8" name="Textfeld 27"/>
          <p:cNvSpPr txBox="1"/>
          <p:nvPr/>
        </p:nvSpPr>
        <p:spPr>
          <a:xfrm>
            <a:off x="3811604" y="3651957"/>
            <a:ext cx="377026" cy="261610"/>
          </a:xfrm>
          <a:prstGeom prst="rect">
            <a:avLst/>
          </a:prstGeom>
          <a:noFill/>
        </p:spPr>
        <p:txBody>
          <a:bodyPr wrap="none" rtlCol="0">
            <a:spAutoFit/>
          </a:bodyPr>
          <a:lstStyle/>
          <a:p>
            <a:r>
              <a:rPr lang="de-CH" sz="1100" dirty="0" smtClean="0"/>
              <a:t>90°</a:t>
            </a:r>
            <a:endParaRPr lang="de-CH" sz="1100" dirty="0"/>
          </a:p>
        </p:txBody>
      </p:sp>
      <p:sp>
        <p:nvSpPr>
          <p:cNvPr id="29" name="Gebogener Pfeil 28"/>
          <p:cNvSpPr/>
          <p:nvPr/>
        </p:nvSpPr>
        <p:spPr>
          <a:xfrm rot="6081466">
            <a:off x="6688244" y="2785597"/>
            <a:ext cx="793750" cy="778785"/>
          </a:xfrm>
          <a:prstGeom prst="circularArrow">
            <a:avLst>
              <a:gd name="adj1" fmla="val 5888"/>
              <a:gd name="adj2" fmla="val 353301"/>
              <a:gd name="adj3" fmla="val 20404126"/>
              <a:gd name="adj4" fmla="val 12579108"/>
              <a:gd name="adj5" fmla="val 5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30" name="Pfeil nach rechts 29"/>
          <p:cNvSpPr/>
          <p:nvPr/>
        </p:nvSpPr>
        <p:spPr>
          <a:xfrm rot="10800000">
            <a:off x="6004225" y="3464505"/>
            <a:ext cx="1073382" cy="1145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Gebogener Pfeil 30"/>
          <p:cNvSpPr/>
          <p:nvPr/>
        </p:nvSpPr>
        <p:spPr>
          <a:xfrm rot="9851632" flipV="1">
            <a:off x="3650596" y="3485877"/>
            <a:ext cx="793750" cy="778785"/>
          </a:xfrm>
          <a:prstGeom prst="circularArrow">
            <a:avLst>
              <a:gd name="adj1" fmla="val 5888"/>
              <a:gd name="adj2" fmla="val 353301"/>
              <a:gd name="adj3" fmla="val 20404126"/>
              <a:gd name="adj4" fmla="val 15269752"/>
              <a:gd name="adj5" fmla="val 5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33" name="Pfeil nach rechts 32"/>
          <p:cNvSpPr/>
          <p:nvPr/>
        </p:nvSpPr>
        <p:spPr>
          <a:xfrm rot="5400000">
            <a:off x="3071967" y="4488056"/>
            <a:ext cx="1220828" cy="87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Gebogener Pfeil 33"/>
          <p:cNvSpPr/>
          <p:nvPr/>
        </p:nvSpPr>
        <p:spPr>
          <a:xfrm rot="9900137" flipH="1">
            <a:off x="4635278" y="4818714"/>
            <a:ext cx="793750" cy="778785"/>
          </a:xfrm>
          <a:prstGeom prst="circularArrow">
            <a:avLst>
              <a:gd name="adj1" fmla="val 5888"/>
              <a:gd name="adj2" fmla="val 353301"/>
              <a:gd name="adj3" fmla="val 20404126"/>
              <a:gd name="adj4" fmla="val 15422187"/>
              <a:gd name="adj5" fmla="val 5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35" name="Gebogener Pfeil 34"/>
          <p:cNvSpPr/>
          <p:nvPr/>
        </p:nvSpPr>
        <p:spPr>
          <a:xfrm rot="15766986" flipH="1">
            <a:off x="3627092" y="4818714"/>
            <a:ext cx="793750" cy="778785"/>
          </a:xfrm>
          <a:prstGeom prst="circularArrow">
            <a:avLst>
              <a:gd name="adj1" fmla="val 5888"/>
              <a:gd name="adj2" fmla="val 353301"/>
              <a:gd name="adj3" fmla="val 20404126"/>
              <a:gd name="adj4" fmla="val 15422187"/>
              <a:gd name="adj5" fmla="val 5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36" name="Pfeil nach rechts 35"/>
          <p:cNvSpPr/>
          <p:nvPr/>
        </p:nvSpPr>
        <p:spPr>
          <a:xfrm>
            <a:off x="4019520" y="5516480"/>
            <a:ext cx="1047595" cy="895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Textfeld 36"/>
          <p:cNvSpPr txBox="1"/>
          <p:nvPr/>
        </p:nvSpPr>
        <p:spPr>
          <a:xfrm>
            <a:off x="3773255" y="5194331"/>
            <a:ext cx="377026" cy="261610"/>
          </a:xfrm>
          <a:prstGeom prst="rect">
            <a:avLst/>
          </a:prstGeom>
          <a:noFill/>
        </p:spPr>
        <p:txBody>
          <a:bodyPr wrap="none" rtlCol="0">
            <a:spAutoFit/>
          </a:bodyPr>
          <a:lstStyle/>
          <a:p>
            <a:r>
              <a:rPr lang="de-CH" sz="1100" dirty="0" smtClean="0"/>
              <a:t>90°</a:t>
            </a:r>
            <a:endParaRPr lang="de-CH" sz="1100" dirty="0"/>
          </a:p>
        </p:txBody>
      </p:sp>
      <p:sp>
        <p:nvSpPr>
          <p:cNvPr id="38" name="Textfeld 37"/>
          <p:cNvSpPr txBox="1"/>
          <p:nvPr/>
        </p:nvSpPr>
        <p:spPr>
          <a:xfrm>
            <a:off x="4892649" y="5202613"/>
            <a:ext cx="377026" cy="261610"/>
          </a:xfrm>
          <a:prstGeom prst="rect">
            <a:avLst/>
          </a:prstGeom>
          <a:noFill/>
        </p:spPr>
        <p:txBody>
          <a:bodyPr wrap="none" rtlCol="0">
            <a:spAutoFit/>
          </a:bodyPr>
          <a:lstStyle/>
          <a:p>
            <a:r>
              <a:rPr lang="de-CH" sz="1100" dirty="0" smtClean="0"/>
              <a:t>90°</a:t>
            </a:r>
            <a:endParaRPr lang="de-CH" sz="1100" dirty="0"/>
          </a:p>
        </p:txBody>
      </p:sp>
      <p:sp>
        <p:nvSpPr>
          <p:cNvPr id="39" name="Pfeil nach rechts 38"/>
          <p:cNvSpPr/>
          <p:nvPr/>
        </p:nvSpPr>
        <p:spPr>
          <a:xfrm rot="10800000">
            <a:off x="4908091" y="3471822"/>
            <a:ext cx="1073382" cy="1145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Pfeil nach rechts 39"/>
          <p:cNvSpPr/>
          <p:nvPr/>
        </p:nvSpPr>
        <p:spPr>
          <a:xfrm rot="10800000">
            <a:off x="4068818" y="3464504"/>
            <a:ext cx="807483" cy="106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1" name="Pfeil nach rechts 40"/>
          <p:cNvSpPr/>
          <p:nvPr/>
        </p:nvSpPr>
        <p:spPr>
          <a:xfrm rot="16200000">
            <a:off x="4965283" y="2554376"/>
            <a:ext cx="788906" cy="605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2" name="Textfeld 41"/>
          <p:cNvSpPr txBox="1"/>
          <p:nvPr/>
        </p:nvSpPr>
        <p:spPr>
          <a:xfrm>
            <a:off x="4722895" y="3698222"/>
            <a:ext cx="550151" cy="261610"/>
          </a:xfrm>
          <a:prstGeom prst="rect">
            <a:avLst/>
          </a:prstGeom>
          <a:noFill/>
        </p:spPr>
        <p:txBody>
          <a:bodyPr wrap="none" rtlCol="0">
            <a:spAutoFit/>
          </a:bodyPr>
          <a:lstStyle/>
          <a:p>
            <a:r>
              <a:rPr lang="de-CH" sz="1100" dirty="0" smtClean="0">
                <a:solidFill>
                  <a:srgbClr val="FF0000"/>
                </a:solidFill>
              </a:rPr>
              <a:t>1.5nm</a:t>
            </a:r>
            <a:endParaRPr lang="de-CH" sz="1100" dirty="0">
              <a:solidFill>
                <a:srgbClr val="FF0000"/>
              </a:solidFill>
            </a:endParaRPr>
          </a:p>
        </p:txBody>
      </p:sp>
      <p:sp>
        <p:nvSpPr>
          <p:cNvPr id="43" name="Textfeld 42"/>
          <p:cNvSpPr txBox="1"/>
          <p:nvPr/>
        </p:nvSpPr>
        <p:spPr>
          <a:xfrm>
            <a:off x="4753666" y="2523293"/>
            <a:ext cx="550151" cy="261610"/>
          </a:xfrm>
          <a:prstGeom prst="rect">
            <a:avLst/>
          </a:prstGeom>
          <a:noFill/>
        </p:spPr>
        <p:txBody>
          <a:bodyPr wrap="none" rtlCol="0">
            <a:spAutoFit/>
          </a:bodyPr>
          <a:lstStyle/>
          <a:p>
            <a:r>
              <a:rPr lang="de-CH" sz="1100" dirty="0" smtClean="0">
                <a:solidFill>
                  <a:srgbClr val="FF0000"/>
                </a:solidFill>
              </a:rPr>
              <a:t>1.5nm</a:t>
            </a:r>
            <a:endParaRPr lang="de-CH" sz="1100" dirty="0">
              <a:solidFill>
                <a:srgbClr val="FF0000"/>
              </a:solidFill>
            </a:endParaRPr>
          </a:p>
        </p:txBody>
      </p:sp>
      <p:sp>
        <p:nvSpPr>
          <p:cNvPr id="44" name="Textfeld 43"/>
          <p:cNvSpPr txBox="1"/>
          <p:nvPr/>
        </p:nvSpPr>
        <p:spPr>
          <a:xfrm>
            <a:off x="4508735" y="2743947"/>
            <a:ext cx="978153" cy="261610"/>
          </a:xfrm>
          <a:prstGeom prst="rect">
            <a:avLst/>
          </a:prstGeom>
          <a:noFill/>
        </p:spPr>
        <p:txBody>
          <a:bodyPr wrap="none" rtlCol="0">
            <a:spAutoFit/>
          </a:bodyPr>
          <a:lstStyle/>
          <a:p>
            <a:r>
              <a:rPr lang="de-CH" sz="1100" dirty="0" smtClean="0">
                <a:solidFill>
                  <a:srgbClr val="00B050"/>
                </a:solidFill>
              </a:rPr>
              <a:t>2000ft@1000</a:t>
            </a:r>
            <a:endParaRPr lang="de-CH" sz="1100" dirty="0">
              <a:solidFill>
                <a:srgbClr val="00B050"/>
              </a:solidFill>
            </a:endParaRPr>
          </a:p>
        </p:txBody>
      </p:sp>
      <p:sp>
        <p:nvSpPr>
          <p:cNvPr id="45" name="Textfeld 44"/>
          <p:cNvSpPr txBox="1"/>
          <p:nvPr/>
        </p:nvSpPr>
        <p:spPr>
          <a:xfrm>
            <a:off x="7014131" y="3564353"/>
            <a:ext cx="511679" cy="261610"/>
          </a:xfrm>
          <a:prstGeom prst="rect">
            <a:avLst/>
          </a:prstGeom>
          <a:noFill/>
        </p:spPr>
        <p:txBody>
          <a:bodyPr wrap="none" rtlCol="0">
            <a:spAutoFit/>
          </a:bodyPr>
          <a:lstStyle/>
          <a:p>
            <a:r>
              <a:rPr lang="de-CH" sz="1100" dirty="0" smtClean="0">
                <a:solidFill>
                  <a:srgbClr val="00B050"/>
                </a:solidFill>
              </a:rPr>
              <a:t>120kt</a:t>
            </a:r>
            <a:endParaRPr lang="de-CH" sz="1100" dirty="0">
              <a:solidFill>
                <a:srgbClr val="00B050"/>
              </a:solidFill>
            </a:endParaRPr>
          </a:p>
        </p:txBody>
      </p:sp>
      <p:sp>
        <p:nvSpPr>
          <p:cNvPr id="46" name="Textfeld 45"/>
          <p:cNvSpPr txBox="1"/>
          <p:nvPr/>
        </p:nvSpPr>
        <p:spPr>
          <a:xfrm>
            <a:off x="6356778" y="1746423"/>
            <a:ext cx="562975" cy="261610"/>
          </a:xfrm>
          <a:prstGeom prst="rect">
            <a:avLst/>
          </a:prstGeom>
          <a:noFill/>
        </p:spPr>
        <p:txBody>
          <a:bodyPr wrap="none" rtlCol="0">
            <a:spAutoFit/>
          </a:bodyPr>
          <a:lstStyle/>
          <a:p>
            <a:r>
              <a:rPr lang="de-CH" sz="1100" dirty="0" smtClean="0">
                <a:solidFill>
                  <a:srgbClr val="00B050"/>
                </a:solidFill>
              </a:rPr>
              <a:t>2000ft</a:t>
            </a:r>
            <a:endParaRPr lang="de-CH" sz="1100" dirty="0">
              <a:solidFill>
                <a:srgbClr val="00B050"/>
              </a:solidFill>
            </a:endParaRPr>
          </a:p>
        </p:txBody>
      </p:sp>
      <p:sp>
        <p:nvSpPr>
          <p:cNvPr id="47" name="Textfeld 46"/>
          <p:cNvSpPr txBox="1"/>
          <p:nvPr/>
        </p:nvSpPr>
        <p:spPr>
          <a:xfrm>
            <a:off x="4444674" y="5616673"/>
            <a:ext cx="562975" cy="261610"/>
          </a:xfrm>
          <a:prstGeom prst="rect">
            <a:avLst/>
          </a:prstGeom>
          <a:noFill/>
        </p:spPr>
        <p:txBody>
          <a:bodyPr wrap="none" rtlCol="0">
            <a:spAutoFit/>
          </a:bodyPr>
          <a:lstStyle/>
          <a:p>
            <a:r>
              <a:rPr lang="de-CH" sz="1100" dirty="0" smtClean="0">
                <a:solidFill>
                  <a:srgbClr val="00B050"/>
                </a:solidFill>
              </a:rPr>
              <a:t>1000ft</a:t>
            </a:r>
            <a:endParaRPr lang="de-CH" sz="1100" dirty="0">
              <a:solidFill>
                <a:srgbClr val="00B050"/>
              </a:solidFill>
            </a:endParaRPr>
          </a:p>
        </p:txBody>
      </p:sp>
      <p:sp>
        <p:nvSpPr>
          <p:cNvPr id="53" name="Textfeld 52"/>
          <p:cNvSpPr txBox="1"/>
          <p:nvPr/>
        </p:nvSpPr>
        <p:spPr>
          <a:xfrm>
            <a:off x="6642670" y="3751947"/>
            <a:ext cx="978153" cy="261610"/>
          </a:xfrm>
          <a:prstGeom prst="rect">
            <a:avLst/>
          </a:prstGeom>
          <a:noFill/>
        </p:spPr>
        <p:txBody>
          <a:bodyPr wrap="none" rtlCol="0">
            <a:spAutoFit/>
          </a:bodyPr>
          <a:lstStyle/>
          <a:p>
            <a:r>
              <a:rPr lang="de-CH" sz="1100" dirty="0" smtClean="0">
                <a:solidFill>
                  <a:srgbClr val="00B050"/>
                </a:solidFill>
              </a:rPr>
              <a:t>2000ft@1000</a:t>
            </a:r>
            <a:endParaRPr lang="de-CH" sz="1100" dirty="0">
              <a:solidFill>
                <a:srgbClr val="00B050"/>
              </a:solidFill>
            </a:endParaRPr>
          </a:p>
        </p:txBody>
      </p:sp>
      <p:sp>
        <p:nvSpPr>
          <p:cNvPr id="59" name="Textfeld 58"/>
          <p:cNvSpPr txBox="1"/>
          <p:nvPr/>
        </p:nvSpPr>
        <p:spPr>
          <a:xfrm>
            <a:off x="5667150" y="3250340"/>
            <a:ext cx="906017" cy="261610"/>
          </a:xfrm>
          <a:prstGeom prst="rect">
            <a:avLst/>
          </a:prstGeom>
          <a:noFill/>
        </p:spPr>
        <p:txBody>
          <a:bodyPr wrap="none" rtlCol="0">
            <a:spAutoFit/>
          </a:bodyPr>
          <a:lstStyle/>
          <a:p>
            <a:r>
              <a:rPr lang="de-CH" sz="1100" dirty="0" smtClean="0">
                <a:solidFill>
                  <a:srgbClr val="00B050"/>
                </a:solidFill>
              </a:rPr>
              <a:t>100ft@1000</a:t>
            </a:r>
            <a:endParaRPr lang="de-CH" sz="1100" dirty="0">
              <a:solidFill>
                <a:srgbClr val="00B050"/>
              </a:solidFill>
            </a:endParaRPr>
          </a:p>
        </p:txBody>
      </p:sp>
      <p:sp>
        <p:nvSpPr>
          <p:cNvPr id="60" name="Textfeld 59"/>
          <p:cNvSpPr txBox="1"/>
          <p:nvPr/>
        </p:nvSpPr>
        <p:spPr>
          <a:xfrm>
            <a:off x="4285665" y="3135960"/>
            <a:ext cx="906017" cy="261610"/>
          </a:xfrm>
          <a:prstGeom prst="rect">
            <a:avLst/>
          </a:prstGeom>
          <a:noFill/>
        </p:spPr>
        <p:txBody>
          <a:bodyPr wrap="none" rtlCol="0">
            <a:spAutoFit/>
          </a:bodyPr>
          <a:lstStyle/>
          <a:p>
            <a:r>
              <a:rPr lang="de-CH" sz="1100" dirty="0" smtClean="0">
                <a:solidFill>
                  <a:srgbClr val="00B050"/>
                </a:solidFill>
              </a:rPr>
              <a:t>1000ft@500</a:t>
            </a:r>
            <a:endParaRPr lang="de-CH" sz="1100" dirty="0">
              <a:solidFill>
                <a:srgbClr val="00B050"/>
              </a:solidFill>
            </a:endParaRPr>
          </a:p>
        </p:txBody>
      </p:sp>
      <p:sp>
        <p:nvSpPr>
          <p:cNvPr id="61" name="Textfeld 60"/>
          <p:cNvSpPr txBox="1"/>
          <p:nvPr/>
        </p:nvSpPr>
        <p:spPr>
          <a:xfrm>
            <a:off x="3043460" y="3751947"/>
            <a:ext cx="439544" cy="261610"/>
          </a:xfrm>
          <a:prstGeom prst="rect">
            <a:avLst/>
          </a:prstGeom>
          <a:noFill/>
        </p:spPr>
        <p:txBody>
          <a:bodyPr wrap="none" rtlCol="0">
            <a:spAutoFit/>
          </a:bodyPr>
          <a:lstStyle/>
          <a:p>
            <a:r>
              <a:rPr lang="de-CH" sz="1100" dirty="0" smtClean="0">
                <a:solidFill>
                  <a:srgbClr val="00B050"/>
                </a:solidFill>
              </a:rPr>
              <a:t>95kt</a:t>
            </a:r>
            <a:endParaRPr lang="de-CH" sz="1100" dirty="0">
              <a:solidFill>
                <a:srgbClr val="00B050"/>
              </a:solidFill>
            </a:endParaRPr>
          </a:p>
        </p:txBody>
      </p:sp>
      <p:sp>
        <p:nvSpPr>
          <p:cNvPr id="62" name="Textfeld 61"/>
          <p:cNvSpPr txBox="1"/>
          <p:nvPr/>
        </p:nvSpPr>
        <p:spPr>
          <a:xfrm>
            <a:off x="3005132" y="4114382"/>
            <a:ext cx="562975" cy="261610"/>
          </a:xfrm>
          <a:prstGeom prst="rect">
            <a:avLst/>
          </a:prstGeom>
          <a:noFill/>
        </p:spPr>
        <p:txBody>
          <a:bodyPr wrap="none" rtlCol="0">
            <a:spAutoFit/>
          </a:bodyPr>
          <a:lstStyle/>
          <a:p>
            <a:r>
              <a:rPr lang="de-CH" sz="1100" dirty="0" smtClean="0">
                <a:solidFill>
                  <a:srgbClr val="00B050"/>
                </a:solidFill>
              </a:rPr>
              <a:t>1000ft</a:t>
            </a:r>
            <a:endParaRPr lang="de-CH" sz="1100" dirty="0">
              <a:solidFill>
                <a:srgbClr val="00B050"/>
              </a:solidFill>
            </a:endParaRPr>
          </a:p>
        </p:txBody>
      </p:sp>
      <p:sp>
        <p:nvSpPr>
          <p:cNvPr id="63" name="Textfeld 62"/>
          <p:cNvSpPr txBox="1"/>
          <p:nvPr/>
        </p:nvSpPr>
        <p:spPr>
          <a:xfrm>
            <a:off x="7006659" y="2227812"/>
            <a:ext cx="550151" cy="261610"/>
          </a:xfrm>
          <a:prstGeom prst="rect">
            <a:avLst/>
          </a:prstGeom>
          <a:noFill/>
        </p:spPr>
        <p:txBody>
          <a:bodyPr wrap="none" rtlCol="0">
            <a:spAutoFit/>
          </a:bodyPr>
          <a:lstStyle/>
          <a:p>
            <a:r>
              <a:rPr lang="de-CH" sz="1100" dirty="0" smtClean="0">
                <a:solidFill>
                  <a:srgbClr val="FF0000"/>
                </a:solidFill>
              </a:rPr>
              <a:t>2.5nm</a:t>
            </a:r>
            <a:endParaRPr lang="de-CH" sz="1100" dirty="0">
              <a:solidFill>
                <a:srgbClr val="FF0000"/>
              </a:solidFill>
            </a:endParaRPr>
          </a:p>
        </p:txBody>
      </p:sp>
      <p:sp>
        <p:nvSpPr>
          <p:cNvPr id="65" name="Textfeld 64"/>
          <p:cNvSpPr txBox="1"/>
          <p:nvPr/>
        </p:nvSpPr>
        <p:spPr>
          <a:xfrm>
            <a:off x="4865118" y="3276402"/>
            <a:ext cx="442750" cy="261610"/>
          </a:xfrm>
          <a:prstGeom prst="rect">
            <a:avLst/>
          </a:prstGeom>
          <a:noFill/>
        </p:spPr>
        <p:txBody>
          <a:bodyPr wrap="none" rtlCol="0">
            <a:spAutoFit/>
          </a:bodyPr>
          <a:lstStyle/>
          <a:p>
            <a:r>
              <a:rPr lang="de-CH" sz="1100" dirty="0" smtClean="0">
                <a:solidFill>
                  <a:srgbClr val="FF0000"/>
                </a:solidFill>
              </a:rPr>
              <a:t>1nm</a:t>
            </a:r>
            <a:endParaRPr lang="de-CH" sz="1100" dirty="0">
              <a:solidFill>
                <a:srgbClr val="FF0000"/>
              </a:solidFill>
            </a:endParaRPr>
          </a:p>
        </p:txBody>
      </p:sp>
      <p:sp>
        <p:nvSpPr>
          <p:cNvPr id="66" name="Textfeld 65"/>
          <p:cNvSpPr txBox="1"/>
          <p:nvPr/>
        </p:nvSpPr>
        <p:spPr>
          <a:xfrm>
            <a:off x="4103504" y="3285688"/>
            <a:ext cx="442750" cy="261610"/>
          </a:xfrm>
          <a:prstGeom prst="rect">
            <a:avLst/>
          </a:prstGeom>
          <a:noFill/>
        </p:spPr>
        <p:txBody>
          <a:bodyPr wrap="none" rtlCol="0">
            <a:spAutoFit/>
          </a:bodyPr>
          <a:lstStyle/>
          <a:p>
            <a:r>
              <a:rPr lang="de-CH" sz="1100" dirty="0" smtClean="0">
                <a:solidFill>
                  <a:srgbClr val="FF0000"/>
                </a:solidFill>
              </a:rPr>
              <a:t>1nm</a:t>
            </a:r>
            <a:endParaRPr lang="de-CH" sz="1100" dirty="0">
              <a:solidFill>
                <a:srgbClr val="FF0000"/>
              </a:solidFill>
            </a:endParaRPr>
          </a:p>
        </p:txBody>
      </p:sp>
      <p:sp>
        <p:nvSpPr>
          <p:cNvPr id="67" name="Textfeld 66"/>
          <p:cNvSpPr txBox="1"/>
          <p:nvPr/>
        </p:nvSpPr>
        <p:spPr>
          <a:xfrm>
            <a:off x="3308570" y="4411678"/>
            <a:ext cx="442750" cy="261610"/>
          </a:xfrm>
          <a:prstGeom prst="rect">
            <a:avLst/>
          </a:prstGeom>
          <a:noFill/>
        </p:spPr>
        <p:txBody>
          <a:bodyPr wrap="none" rtlCol="0">
            <a:spAutoFit/>
          </a:bodyPr>
          <a:lstStyle/>
          <a:p>
            <a:r>
              <a:rPr lang="de-CH" sz="1100" dirty="0" smtClean="0">
                <a:solidFill>
                  <a:srgbClr val="FF0000"/>
                </a:solidFill>
              </a:rPr>
              <a:t>3nm</a:t>
            </a:r>
            <a:endParaRPr lang="de-CH" sz="1100" dirty="0">
              <a:solidFill>
                <a:srgbClr val="FF0000"/>
              </a:solidFill>
            </a:endParaRPr>
          </a:p>
        </p:txBody>
      </p:sp>
      <p:sp>
        <p:nvSpPr>
          <p:cNvPr id="68" name="Textfeld 67"/>
          <p:cNvSpPr txBox="1"/>
          <p:nvPr/>
        </p:nvSpPr>
        <p:spPr>
          <a:xfrm>
            <a:off x="4238177" y="5333418"/>
            <a:ext cx="550151" cy="261610"/>
          </a:xfrm>
          <a:prstGeom prst="rect">
            <a:avLst/>
          </a:prstGeom>
          <a:noFill/>
        </p:spPr>
        <p:txBody>
          <a:bodyPr wrap="none" rtlCol="0">
            <a:spAutoFit/>
          </a:bodyPr>
          <a:lstStyle/>
          <a:p>
            <a:r>
              <a:rPr lang="de-CH" sz="1100" dirty="0" smtClean="0">
                <a:solidFill>
                  <a:srgbClr val="FF0000"/>
                </a:solidFill>
              </a:rPr>
              <a:t>1.5nm</a:t>
            </a:r>
            <a:endParaRPr lang="de-CH" sz="1100" dirty="0">
              <a:solidFill>
                <a:srgbClr val="FF0000"/>
              </a:solidFill>
            </a:endParaRPr>
          </a:p>
        </p:txBody>
      </p:sp>
    </p:spTree>
    <p:extLst>
      <p:ext uri="{BB962C8B-B14F-4D97-AF65-F5344CB8AC3E}">
        <p14:creationId xmlns:p14="http://schemas.microsoft.com/office/powerpoint/2010/main" val="123759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921</Words>
  <Application>Microsoft Office PowerPoint</Application>
  <PresentationFormat>Breitbild</PresentationFormat>
  <Paragraphs>233</Paragraphs>
  <Slides>9</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Arial</vt:lpstr>
      <vt:lpstr>Calibri</vt:lpstr>
      <vt:lpstr>Calibri Light</vt:lpstr>
      <vt:lpstr>Cambria Math</vt:lpstr>
      <vt:lpstr>Lucida Console</vt:lpstr>
      <vt:lpstr>Office Theme</vt:lpstr>
      <vt:lpstr>X Plane Virtual Traffic Scratchpad</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Plane Virtual Traffic</dc:title>
  <dc:creator>Martin Burri</dc:creator>
  <cp:lastModifiedBy>Martin Burri</cp:lastModifiedBy>
  <cp:revision>185</cp:revision>
  <dcterms:created xsi:type="dcterms:W3CDTF">2020-06-21T12:33:11Z</dcterms:created>
  <dcterms:modified xsi:type="dcterms:W3CDTF">2020-07-23T19:45:11Z</dcterms:modified>
</cp:coreProperties>
</file>