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3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0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0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3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10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6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1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3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47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3930-9261-4D85-8D3B-937F72F28A85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D4A8-A27E-47BD-8E66-AB7EC93CA3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4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X Plane Virtual </a:t>
            </a:r>
            <a:r>
              <a:rPr lang="de-CH" dirty="0" smtClean="0"/>
              <a:t>Traffic</a:t>
            </a:r>
            <a:br>
              <a:rPr lang="de-CH" dirty="0" smtClean="0"/>
            </a:br>
            <a:r>
              <a:rPr lang="de-CH" dirty="0" err="1" smtClean="0"/>
              <a:t>Scratchpad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20200712/bm98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00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6804" y="1393723"/>
            <a:ext cx="840658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S-ID REG T E-ID       REG T  D HL BAS TOP </a:t>
            </a:r>
            <a:r>
              <a:rPr lang="de-CH" dirty="0" err="1" smtClean="0"/>
              <a:t>Segs</a:t>
            </a:r>
            <a:endParaRPr lang="de-CH" dirty="0" smtClean="0"/>
          </a:p>
          <a:p>
            <a:r>
              <a:rPr lang="de-CH" dirty="0" smtClean="0">
                <a:solidFill>
                  <a:srgbClr val="FF0000"/>
                </a:solidFill>
              </a:rPr>
              <a:t>DEF  K2</a:t>
            </a:r>
            <a:r>
              <a:rPr lang="de-CH" dirty="0" smtClean="0"/>
              <a:t>   </a:t>
            </a:r>
            <a:r>
              <a:rPr lang="de-CH" dirty="0"/>
              <a:t>3 </a:t>
            </a:r>
            <a:r>
              <a:rPr lang="de-CH" dirty="0">
                <a:solidFill>
                  <a:srgbClr val="FF0000"/>
                </a:solidFill>
              </a:rPr>
              <a:t>KLMNO </a:t>
            </a:r>
            <a:r>
              <a:rPr lang="de-CH" dirty="0" smtClean="0">
                <a:solidFill>
                  <a:srgbClr val="FF0000"/>
                </a:solidFill>
              </a:rPr>
              <a:t>K2</a:t>
            </a:r>
            <a:r>
              <a:rPr lang="de-CH" dirty="0" smtClean="0"/>
              <a:t>   </a:t>
            </a:r>
            <a:r>
              <a:rPr lang="de-CH" dirty="0"/>
              <a:t>11 F </a:t>
            </a:r>
            <a:r>
              <a:rPr lang="de-CH" dirty="0" smtClean="0"/>
              <a:t>2   </a:t>
            </a:r>
            <a:r>
              <a:rPr lang="de-CH" dirty="0"/>
              <a:t>180 450 J13-J14-J15 </a:t>
            </a:r>
          </a:p>
        </p:txBody>
      </p:sp>
      <p:sp>
        <p:nvSpPr>
          <p:cNvPr id="5" name="Rechteck 4"/>
          <p:cNvSpPr/>
          <p:nvPr/>
        </p:nvSpPr>
        <p:spPr>
          <a:xfrm>
            <a:off x="626805" y="2160639"/>
            <a:ext cx="840658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LAT                    LON                       IDENT APT  REG Type</a:t>
            </a:r>
          </a:p>
          <a:p>
            <a:r>
              <a:rPr lang="de-CH" dirty="0"/>
              <a:t>46.646819444 -123.722388889 </a:t>
            </a:r>
            <a:r>
              <a:rPr lang="de-CH" dirty="0">
                <a:solidFill>
                  <a:srgbClr val="FF0000"/>
                </a:solidFill>
              </a:rPr>
              <a:t>AAYRR</a:t>
            </a:r>
            <a:r>
              <a:rPr lang="de-CH" dirty="0"/>
              <a:t> KSEA </a:t>
            </a:r>
            <a:r>
              <a:rPr lang="de-CH" dirty="0">
                <a:solidFill>
                  <a:srgbClr val="FF0000"/>
                </a:solidFill>
              </a:rPr>
              <a:t>K1</a:t>
            </a:r>
            <a:r>
              <a:rPr lang="de-CH" dirty="0"/>
              <a:t> </a:t>
            </a:r>
            <a:r>
              <a:rPr lang="de-CH" dirty="0" smtClean="0"/>
              <a:t>  4530263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26804" y="2920181"/>
            <a:ext cx="10589343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C   LAT                     LON                      ELE  FRQ    CLS VAR   IDENT APT  REG NAME+SUFFIX</a:t>
            </a:r>
          </a:p>
          <a:p>
            <a:r>
              <a:rPr lang="de-CH" dirty="0" smtClean="0"/>
              <a:t>12 </a:t>
            </a:r>
            <a:r>
              <a:rPr lang="de-CH" dirty="0"/>
              <a:t>47.434333333 -122.306300000 369 11030 25 </a:t>
            </a:r>
            <a:r>
              <a:rPr lang="de-CH" dirty="0" smtClean="0"/>
              <a:t> 0.000 </a:t>
            </a:r>
            <a:r>
              <a:rPr lang="de-CH" dirty="0">
                <a:solidFill>
                  <a:srgbClr val="FF0000"/>
                </a:solidFill>
              </a:rPr>
              <a:t>ISNQ </a:t>
            </a:r>
            <a:r>
              <a:rPr lang="de-CH" dirty="0" smtClean="0"/>
              <a:t>  KSEA </a:t>
            </a:r>
            <a:r>
              <a:rPr lang="de-CH" dirty="0" smtClean="0">
                <a:solidFill>
                  <a:srgbClr val="FF0000"/>
                </a:solidFill>
              </a:rPr>
              <a:t>K1</a:t>
            </a:r>
            <a:r>
              <a:rPr lang="de-CH" dirty="0" smtClean="0"/>
              <a:t>   </a:t>
            </a:r>
            <a:r>
              <a:rPr lang="de-CH" dirty="0"/>
              <a:t>SEATTLE-TACOMA INTL DME-ILS</a:t>
            </a:r>
          </a:p>
        </p:txBody>
      </p:sp>
      <p:sp>
        <p:nvSpPr>
          <p:cNvPr id="7" name="Rechteck 6"/>
          <p:cNvSpPr/>
          <p:nvPr/>
        </p:nvSpPr>
        <p:spPr>
          <a:xfrm>
            <a:off x="626804" y="4380271"/>
            <a:ext cx="8406582" cy="722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S-ID REG LAT LON  E-ID       REG LAT LON HL BAS TOP (Mid)LAT </a:t>
            </a:r>
            <a:r>
              <a:rPr lang="de-CH" dirty="0"/>
              <a:t>LON </a:t>
            </a:r>
            <a:endParaRPr lang="de-CH" dirty="0" smtClean="0"/>
          </a:p>
          <a:p>
            <a:r>
              <a:rPr lang="de-CH" dirty="0" smtClean="0">
                <a:solidFill>
                  <a:srgbClr val="FF0000"/>
                </a:solidFill>
              </a:rPr>
              <a:t>DEF-K2</a:t>
            </a:r>
            <a:r>
              <a:rPr lang="de-CH" dirty="0" smtClean="0"/>
              <a:t>                    </a:t>
            </a:r>
            <a:r>
              <a:rPr lang="de-CH" dirty="0" smtClean="0">
                <a:solidFill>
                  <a:srgbClr val="FF0000"/>
                </a:solidFill>
              </a:rPr>
              <a:t>KLMNO-K2</a:t>
            </a:r>
            <a:r>
              <a:rPr lang="de-CH" dirty="0" smtClean="0"/>
              <a:t>                   2   </a:t>
            </a:r>
            <a:r>
              <a:rPr lang="de-CH" dirty="0"/>
              <a:t>180 </a:t>
            </a:r>
            <a:r>
              <a:rPr lang="de-CH" dirty="0" smtClean="0"/>
              <a:t>450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6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33135" y="1172497"/>
            <a:ext cx="4608871" cy="4608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feil nach oben 4"/>
          <p:cNvSpPr/>
          <p:nvPr/>
        </p:nvSpPr>
        <p:spPr>
          <a:xfrm>
            <a:off x="5486399" y="3322074"/>
            <a:ext cx="302342" cy="30971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8033" y="2042652"/>
            <a:ext cx="1622323" cy="530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Acft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:</a:t>
            </a:r>
          </a:p>
          <a:p>
            <a:r>
              <a:rPr lang="en-US" sz="1200" dirty="0" err="1" smtClean="0"/>
              <a:t>Lat</a:t>
            </a:r>
            <a:r>
              <a:rPr lang="en-US" sz="1200" dirty="0" smtClean="0"/>
              <a:t> / Lon / Alt</a:t>
            </a:r>
            <a:endParaRPr lang="en-US" sz="1200" dirty="0"/>
          </a:p>
        </p:txBody>
      </p:sp>
      <p:cxnSp>
        <p:nvCxnSpPr>
          <p:cNvPr id="8" name="Gerade Verbindung mit Pfeil 7"/>
          <p:cNvCxnSpPr>
            <a:endCxn id="4" idx="7"/>
          </p:cNvCxnSpPr>
          <p:nvPr/>
        </p:nvCxnSpPr>
        <p:spPr>
          <a:xfrm flipV="1">
            <a:off x="5637570" y="1847451"/>
            <a:ext cx="1629482" cy="162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401337" y="1041941"/>
            <a:ext cx="1385812" cy="8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GenRange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100 nm</a:t>
            </a:r>
          </a:p>
          <a:p>
            <a:r>
              <a:rPr lang="en-US" sz="1200" dirty="0" err="1" smtClean="0"/>
              <a:t>ReGen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1/4 Range</a:t>
            </a:r>
            <a:endParaRPr lang="en-US" sz="12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333135" y="2042652"/>
            <a:ext cx="5405284" cy="169975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2975486" y="3288376"/>
            <a:ext cx="1237225" cy="104417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3690784" y="1214898"/>
            <a:ext cx="4586747" cy="398781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3311011" y="2452135"/>
            <a:ext cx="5265176" cy="328233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2920178" y="3631790"/>
            <a:ext cx="2075837" cy="157092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994173" y="3631790"/>
            <a:ext cx="3482461" cy="64182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08034" y="263460"/>
            <a:ext cx="1054511" cy="530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IFR </a:t>
            </a:r>
            <a:r>
              <a:rPr lang="en-US" sz="1200" dirty="0" err="1" smtClean="0"/>
              <a:t>enroutes</a:t>
            </a:r>
            <a:endParaRPr lang="en-US" sz="1200" dirty="0" smtClean="0"/>
          </a:p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24" name="Rechteck 23"/>
          <p:cNvSpPr/>
          <p:nvPr/>
        </p:nvSpPr>
        <p:spPr>
          <a:xfrm>
            <a:off x="308033" y="794402"/>
            <a:ext cx="1054511" cy="530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IFR </a:t>
            </a:r>
            <a:r>
              <a:rPr lang="en-US" sz="1200" dirty="0" err="1" smtClean="0"/>
              <a:t>enroutes</a:t>
            </a:r>
            <a:endParaRPr lang="en-US" sz="1200" dirty="0" smtClean="0"/>
          </a:p>
          <a:p>
            <a:r>
              <a:rPr lang="en-US" sz="1200" dirty="0" smtClean="0"/>
              <a:t>Low</a:t>
            </a:r>
            <a:endParaRPr lang="en-US" sz="1200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2514598" y="4812430"/>
            <a:ext cx="5257802" cy="6328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08033" y="1320412"/>
            <a:ext cx="1054511" cy="530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VFR</a:t>
            </a:r>
          </a:p>
          <a:p>
            <a:r>
              <a:rPr lang="en-US" sz="1200" dirty="0" smtClean="0"/>
              <a:t>artificial</a:t>
            </a:r>
            <a:endParaRPr lang="en-US" sz="1200" dirty="0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4416598" y="3200879"/>
            <a:ext cx="869233" cy="54152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Flussdiagramm: Mehrere Dokumente 49"/>
          <p:cNvSpPr/>
          <p:nvPr/>
        </p:nvSpPr>
        <p:spPr>
          <a:xfrm>
            <a:off x="288939" y="3011977"/>
            <a:ext cx="2032134" cy="14608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Virt</a:t>
            </a:r>
            <a:r>
              <a:rPr lang="en-US" sz="1200" dirty="0" smtClean="0"/>
              <a:t> </a:t>
            </a:r>
            <a:r>
              <a:rPr lang="en-US" sz="1200" dirty="0" err="1" smtClean="0"/>
              <a:t>Acfts</a:t>
            </a:r>
            <a:endParaRPr lang="en-US" sz="1200" dirty="0" smtClean="0"/>
          </a:p>
          <a:p>
            <a:r>
              <a:rPr lang="en-US" sz="1200" dirty="0" err="1" smtClean="0"/>
              <a:t>Loc</a:t>
            </a:r>
            <a:r>
              <a:rPr lang="en-US" sz="1200" dirty="0" smtClean="0"/>
              <a:t>: </a:t>
            </a:r>
            <a:r>
              <a:rPr lang="en-US" sz="1200" dirty="0" err="1" smtClean="0"/>
              <a:t>Lat</a:t>
            </a:r>
            <a:r>
              <a:rPr lang="en-US" sz="1200" dirty="0" smtClean="0"/>
              <a:t> / Lon / Alt</a:t>
            </a:r>
          </a:p>
          <a:p>
            <a:r>
              <a:rPr lang="en-US" sz="1200" dirty="0" smtClean="0"/>
              <a:t>HDG: </a:t>
            </a:r>
            <a:r>
              <a:rPr lang="en-US" sz="1200" dirty="0" err="1" smtClean="0"/>
              <a:t>degm</a:t>
            </a:r>
            <a:endParaRPr lang="en-US" sz="1200" dirty="0" smtClean="0"/>
          </a:p>
          <a:p>
            <a:r>
              <a:rPr lang="en-US" sz="1200" dirty="0" smtClean="0"/>
              <a:t>TAS: </a:t>
            </a:r>
            <a:r>
              <a:rPr lang="en-US" sz="1200" dirty="0" err="1" smtClean="0"/>
              <a:t>kts</a:t>
            </a:r>
            <a:endParaRPr lang="en-US" sz="1200" dirty="0" smtClean="0"/>
          </a:p>
          <a:p>
            <a:r>
              <a:rPr lang="en-US" sz="1200" dirty="0" smtClean="0"/>
              <a:t>Route: ID</a:t>
            </a:r>
            <a:endParaRPr lang="en-US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9741878" y="2186448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 Pool</a:t>
            </a:r>
            <a:endParaRPr lang="en-US" sz="14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9741092" y="2648472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Pool</a:t>
            </a:r>
            <a:endParaRPr lang="en-US" sz="1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9741092" y="3110496"/>
            <a:ext cx="922044" cy="438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Pool</a:t>
            </a:r>
            <a:endParaRPr lang="en-US" sz="1400" dirty="0"/>
          </a:p>
        </p:txBody>
      </p:sp>
      <p:sp>
        <p:nvSpPr>
          <p:cNvPr id="54" name="Flussdiagramm: Verzweigung 53"/>
          <p:cNvSpPr/>
          <p:nvPr/>
        </p:nvSpPr>
        <p:spPr>
          <a:xfrm>
            <a:off x="9489962" y="3559573"/>
            <a:ext cx="1529932" cy="110440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</a:t>
            </a:r>
          </a:p>
          <a:p>
            <a:pPr algn="ctr"/>
            <a:r>
              <a:rPr lang="en-US" sz="1400" dirty="0" smtClean="0"/>
              <a:t>Pool</a:t>
            </a:r>
            <a:endParaRPr lang="en-US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10939195" y="3821897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Out of range</a:t>
            </a:r>
            <a:endParaRPr lang="en-US" sz="1100" dirty="0"/>
          </a:p>
        </p:txBody>
      </p:sp>
      <p:cxnSp>
        <p:nvCxnSpPr>
          <p:cNvPr id="57" name="Gerade Verbindung mit Pfeil 56"/>
          <p:cNvCxnSpPr>
            <a:stCxn id="54" idx="3"/>
          </p:cNvCxnSpPr>
          <p:nvPr/>
        </p:nvCxnSpPr>
        <p:spPr>
          <a:xfrm flipV="1">
            <a:off x="11019894" y="4111776"/>
            <a:ext cx="847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9490587" y="1585883"/>
            <a:ext cx="600565" cy="6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Nach links gekrümmter Pfeil 61"/>
          <p:cNvSpPr/>
          <p:nvPr/>
        </p:nvSpPr>
        <p:spPr>
          <a:xfrm flipH="1" flipV="1">
            <a:off x="9117652" y="1907042"/>
            <a:ext cx="396684" cy="28935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44" name="Gerader Verbinder 43"/>
          <p:cNvCxnSpPr/>
          <p:nvPr/>
        </p:nvCxnSpPr>
        <p:spPr>
          <a:xfrm>
            <a:off x="4994173" y="3685469"/>
            <a:ext cx="1130093" cy="117152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6124266" y="4864260"/>
            <a:ext cx="2153265" cy="34528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6124266" y="3981387"/>
            <a:ext cx="732809" cy="89127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4200549" y="2352410"/>
            <a:ext cx="760580" cy="92436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2514598" y="2452135"/>
            <a:ext cx="1655300" cy="82464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212711" y="3281109"/>
            <a:ext cx="775724" cy="34634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Stern mit 5 Zacken 35"/>
          <p:cNvSpPr/>
          <p:nvPr/>
        </p:nvSpPr>
        <p:spPr>
          <a:xfrm>
            <a:off x="4061944" y="3157011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Stern mit 5 Zacken 60"/>
          <p:cNvSpPr/>
          <p:nvPr/>
        </p:nvSpPr>
        <p:spPr>
          <a:xfrm>
            <a:off x="4845210" y="218985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Stern mit 5 Zacken 62"/>
          <p:cNvSpPr/>
          <p:nvPr/>
        </p:nvSpPr>
        <p:spPr>
          <a:xfrm>
            <a:off x="4874766" y="3502004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Stern mit 5 Zacken 63"/>
          <p:cNvSpPr/>
          <p:nvPr/>
        </p:nvSpPr>
        <p:spPr>
          <a:xfrm>
            <a:off x="6003026" y="472767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Stern mit 5 Zacken 64"/>
          <p:cNvSpPr/>
          <p:nvPr/>
        </p:nvSpPr>
        <p:spPr>
          <a:xfrm>
            <a:off x="6718149" y="384058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Stern mit 5 Zacken 65"/>
          <p:cNvSpPr/>
          <p:nvPr/>
        </p:nvSpPr>
        <p:spPr>
          <a:xfrm>
            <a:off x="7146734" y="315441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Stern mit 5 Zacken 66"/>
          <p:cNvSpPr/>
          <p:nvPr/>
        </p:nvSpPr>
        <p:spPr>
          <a:xfrm>
            <a:off x="8180508" y="507169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Stern mit 5 Zacken 67"/>
          <p:cNvSpPr/>
          <p:nvPr/>
        </p:nvSpPr>
        <p:spPr>
          <a:xfrm>
            <a:off x="3141405" y="478573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Stern mit 4 Zacken 69"/>
          <p:cNvSpPr/>
          <p:nvPr/>
        </p:nvSpPr>
        <p:spPr>
          <a:xfrm>
            <a:off x="5024965" y="414039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Stern mit 4 Zacken 71"/>
          <p:cNvSpPr/>
          <p:nvPr/>
        </p:nvSpPr>
        <p:spPr>
          <a:xfrm>
            <a:off x="4277654" y="3586823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Stern mit 4 Zacken 72"/>
          <p:cNvSpPr/>
          <p:nvPr/>
        </p:nvSpPr>
        <p:spPr>
          <a:xfrm>
            <a:off x="5124778" y="306422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Stern mit 4 Zacken 76"/>
          <p:cNvSpPr/>
          <p:nvPr/>
        </p:nvSpPr>
        <p:spPr>
          <a:xfrm>
            <a:off x="8307347" y="475554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Stern mit 4 Zacken 77"/>
          <p:cNvSpPr/>
          <p:nvPr/>
        </p:nvSpPr>
        <p:spPr>
          <a:xfrm>
            <a:off x="6951617" y="4607346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Stern mit 4 Zacken 78"/>
          <p:cNvSpPr/>
          <p:nvPr/>
        </p:nvSpPr>
        <p:spPr>
          <a:xfrm>
            <a:off x="7933115" y="5271030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Stern mit 4 Zacken 79"/>
          <p:cNvSpPr/>
          <p:nvPr/>
        </p:nvSpPr>
        <p:spPr>
          <a:xfrm>
            <a:off x="5124778" y="5919941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Stern mit 4 Zacken 80"/>
          <p:cNvSpPr/>
          <p:nvPr/>
        </p:nvSpPr>
        <p:spPr>
          <a:xfrm>
            <a:off x="4549012" y="5433498"/>
            <a:ext cx="259180" cy="31271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Stern mit 5 Zacken 82"/>
          <p:cNvSpPr/>
          <p:nvPr/>
        </p:nvSpPr>
        <p:spPr>
          <a:xfrm>
            <a:off x="8517164" y="2320997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Stern mit 5 Zacken 83"/>
          <p:cNvSpPr/>
          <p:nvPr/>
        </p:nvSpPr>
        <p:spPr>
          <a:xfrm>
            <a:off x="8642287" y="3637763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Stern mit 5 Zacken 84"/>
          <p:cNvSpPr/>
          <p:nvPr/>
        </p:nvSpPr>
        <p:spPr>
          <a:xfrm>
            <a:off x="7651038" y="5319153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Stern mit 5 Zacken 85"/>
          <p:cNvSpPr/>
          <p:nvPr/>
        </p:nvSpPr>
        <p:spPr>
          <a:xfrm>
            <a:off x="3196696" y="5650328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Stern mit 5 Zacken 86"/>
          <p:cNvSpPr/>
          <p:nvPr/>
        </p:nvSpPr>
        <p:spPr>
          <a:xfrm>
            <a:off x="2776047" y="5068254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Stern mit 5 Zacken 87"/>
          <p:cNvSpPr/>
          <p:nvPr/>
        </p:nvSpPr>
        <p:spPr>
          <a:xfrm>
            <a:off x="2407331" y="4726680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Stern mit 5 Zacken 88"/>
          <p:cNvSpPr/>
          <p:nvPr/>
        </p:nvSpPr>
        <p:spPr>
          <a:xfrm>
            <a:off x="2827132" y="4230967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Stern mit 5 Zacken 89"/>
          <p:cNvSpPr/>
          <p:nvPr/>
        </p:nvSpPr>
        <p:spPr>
          <a:xfrm>
            <a:off x="2421712" y="236638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Stern mit 5 Zacken 90"/>
          <p:cNvSpPr/>
          <p:nvPr/>
        </p:nvSpPr>
        <p:spPr>
          <a:xfrm>
            <a:off x="3203375" y="1918932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Stern mit 5 Zacken 91"/>
          <p:cNvSpPr/>
          <p:nvPr/>
        </p:nvSpPr>
        <p:spPr>
          <a:xfrm>
            <a:off x="3594098" y="1132375"/>
            <a:ext cx="228629" cy="2118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Pfeil nach oben 81"/>
          <p:cNvSpPr/>
          <p:nvPr/>
        </p:nvSpPr>
        <p:spPr>
          <a:xfrm>
            <a:off x="5462594" y="2495250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Pfeil nach oben 92"/>
          <p:cNvSpPr/>
          <p:nvPr/>
        </p:nvSpPr>
        <p:spPr>
          <a:xfrm rot="2204810">
            <a:off x="5644339" y="1918611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Pfeil nach oben 93"/>
          <p:cNvSpPr/>
          <p:nvPr/>
        </p:nvSpPr>
        <p:spPr>
          <a:xfrm rot="2204810">
            <a:off x="6005445" y="1403804"/>
            <a:ext cx="302342" cy="30971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9173" y="5624535"/>
            <a:ext cx="1622323" cy="5088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Acft</a:t>
            </a:r>
            <a:r>
              <a:rPr lang="en-US" sz="1200" dirty="0" smtClean="0"/>
              <a:t> Para:</a:t>
            </a:r>
          </a:p>
          <a:p>
            <a:r>
              <a:rPr lang="en-US" sz="1200" dirty="0" err="1" smtClean="0"/>
              <a:t>Trk</a:t>
            </a:r>
            <a:r>
              <a:rPr lang="en-US" sz="1200" dirty="0" smtClean="0"/>
              <a:t> / VS / TAS</a:t>
            </a:r>
            <a:endParaRPr lang="en-US" sz="1200" dirty="0"/>
          </a:p>
        </p:txBody>
      </p:sp>
      <p:sp>
        <p:nvSpPr>
          <p:cNvPr id="3" name="Rechteck 2"/>
          <p:cNvSpPr/>
          <p:nvPr/>
        </p:nvSpPr>
        <p:spPr>
          <a:xfrm>
            <a:off x="449175" y="5093593"/>
            <a:ext cx="1622323" cy="530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Acft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:</a:t>
            </a:r>
          </a:p>
          <a:p>
            <a:r>
              <a:rPr lang="en-US" sz="1200" dirty="0" err="1" smtClean="0"/>
              <a:t>Lat</a:t>
            </a:r>
            <a:r>
              <a:rPr lang="en-US" sz="1200" dirty="0" smtClean="0"/>
              <a:t> / Lon / Alt</a:t>
            </a:r>
            <a:endParaRPr lang="en-US" sz="1200" dirty="0"/>
          </a:p>
        </p:txBody>
      </p:sp>
      <p:sp>
        <p:nvSpPr>
          <p:cNvPr id="4" name="Rechteck 3"/>
          <p:cNvSpPr/>
          <p:nvPr/>
        </p:nvSpPr>
        <p:spPr>
          <a:xfrm>
            <a:off x="449173" y="4164446"/>
            <a:ext cx="1622323" cy="929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/>
              <a:t>Acft</a:t>
            </a:r>
            <a:r>
              <a:rPr lang="en-US" sz="1200" dirty="0" smtClean="0"/>
              <a:t> ID:</a:t>
            </a:r>
          </a:p>
          <a:p>
            <a:r>
              <a:rPr lang="en-US" sz="1200" dirty="0" smtClean="0"/>
              <a:t>Hex / </a:t>
            </a:r>
            <a:r>
              <a:rPr lang="en-US" sz="1200" dirty="0" err="1" smtClean="0"/>
              <a:t>CallSign</a:t>
            </a:r>
            <a:r>
              <a:rPr lang="en-US" sz="1200" dirty="0" smtClean="0"/>
              <a:t> /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From / To</a:t>
            </a:r>
            <a:endParaRPr lang="en-US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8235289" y="328551"/>
            <a:ext cx="34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 </a:t>
            </a:r>
            <a:r>
              <a:rPr lang="de-CH" dirty="0" err="1" smtClean="0"/>
              <a:t>StdTurnRate</a:t>
            </a:r>
            <a:r>
              <a:rPr lang="de-CH" dirty="0" smtClean="0"/>
              <a:t> = 3</a:t>
            </a:r>
            <a:r>
              <a:rPr lang="de-CH" dirty="0"/>
              <a:t>° per </a:t>
            </a:r>
            <a:r>
              <a:rPr lang="de-CH" dirty="0" err="1"/>
              <a:t>second</a:t>
            </a:r>
            <a:r>
              <a:rPr lang="de-CH" dirty="0"/>
              <a:t> </a:t>
            </a:r>
            <a:r>
              <a:rPr lang="de-CH" dirty="0" smtClean="0"/>
              <a:t>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251534" y="2811412"/>
                <a:ext cx="5770169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[°]=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𝐷𝑖𝑠𝑡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] ∗180[°]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] ∗ 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CH" dirty="0"/>
                  <a:t> </a:t>
                </a:r>
                <a:r>
                  <a:rPr lang="de-CH" dirty="0" smtClean="0"/>
                  <a:t>    | turn angle </a:t>
                </a:r>
                <a:r>
                  <a:rPr lang="de-CH" dirty="0"/>
                  <a:t>@</a:t>
                </a:r>
                <a:r>
                  <a:rPr lang="de-CH" dirty="0" err="1"/>
                  <a:t>const</a:t>
                </a:r>
                <a:r>
                  <a:rPr lang="de-CH" dirty="0"/>
                  <a:t> </a:t>
                </a:r>
                <a:r>
                  <a:rPr lang="de-CH" dirty="0" err="1" smtClean="0"/>
                  <a:t>speed</a:t>
                </a:r>
                <a:r>
                  <a:rPr lang="de-CH" dirty="0" smtClean="0"/>
                  <a:t> = 3°/sec</a:t>
                </a:r>
                <a:endParaRPr lang="de-CH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34" y="2811412"/>
                <a:ext cx="5770169" cy="534377"/>
              </a:xfrm>
              <a:prstGeom prst="rect">
                <a:avLst/>
              </a:prstGeom>
              <a:blipFill rotWithShape="0">
                <a:blip r:embed="rId2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251534" y="2067872"/>
                <a:ext cx="5139677" cy="729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𝑇𝐴𝑆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de-CH" dirty="0"/>
                  <a:t> </a:t>
                </a:r>
                <a:r>
                  <a:rPr lang="de-CH" dirty="0" smtClean="0"/>
                  <a:t>      | </a:t>
                </a:r>
                <a:r>
                  <a:rPr lang="de-CH" dirty="0" err="1" smtClean="0"/>
                  <a:t>radius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turn @</a:t>
                </a:r>
                <a:r>
                  <a:rPr lang="de-CH" dirty="0" err="1" smtClean="0"/>
                  <a:t>const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speed</a:t>
                </a:r>
                <a:endParaRPr lang="de-CH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34" y="2067872"/>
                <a:ext cx="5139677" cy="7297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413015" y="976855"/>
                <a:ext cx="6214843" cy="724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𝑇𝐴𝑆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3600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CH" dirty="0" smtClean="0"/>
                  <a:t>           | </a:t>
                </a:r>
                <a:r>
                  <a:rPr lang="de-CH" dirty="0" err="1" smtClean="0"/>
                  <a:t>step</a:t>
                </a:r>
                <a:r>
                  <a:rPr lang="de-CH" dirty="0"/>
                  <a:t> </a:t>
                </a:r>
                <a:r>
                  <a:rPr lang="de-CH" dirty="0" err="1" smtClean="0"/>
                  <a:t>distance</a:t>
                </a:r>
                <a:r>
                  <a:rPr lang="de-CH" dirty="0" smtClean="0"/>
                  <a:t> @</a:t>
                </a:r>
                <a:r>
                  <a:rPr lang="de-CH" dirty="0" err="1" smtClean="0"/>
                  <a:t>const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speed</a:t>
                </a:r>
                <a:endParaRPr lang="de-CH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15" y="976855"/>
                <a:ext cx="6214843" cy="7241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218389" y="3345789"/>
                <a:ext cx="279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𝑇𝑟𝑘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[°]=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𝑇𝑟𝑘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[°]+</m:t>
                      </m:r>
                      <m:r>
                        <a:rPr lang="de-CH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[°]</m:t>
                      </m:r>
                    </m:oMath>
                  </m:oMathPara>
                </a14:m>
                <a:endParaRPr lang="de-C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9" y="3345789"/>
                <a:ext cx="279486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ieren 25"/>
          <p:cNvGrpSpPr/>
          <p:nvPr/>
        </p:nvGrpSpPr>
        <p:grpSpPr>
          <a:xfrm>
            <a:off x="1819740" y="2509411"/>
            <a:ext cx="2426110" cy="2833065"/>
            <a:chOff x="3537456" y="2743011"/>
            <a:chExt cx="2426110" cy="2833065"/>
          </a:xfrm>
        </p:grpSpPr>
        <p:sp>
          <p:nvSpPr>
            <p:cNvPr id="7" name="Kreis 6"/>
            <p:cNvSpPr/>
            <p:nvPr/>
          </p:nvSpPr>
          <p:spPr>
            <a:xfrm rot="15044120">
              <a:off x="3537456" y="3149966"/>
              <a:ext cx="2426110" cy="2426110"/>
            </a:xfrm>
            <a:prstGeom prst="pie">
              <a:avLst>
                <a:gd name="adj1" fmla="val 0"/>
                <a:gd name="adj2" fmla="val 2721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40347" y="2743011"/>
              <a:ext cx="54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Dist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275531" y="356998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4600913" y="3691189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913" y="3691189"/>
                  <a:ext cx="3824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>
              <a:off x="4792119" y="3747259"/>
              <a:ext cx="213538" cy="8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5214746" y="3233452"/>
              <a:ext cx="72353" cy="4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650894" y="315976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c</a:t>
              </a:r>
              <a:endParaRPr lang="de-CH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218389" y="3760550"/>
                <a:ext cx="521424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𝑇𝐴𝑆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𝑛𝑚</m:t>
                              </m:r>
                            </m:num>
                            <m:den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𝑇𝐴𝑆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CH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𝑛𝑚</m:t>
                              </m:r>
                            </m:num>
                            <m:den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de-CH" dirty="0"/>
                        <m:t>| @</m:t>
                      </m:r>
                      <m:r>
                        <m:rPr>
                          <m:nor/>
                        </m:rPr>
                        <a:rPr lang="de-CH" dirty="0"/>
                        <m:t>const</m:t>
                      </m:r>
                      <m:r>
                        <m:rPr>
                          <m:nor/>
                        </m:rPr>
                        <a:rPr lang="de-CH" dirty="0"/>
                        <m:t> </m:t>
                      </m:r>
                      <m:r>
                        <m:rPr>
                          <m:nor/>
                        </m:rPr>
                        <a:rPr lang="de-CH" dirty="0"/>
                        <m:t>speed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9" y="3760550"/>
                <a:ext cx="5214248" cy="566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218389" y="4314290"/>
                <a:ext cx="6522363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𝐿𝑜𝑐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𝐿𝑜𝑐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𝐷𝑒𝑠𝑡𝑃𝑡</m:t>
                      </m:r>
                      <m:d>
                        <m:dPr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𝐷𝑖𝑠𝑡</m:t>
                          </m:r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],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𝑇𝑟𝑘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de-CH" dirty="0"/>
                        <m:t>| </m:t>
                      </m:r>
                      <m:r>
                        <m:rPr>
                          <m:nor/>
                        </m:rPr>
                        <a:rPr lang="de-CH" b="0" i="0" dirty="0" smtClean="0"/>
                        <m:t>linear</m:t>
                      </m:r>
                      <m:r>
                        <m:rPr>
                          <m:nor/>
                        </m:rPr>
                        <a:rPr lang="de-CH" b="0" i="0" dirty="0" smtClean="0"/>
                        <m:t> </m:t>
                      </m:r>
                      <m:r>
                        <m:rPr>
                          <m:nor/>
                        </m:rPr>
                        <a:rPr lang="de-CH" b="0" i="0" dirty="0" smtClean="0"/>
                        <m:t>motion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9" y="4314290"/>
                <a:ext cx="6522363" cy="5648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/>
          <p:cNvSpPr txBox="1"/>
          <p:nvPr/>
        </p:nvSpPr>
        <p:spPr>
          <a:xfrm>
            <a:off x="4277881" y="4790882"/>
            <a:ext cx="319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Linear </a:t>
            </a:r>
            <a:r>
              <a:rPr lang="de-CH" sz="1400" dirty="0" err="1" smtClean="0"/>
              <a:t>Approx</a:t>
            </a:r>
            <a:r>
              <a:rPr lang="de-CH" sz="1400" dirty="0" smtClean="0"/>
              <a:t> Test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dt</a:t>
            </a:r>
            <a:r>
              <a:rPr lang="de-CH" sz="1400" dirty="0" smtClean="0"/>
              <a:t> = 1 sec:</a:t>
            </a:r>
          </a:p>
          <a:p>
            <a:r>
              <a:rPr lang="de-CH" sz="1400" dirty="0" smtClean="0"/>
              <a:t>Dist@100kt ~51m / =&gt; r=983m -&gt; c~ 51m</a:t>
            </a:r>
            <a:endParaRPr lang="de-CH" sz="1400" dirty="0"/>
          </a:p>
        </p:txBody>
      </p:sp>
      <p:cxnSp>
        <p:nvCxnSpPr>
          <p:cNvPr id="31" name="Gerader Verbinder 30"/>
          <p:cNvCxnSpPr>
            <a:stCxn id="7" idx="0"/>
          </p:cNvCxnSpPr>
          <p:nvPr/>
        </p:nvCxnSpPr>
        <p:spPr>
          <a:xfrm>
            <a:off x="2632569" y="2984292"/>
            <a:ext cx="914185" cy="6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851977" y="1756156"/>
            <a:ext cx="79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Circles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4152820" y="5429325"/>
                <a:ext cx="5967596" cy="1042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𝐴𝑙𝑡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𝐴𝑙𝑡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𝑓𝑡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𝑀𝑖𝑛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𝑀𝑖𝑛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de-CH" dirty="0"/>
                        <m:t>| @</m:t>
                      </m:r>
                      <m:r>
                        <m:rPr>
                          <m:nor/>
                        </m:rPr>
                        <a:rPr lang="de-CH" dirty="0"/>
                        <m:t>const</m:t>
                      </m:r>
                      <m:r>
                        <m:rPr>
                          <m:nor/>
                        </m:rPr>
                        <a:rPr lang="de-CH" dirty="0"/>
                        <m:t> </m:t>
                      </m:r>
                      <m:r>
                        <m:rPr>
                          <m:nor/>
                        </m:rPr>
                        <a:rPr lang="de-CH" dirty="0"/>
                        <m:t>speed</m:t>
                      </m:r>
                    </m:oMath>
                  </m:oMathPara>
                </a14:m>
                <a:endParaRPr lang="de-C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20" y="5429325"/>
                <a:ext cx="5967596" cy="10427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/>
          <p:cNvSpPr txBox="1"/>
          <p:nvPr/>
        </p:nvSpPr>
        <p:spPr>
          <a:xfrm>
            <a:off x="219541" y="179521"/>
            <a:ext cx="32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Virtual Traffic VFR </a:t>
            </a:r>
            <a:r>
              <a:rPr lang="de-CH" dirty="0" err="1" smtClean="0"/>
              <a:t>Aircraft</a:t>
            </a:r>
            <a:r>
              <a:rPr lang="de-CH" dirty="0" smtClean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4464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9541" y="179521"/>
            <a:ext cx="32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Traffic VFR Aircraft Model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89929" y="769246"/>
            <a:ext cx="16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94313" y="1694092"/>
            <a:ext cx="5066726" cy="309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A=</a:t>
            </a:r>
            <a:r>
              <a:rPr lang="en-US" sz="1200" dirty="0" err="1" smtClean="0"/>
              <a:t>AcftType</a:t>
            </a:r>
            <a:r>
              <a:rPr lang="en-US" sz="1200" dirty="0" smtClean="0"/>
              <a:t>;[</a:t>
            </a:r>
            <a:r>
              <a:rPr lang="en-US" sz="1200" dirty="0" err="1" smtClean="0"/>
              <a:t>runway_ID</a:t>
            </a:r>
            <a:r>
              <a:rPr lang="en-US" sz="1200" dirty="0" smtClean="0"/>
              <a:t>]  # an </a:t>
            </a:r>
            <a:r>
              <a:rPr lang="en-US" sz="1200" dirty="0" err="1" smtClean="0"/>
              <a:t>acft</a:t>
            </a:r>
            <a:r>
              <a:rPr lang="en-US" sz="1200" dirty="0" smtClean="0"/>
              <a:t> type and an optional runway id</a:t>
            </a:r>
            <a:endParaRPr lang="en-US" sz="1200" dirty="0"/>
          </a:p>
        </p:txBody>
      </p:sp>
      <p:sp>
        <p:nvSpPr>
          <p:cNvPr id="5" name="Rechteck 4"/>
          <p:cNvSpPr/>
          <p:nvPr/>
        </p:nvSpPr>
        <p:spPr>
          <a:xfrm>
            <a:off x="294313" y="2375606"/>
            <a:ext cx="5066725" cy="30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S=knots  # new TAS [</a:t>
            </a:r>
            <a:r>
              <a:rPr lang="en-US" sz="1200" dirty="0" err="1" smtClean="0"/>
              <a:t>kt</a:t>
            </a:r>
            <a:r>
              <a:rPr lang="en-US" sz="1200" dirty="0" smtClean="0"/>
              <a:t>] </a:t>
            </a:r>
            <a:r>
              <a:rPr lang="en-US" sz="1200" dirty="0"/>
              <a:t>starting at next </a:t>
            </a:r>
            <a:r>
              <a:rPr lang="en-US" sz="1200" dirty="0" smtClean="0"/>
              <a:t>segment (default 100kt)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Rechteck 5"/>
          <p:cNvSpPr/>
          <p:nvPr/>
        </p:nvSpPr>
        <p:spPr>
          <a:xfrm>
            <a:off x="294313" y="3381860"/>
            <a:ext cx="5066725" cy="30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D=</a:t>
            </a:r>
            <a:r>
              <a:rPr lang="en-US" sz="1200" dirty="0" err="1" smtClean="0"/>
              <a:t>dist</a:t>
            </a:r>
            <a:r>
              <a:rPr lang="en-US" sz="1200" dirty="0" smtClean="0"/>
              <a:t>  # a straight segment [nm]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294313" y="3691010"/>
            <a:ext cx="5066725" cy="30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T=[+-]angle  # a turn segment [°] (abs &lt;=360)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294313" y="2684756"/>
            <a:ext cx="5066725" cy="30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V=[+-]</a:t>
            </a:r>
            <a:r>
              <a:rPr lang="en-US" sz="1200" dirty="0" err="1" smtClean="0"/>
              <a:t>vs;agl</a:t>
            </a:r>
            <a:r>
              <a:rPr lang="en-US" sz="1200" dirty="0" smtClean="0"/>
              <a:t>  # ascent or descent @vs starting at next segment (</a:t>
            </a:r>
            <a:r>
              <a:rPr lang="en-US" sz="1200" dirty="0" err="1" smtClean="0"/>
              <a:t>def</a:t>
            </a:r>
            <a:r>
              <a:rPr lang="en-US" sz="1200" dirty="0" smtClean="0"/>
              <a:t> 0ft/Min)</a:t>
            </a:r>
            <a:endParaRPr lang="en-US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294314" y="1324760"/>
            <a:ext cx="16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aircraft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294313" y="2021864"/>
            <a:ext cx="16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94313" y="3003217"/>
            <a:ext cx="16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862484" y="1140094"/>
            <a:ext cx="62016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A=</a:t>
            </a:r>
            <a:r>
              <a:rPr lang="de-CH" sz="1400" dirty="0" smtClean="0"/>
              <a:t>PC6T</a:t>
            </a:r>
            <a:r>
              <a:rPr lang="en-US" sz="1400" dirty="0" smtClean="0"/>
              <a:t>; LSZH_RW14 # a new PC6, starting at LSZH RWY14</a:t>
            </a:r>
          </a:p>
          <a:p>
            <a:r>
              <a:rPr lang="en-US" sz="1400" dirty="0" smtClean="0"/>
              <a:t>S=95  # </a:t>
            </a:r>
            <a:r>
              <a:rPr lang="en-US" sz="1400" dirty="0" err="1" smtClean="0"/>
              <a:t>init</a:t>
            </a:r>
            <a:r>
              <a:rPr lang="en-US" sz="1400" dirty="0" smtClean="0"/>
              <a:t> at 95 </a:t>
            </a:r>
            <a:r>
              <a:rPr lang="en-US" sz="1400" dirty="0" err="1" smtClean="0"/>
              <a:t>kts</a:t>
            </a:r>
            <a:endParaRPr lang="en-US" sz="1400" dirty="0" smtClean="0"/>
          </a:p>
          <a:p>
            <a:r>
              <a:rPr lang="en-US" sz="1400" dirty="0"/>
              <a:t>V=1000;500  # for the next segment climb to 500agl@1000ft/min</a:t>
            </a:r>
          </a:p>
          <a:p>
            <a:r>
              <a:rPr lang="en-US" sz="1400" dirty="0" smtClean="0"/>
              <a:t>D=2 # straight for 2nm</a:t>
            </a:r>
          </a:p>
          <a:p>
            <a:r>
              <a:rPr lang="en-US" sz="1400" dirty="0" smtClean="0"/>
              <a:t>T=180  # right turn of 180°</a:t>
            </a:r>
          </a:p>
          <a:p>
            <a:r>
              <a:rPr lang="en-US" sz="1400" dirty="0" smtClean="0"/>
              <a:t>V=800;1000  # for the next segment climb to 1000agl@800ft/min</a:t>
            </a:r>
          </a:p>
          <a:p>
            <a:r>
              <a:rPr lang="en-US" sz="1400" dirty="0" smtClean="0"/>
              <a:t>D=10 # straight for 10 nm</a:t>
            </a:r>
          </a:p>
          <a:p>
            <a:r>
              <a:rPr lang="en-US" sz="1400" dirty="0" smtClean="0"/>
              <a:t>S=120 # speed up ; note this is instantaneous (simple model)</a:t>
            </a:r>
          </a:p>
          <a:p>
            <a:r>
              <a:rPr lang="en-US" sz="1400" dirty="0" smtClean="0"/>
              <a:t>V=500;3000  # for the next segment climb to 3000agl@500ft/min</a:t>
            </a:r>
          </a:p>
          <a:p>
            <a:r>
              <a:rPr lang="en-US" sz="1400" dirty="0" smtClean="0"/>
              <a:t>T=-30 # left turn of 30°</a:t>
            </a:r>
          </a:p>
          <a:p>
            <a:r>
              <a:rPr lang="en-US" sz="1400" dirty="0" smtClean="0"/>
              <a:t>D=5 # straight for 5 nm</a:t>
            </a:r>
          </a:p>
          <a:p>
            <a:r>
              <a:rPr lang="en-US" sz="1400" dirty="0" smtClean="0"/>
              <a:t>H=225 # now turn to HDG 225°</a:t>
            </a:r>
          </a:p>
          <a:p>
            <a:r>
              <a:rPr lang="en-US" sz="1400" dirty="0" smtClean="0"/>
              <a:t>D=100 # straight for another 100 nm – just let it fly..</a:t>
            </a:r>
          </a:p>
          <a:p>
            <a:r>
              <a:rPr lang="en-US" sz="1400" dirty="0" smtClean="0"/>
              <a:t>… once the </a:t>
            </a:r>
            <a:r>
              <a:rPr lang="en-US" sz="1400" dirty="0" err="1" smtClean="0"/>
              <a:t>acft</a:t>
            </a:r>
            <a:r>
              <a:rPr lang="en-US" sz="1400" dirty="0" smtClean="0"/>
              <a:t> reaches the end of the last segment it will be removed</a:t>
            </a:r>
          </a:p>
          <a:p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294312" y="4000160"/>
            <a:ext cx="5066725" cy="30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H=</a:t>
            </a:r>
            <a:r>
              <a:rPr lang="en-US" sz="1200" dirty="0" err="1" smtClean="0"/>
              <a:t>hdg</a:t>
            </a:r>
            <a:r>
              <a:rPr lang="en-US" sz="1200" dirty="0" smtClean="0"/>
              <a:t>  # new heading [°] (&lt;=360)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758099" y="769246"/>
            <a:ext cx="16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Script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294312" y="4533047"/>
            <a:ext cx="7301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VFR Aircrafts are created from random scripts at random airports within</a:t>
            </a:r>
          </a:p>
          <a:p>
            <a:r>
              <a:rPr lang="en-US" dirty="0" smtClean="0"/>
              <a:t>the observed range, at the start of a random runway using the </a:t>
            </a:r>
            <a:r>
              <a:rPr lang="en-US" dirty="0" err="1" smtClean="0"/>
              <a:t>rwy</a:t>
            </a:r>
            <a:r>
              <a:rPr lang="en-US" dirty="0" smtClean="0"/>
              <a:t> heading</a:t>
            </a:r>
          </a:p>
          <a:p>
            <a:r>
              <a:rPr lang="en-US" dirty="0" smtClean="0"/>
              <a:t>The initial altitude (ground level) is given by the runway elevation.</a:t>
            </a:r>
          </a:p>
          <a:p>
            <a:r>
              <a:rPr lang="en-US" dirty="0" smtClean="0"/>
              <a:t>V= command accepts a positive relative altitude (</a:t>
            </a:r>
            <a:r>
              <a:rPr lang="en-US" dirty="0" err="1" smtClean="0"/>
              <a:t>agl</a:t>
            </a:r>
            <a:r>
              <a:rPr lang="en-US" dirty="0" smtClean="0"/>
              <a:t>) where the reference is the runway elevation (can still hit rocks though)</a:t>
            </a:r>
          </a:p>
          <a:p>
            <a:r>
              <a:rPr lang="en-US" dirty="0" smtClean="0"/>
              <a:t>Turns are relative to the current track, and start with the </a:t>
            </a:r>
            <a:r>
              <a:rPr lang="en-US" dirty="0" err="1" smtClean="0"/>
              <a:t>rwy</a:t>
            </a:r>
            <a:r>
              <a:rPr lang="en-US" dirty="0" smtClean="0"/>
              <a:t> heading</a:t>
            </a:r>
          </a:p>
          <a:p>
            <a:r>
              <a:rPr lang="en-US" dirty="0" smtClean="0"/>
              <a:t>H= command goes to an absolute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2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feld 131"/>
          <p:cNvSpPr txBox="1"/>
          <p:nvPr/>
        </p:nvSpPr>
        <p:spPr>
          <a:xfrm>
            <a:off x="207009" y="176109"/>
            <a:ext cx="43255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A=</a:t>
            </a:r>
            <a:r>
              <a:rPr lang="de-CH" sz="1100" dirty="0" smtClean="0">
                <a:latin typeface="Lucida Console" panose="020B0609040504020204" pitchFamily="49" charset="0"/>
              </a:rPr>
              <a:t>PC6T</a:t>
            </a:r>
            <a:r>
              <a:rPr lang="en-US" sz="1100" dirty="0" smtClean="0">
                <a:latin typeface="Lucida Console" panose="020B0609040504020204" pitchFamily="49" charset="0"/>
              </a:rPr>
              <a:t>;LSZH_RW14  # a new PC6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S=95</a:t>
            </a:r>
            <a:r>
              <a:rPr lang="en-US" sz="1100" dirty="0" smtClean="0">
                <a:latin typeface="Lucida Console" panose="020B0609040504020204" pitchFamily="49" charset="0"/>
              </a:rPr>
              <a:t>  # </a:t>
            </a:r>
            <a:r>
              <a:rPr lang="en-US" sz="1100" dirty="0" err="1" smtClean="0">
                <a:latin typeface="Lucida Console" panose="020B0609040504020204" pitchFamily="49" charset="0"/>
              </a:rPr>
              <a:t>init</a:t>
            </a:r>
            <a:r>
              <a:rPr lang="en-US" sz="1100" dirty="0" smtClean="0">
                <a:latin typeface="Lucida Console" panose="020B0609040504020204" pitchFamily="49" charset="0"/>
              </a:rPr>
              <a:t> at 95 </a:t>
            </a:r>
            <a:r>
              <a:rPr lang="en-US" sz="1100" dirty="0" err="1" smtClean="0">
                <a:latin typeface="Lucida Console" panose="020B0609040504020204" pitchFamily="49" charset="0"/>
              </a:rPr>
              <a:t>kts</a:t>
            </a:r>
            <a:endParaRPr lang="en-US" sz="1100" dirty="0" smtClean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V=1000;1000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D=3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V=800;1500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D=6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T=120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S=140</a:t>
            </a:r>
            <a:r>
              <a:rPr lang="en-US" sz="1100" dirty="0" smtClean="0">
                <a:latin typeface="Lucida Console" panose="020B0609040504020204" pitchFamily="49" charset="0"/>
              </a:rPr>
              <a:t> # speed up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D=6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V=500;2000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D=6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T=120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V=500;3000</a:t>
            </a:r>
            <a:endParaRPr lang="en-US" sz="1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D=18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T=60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D=6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V=-</a:t>
            </a:r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800;2200</a:t>
            </a:r>
            <a:endParaRPr lang="en-US" sz="11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D=6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T=-60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V=300;3000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D=26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T=-150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V=-</a:t>
            </a:r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400;2800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D=100</a:t>
            </a: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Gestreifter Pfeil nach rechts 10"/>
          <p:cNvSpPr/>
          <p:nvPr/>
        </p:nvSpPr>
        <p:spPr>
          <a:xfrm rot="16200000">
            <a:off x="6308003" y="4892599"/>
            <a:ext cx="1383921" cy="216168"/>
          </a:xfrm>
          <a:prstGeom prst="striped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180-Grad-Pfeil 6"/>
          <p:cNvSpPr/>
          <p:nvPr/>
        </p:nvSpPr>
        <p:spPr>
          <a:xfrm>
            <a:off x="6995136" y="3377145"/>
            <a:ext cx="798818" cy="531562"/>
          </a:xfrm>
          <a:prstGeom prst="uturnArrow">
            <a:avLst>
              <a:gd name="adj1" fmla="val 5991"/>
              <a:gd name="adj2" fmla="val 8848"/>
              <a:gd name="adj3" fmla="val 20382"/>
              <a:gd name="adj4" fmla="val 67396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3" name="180-Grad-Pfeil 52"/>
          <p:cNvSpPr/>
          <p:nvPr/>
        </p:nvSpPr>
        <p:spPr>
          <a:xfrm rot="7322513">
            <a:off x="8774622" y="2226586"/>
            <a:ext cx="798818" cy="581894"/>
          </a:xfrm>
          <a:prstGeom prst="uturnArrow">
            <a:avLst>
              <a:gd name="adj1" fmla="val 8356"/>
              <a:gd name="adj2" fmla="val 12723"/>
              <a:gd name="adj3" fmla="val 32604"/>
              <a:gd name="adj4" fmla="val 67396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rot="2019033">
            <a:off x="7674119" y="1530576"/>
            <a:ext cx="1570612" cy="1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Pfeil nach rechts 57"/>
          <p:cNvSpPr/>
          <p:nvPr/>
        </p:nvSpPr>
        <p:spPr>
          <a:xfrm rot="5400000">
            <a:off x="6868939" y="4747777"/>
            <a:ext cx="1718250" cy="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Pfeil nach rechts 58"/>
          <p:cNvSpPr/>
          <p:nvPr/>
        </p:nvSpPr>
        <p:spPr>
          <a:xfrm rot="12562157">
            <a:off x="3516785" y="4406194"/>
            <a:ext cx="2126500" cy="138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ebogener Pfeil 12"/>
          <p:cNvSpPr/>
          <p:nvPr/>
        </p:nvSpPr>
        <p:spPr>
          <a:xfrm rot="8178131">
            <a:off x="6988660" y="5271011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3451712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2" name="Gebogener Pfeil 61"/>
          <p:cNvSpPr/>
          <p:nvPr/>
        </p:nvSpPr>
        <p:spPr>
          <a:xfrm rot="15652554">
            <a:off x="3454953" y="3268850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3451712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Pfeil nach rechts 62"/>
          <p:cNvSpPr/>
          <p:nvPr/>
        </p:nvSpPr>
        <p:spPr>
          <a:xfrm rot="19712736">
            <a:off x="3433208" y="2179293"/>
            <a:ext cx="4190211" cy="104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Pfeil nach rechts 63"/>
          <p:cNvSpPr/>
          <p:nvPr/>
        </p:nvSpPr>
        <p:spPr>
          <a:xfrm rot="8882694">
            <a:off x="448983" y="3540827"/>
            <a:ext cx="7042784" cy="104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Gebogener Pfeil 64"/>
          <p:cNvSpPr/>
          <p:nvPr/>
        </p:nvSpPr>
        <p:spPr>
          <a:xfrm rot="19471254">
            <a:off x="7154098" y="1013065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6126169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8" name="Pfeil nach rechts 67"/>
          <p:cNvSpPr/>
          <p:nvPr/>
        </p:nvSpPr>
        <p:spPr>
          <a:xfrm rot="12857821">
            <a:off x="7283846" y="2120020"/>
            <a:ext cx="1570612" cy="1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Gebogener Pfeil 68"/>
          <p:cNvSpPr/>
          <p:nvPr/>
        </p:nvSpPr>
        <p:spPr>
          <a:xfrm rot="2128746" flipH="1">
            <a:off x="6797012" y="1603862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6126169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1" name="Gebogener Pfeil 70"/>
          <p:cNvSpPr/>
          <p:nvPr/>
        </p:nvSpPr>
        <p:spPr>
          <a:xfrm rot="15157446" flipH="1">
            <a:off x="722319" y="5390608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1301718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3" name="Pfeil nach rechts 82"/>
          <p:cNvSpPr/>
          <p:nvPr/>
        </p:nvSpPr>
        <p:spPr>
          <a:xfrm>
            <a:off x="1145050" y="6090115"/>
            <a:ext cx="9217874" cy="72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feld 85"/>
          <p:cNvSpPr txBox="1"/>
          <p:nvPr/>
        </p:nvSpPr>
        <p:spPr>
          <a:xfrm>
            <a:off x="7725207" y="375262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180°</a:t>
            </a:r>
            <a:endParaRPr lang="de-CH" sz="1100" dirty="0"/>
          </a:p>
        </p:txBody>
      </p:sp>
      <p:sp>
        <p:nvSpPr>
          <p:cNvPr id="87" name="Textfeld 86"/>
          <p:cNvSpPr txBox="1"/>
          <p:nvPr/>
        </p:nvSpPr>
        <p:spPr>
          <a:xfrm>
            <a:off x="6188354" y="5561839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300°</a:t>
            </a:r>
            <a:endParaRPr lang="de-CH" sz="1100" dirty="0"/>
          </a:p>
        </p:txBody>
      </p:sp>
      <p:sp>
        <p:nvSpPr>
          <p:cNvPr id="88" name="Textfeld 87"/>
          <p:cNvSpPr txBox="1"/>
          <p:nvPr/>
        </p:nvSpPr>
        <p:spPr>
          <a:xfrm>
            <a:off x="3728578" y="322979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60°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6743712" y="393565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0°</a:t>
            </a:r>
            <a:endParaRPr lang="de-CH" sz="11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44" y="67912"/>
            <a:ext cx="2351819" cy="2346307"/>
          </a:xfrm>
          <a:prstGeom prst="rect">
            <a:avLst/>
          </a:prstGeom>
        </p:spPr>
      </p:pic>
      <p:sp>
        <p:nvSpPr>
          <p:cNvPr id="90" name="Textfeld 89"/>
          <p:cNvSpPr txBox="1"/>
          <p:nvPr/>
        </p:nvSpPr>
        <p:spPr>
          <a:xfrm>
            <a:off x="7875584" y="935933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120°</a:t>
            </a:r>
            <a:endParaRPr lang="de-CH" sz="1100" dirty="0"/>
          </a:p>
        </p:txBody>
      </p:sp>
      <p:sp>
        <p:nvSpPr>
          <p:cNvPr id="91" name="Textfeld 90"/>
          <p:cNvSpPr txBox="1"/>
          <p:nvPr/>
        </p:nvSpPr>
        <p:spPr>
          <a:xfrm>
            <a:off x="8266342" y="26065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300°</a:t>
            </a:r>
            <a:endParaRPr lang="de-CH" sz="1100" dirty="0"/>
          </a:p>
        </p:txBody>
      </p:sp>
      <p:sp>
        <p:nvSpPr>
          <p:cNvPr id="92" name="Textfeld 91"/>
          <p:cNvSpPr txBox="1"/>
          <p:nvPr/>
        </p:nvSpPr>
        <p:spPr>
          <a:xfrm>
            <a:off x="6420114" y="1644523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240°</a:t>
            </a:r>
            <a:endParaRPr lang="de-CH" sz="11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1145050" y="585445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90°</a:t>
            </a:r>
            <a:endParaRPr lang="de-CH" sz="11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167759" y="500696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1000@1000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063279" y="2991933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3000@500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8928063" y="2348932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180°</a:t>
            </a:r>
            <a:endParaRPr lang="de-CH" sz="11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7928652" y="2764204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2200@-800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6527404" y="1868677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3000@300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8002344" y="3935652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1500@800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5047161" y="4458855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2000@500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842388" y="616687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2800@-400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6388901" y="3804847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3nm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7844846" y="473025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7" name="Pfeil nach rechts 126"/>
          <p:cNvSpPr/>
          <p:nvPr/>
        </p:nvSpPr>
        <p:spPr>
          <a:xfrm rot="16200000">
            <a:off x="6165172" y="4730275"/>
            <a:ext cx="1718250" cy="9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Textfeld 128"/>
          <p:cNvSpPr txBox="1"/>
          <p:nvPr/>
        </p:nvSpPr>
        <p:spPr>
          <a:xfrm>
            <a:off x="4266336" y="4496296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0" name="Pfeil nach rechts 129"/>
          <p:cNvSpPr/>
          <p:nvPr/>
        </p:nvSpPr>
        <p:spPr>
          <a:xfrm rot="12562157">
            <a:off x="5211294" y="5365671"/>
            <a:ext cx="2126500" cy="138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609480" y="5388584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7024296" y="561825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140kt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6537751" y="518180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95kt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5105767" y="1722411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18nm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8581885" y="1147641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7450737" y="2216101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4789719" y="309899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26nm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3456291" y="5734451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100nm</a:t>
            </a:r>
            <a:endParaRPr lang="de-CH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feld 131"/>
          <p:cNvSpPr txBox="1"/>
          <p:nvPr/>
        </p:nvSpPr>
        <p:spPr>
          <a:xfrm>
            <a:off x="265338" y="479435"/>
            <a:ext cx="4325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A=</a:t>
            </a:r>
            <a:r>
              <a:rPr lang="de-CH" sz="1100" smtClean="0">
                <a:latin typeface="Lucida Console" panose="020B0609040504020204" pitchFamily="49" charset="0"/>
              </a:rPr>
              <a:t>C172;LSZH_RW14</a:t>
            </a:r>
            <a:endParaRPr lang="de-CH" sz="1100" dirty="0" smtClean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S=95</a:t>
            </a:r>
            <a:r>
              <a:rPr lang="en-US" sz="1100" dirty="0" smtClean="0">
                <a:latin typeface="Lucida Console" panose="020B0609040504020204" pitchFamily="49" charset="0"/>
              </a:rPr>
              <a:t>  # </a:t>
            </a:r>
            <a:r>
              <a:rPr lang="en-US" sz="1100" dirty="0" err="1" smtClean="0">
                <a:latin typeface="Lucida Console" panose="020B0609040504020204" pitchFamily="49" charset="0"/>
              </a:rPr>
              <a:t>init</a:t>
            </a:r>
            <a:r>
              <a:rPr lang="en-US" sz="1100" dirty="0" smtClean="0">
                <a:latin typeface="Lucida Console" panose="020B0609040504020204" pitchFamily="49" charset="0"/>
              </a:rPr>
              <a:t> at 95 </a:t>
            </a:r>
            <a:r>
              <a:rPr lang="en-US" sz="1100" dirty="0" err="1" smtClean="0">
                <a:latin typeface="Lucida Console" panose="020B0609040504020204" pitchFamily="49" charset="0"/>
              </a:rPr>
              <a:t>kts</a:t>
            </a:r>
            <a:endParaRPr lang="en-US" sz="1100" dirty="0" smtClean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V=500;1000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D=2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D=4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S=60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V=400;0 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D=2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S=1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D=1</a:t>
            </a: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Gestreifter Pfeil nach rechts 10"/>
          <p:cNvSpPr/>
          <p:nvPr/>
        </p:nvSpPr>
        <p:spPr>
          <a:xfrm rot="16200000">
            <a:off x="4672824" y="3515408"/>
            <a:ext cx="1383921" cy="216168"/>
          </a:xfrm>
          <a:prstGeom prst="striped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180-Grad-Pfeil 6"/>
          <p:cNvSpPr/>
          <p:nvPr/>
        </p:nvSpPr>
        <p:spPr>
          <a:xfrm>
            <a:off x="5359957" y="2222204"/>
            <a:ext cx="798818" cy="531562"/>
          </a:xfrm>
          <a:prstGeom prst="uturnArrow">
            <a:avLst>
              <a:gd name="adj1" fmla="val 7378"/>
              <a:gd name="adj2" fmla="val 9542"/>
              <a:gd name="adj3" fmla="val 20382"/>
              <a:gd name="adj4" fmla="val 71865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8" name="Pfeil nach rechts 57"/>
          <p:cNvSpPr/>
          <p:nvPr/>
        </p:nvSpPr>
        <p:spPr>
          <a:xfrm rot="5400000">
            <a:off x="4937420" y="3916238"/>
            <a:ext cx="2337429" cy="6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feld 85"/>
          <p:cNvSpPr txBox="1"/>
          <p:nvPr/>
        </p:nvSpPr>
        <p:spPr>
          <a:xfrm>
            <a:off x="5516943" y="2374823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180°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4888229" y="284476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0°</a:t>
            </a:r>
            <a:endParaRPr lang="de-CH" sz="11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44" y="67912"/>
            <a:ext cx="2351819" cy="2346307"/>
          </a:xfrm>
          <a:prstGeom prst="rect">
            <a:avLst/>
          </a:prstGeom>
        </p:spPr>
      </p:pic>
      <p:sp>
        <p:nvSpPr>
          <p:cNvPr id="112" name="Textfeld 111"/>
          <p:cNvSpPr txBox="1"/>
          <p:nvPr/>
        </p:nvSpPr>
        <p:spPr>
          <a:xfrm>
            <a:off x="4463445" y="3150408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1000@500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4868404" y="2669921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6164927" y="3687813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4nm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7" name="Pfeil nach rechts 126"/>
          <p:cNvSpPr/>
          <p:nvPr/>
        </p:nvSpPr>
        <p:spPr>
          <a:xfrm rot="16200000">
            <a:off x="4602866" y="3480532"/>
            <a:ext cx="1478497" cy="78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Textfeld 133"/>
          <p:cNvSpPr txBox="1"/>
          <p:nvPr/>
        </p:nvSpPr>
        <p:spPr>
          <a:xfrm>
            <a:off x="4833437" y="3325249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95kt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48" name="180-Grad-Pfeil 47"/>
          <p:cNvSpPr/>
          <p:nvPr/>
        </p:nvSpPr>
        <p:spPr>
          <a:xfrm rot="10800000">
            <a:off x="5327309" y="5145081"/>
            <a:ext cx="798818" cy="531562"/>
          </a:xfrm>
          <a:prstGeom prst="uturnArrow">
            <a:avLst>
              <a:gd name="adj1" fmla="val 5991"/>
              <a:gd name="adj2" fmla="val 8848"/>
              <a:gd name="adj3" fmla="val 20382"/>
              <a:gd name="adj4" fmla="val 67396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502136" y="5280057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180°</a:t>
            </a:r>
            <a:endParaRPr lang="de-CH" sz="1100" dirty="0"/>
          </a:p>
        </p:txBody>
      </p:sp>
      <p:sp>
        <p:nvSpPr>
          <p:cNvPr id="50" name="Pfeil nach rechts 49"/>
          <p:cNvSpPr/>
          <p:nvPr/>
        </p:nvSpPr>
        <p:spPr>
          <a:xfrm rot="16200000">
            <a:off x="4937598" y="4665501"/>
            <a:ext cx="863129" cy="9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/>
          <p:cNvSpPr txBox="1"/>
          <p:nvPr/>
        </p:nvSpPr>
        <p:spPr>
          <a:xfrm>
            <a:off x="5363416" y="457988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4359895" y="5018447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000@400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382758" y="485123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60kt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20827" y="4138358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6" name="Pfeil nach rechts 55"/>
          <p:cNvSpPr/>
          <p:nvPr/>
        </p:nvSpPr>
        <p:spPr>
          <a:xfrm rot="16200000">
            <a:off x="5082927" y="3911487"/>
            <a:ext cx="628386" cy="8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5520149" y="3583394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1nm</a:t>
            </a:r>
            <a:endParaRPr lang="de-CH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feld 131"/>
          <p:cNvSpPr txBox="1"/>
          <p:nvPr/>
        </p:nvSpPr>
        <p:spPr>
          <a:xfrm>
            <a:off x="265338" y="479435"/>
            <a:ext cx="4325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A=</a:t>
            </a:r>
            <a:r>
              <a:rPr lang="de-CH" sz="1100" smtClean="0">
                <a:latin typeface="Lucida Console" panose="020B0609040504020204" pitchFamily="49" charset="0"/>
              </a:rPr>
              <a:t>C172;LSZH_RW14</a:t>
            </a:r>
            <a:endParaRPr lang="de-CH" sz="1100" dirty="0" smtClean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S=95</a:t>
            </a:r>
            <a:r>
              <a:rPr lang="en-US" sz="1100" dirty="0" smtClean="0">
                <a:latin typeface="Lucida Console" panose="020B0609040504020204" pitchFamily="49" charset="0"/>
              </a:rPr>
              <a:t>  # </a:t>
            </a:r>
            <a:r>
              <a:rPr lang="en-US" sz="1100" dirty="0" err="1" smtClean="0">
                <a:latin typeface="Lucida Console" panose="020B0609040504020204" pitchFamily="49" charset="0"/>
              </a:rPr>
              <a:t>init</a:t>
            </a:r>
            <a:r>
              <a:rPr lang="en-US" sz="1100" dirty="0" smtClean="0">
                <a:latin typeface="Lucida Console" panose="020B0609040504020204" pitchFamily="49" charset="0"/>
              </a:rPr>
              <a:t> at 95 </a:t>
            </a:r>
            <a:r>
              <a:rPr lang="en-US" sz="1100" dirty="0" err="1" smtClean="0">
                <a:latin typeface="Lucida Console" panose="020B0609040504020204" pitchFamily="49" charset="0"/>
              </a:rPr>
              <a:t>kts</a:t>
            </a:r>
            <a:endParaRPr lang="en-US" sz="1100" dirty="0" smtClean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V=500;1000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D=2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D=4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T=180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S=60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V=400;0 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D=2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S=1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D=1</a:t>
            </a: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Gestreifter Pfeil nach rechts 10"/>
          <p:cNvSpPr/>
          <p:nvPr/>
        </p:nvSpPr>
        <p:spPr>
          <a:xfrm rot="16200000">
            <a:off x="4672824" y="3515408"/>
            <a:ext cx="1383921" cy="216168"/>
          </a:xfrm>
          <a:prstGeom prst="stripedRightArrow">
            <a:avLst>
              <a:gd name="adj1" fmla="val 10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feld 85"/>
          <p:cNvSpPr txBox="1"/>
          <p:nvPr/>
        </p:nvSpPr>
        <p:spPr>
          <a:xfrm>
            <a:off x="5437311" y="2238526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360°</a:t>
            </a:r>
            <a:endParaRPr lang="de-CH" sz="1100" dirty="0"/>
          </a:p>
        </p:txBody>
      </p:sp>
      <p:sp>
        <p:nvSpPr>
          <p:cNvPr id="89" name="Textfeld 88"/>
          <p:cNvSpPr txBox="1"/>
          <p:nvPr/>
        </p:nvSpPr>
        <p:spPr>
          <a:xfrm>
            <a:off x="1718309" y="33247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0°</a:t>
            </a:r>
            <a:endParaRPr lang="de-CH" sz="11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67" y="307791"/>
            <a:ext cx="2351819" cy="2346307"/>
          </a:xfrm>
          <a:prstGeom prst="rect">
            <a:avLst/>
          </a:prstGeom>
        </p:spPr>
      </p:pic>
      <p:sp>
        <p:nvSpPr>
          <p:cNvPr id="112" name="Textfeld 111"/>
          <p:cNvSpPr txBox="1"/>
          <p:nvPr/>
        </p:nvSpPr>
        <p:spPr>
          <a:xfrm>
            <a:off x="4552740" y="3969366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500ft@200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3707531" y="111026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3nm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6260897" y="351951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127" name="Pfeil nach rechts 126"/>
          <p:cNvSpPr/>
          <p:nvPr/>
        </p:nvSpPr>
        <p:spPr>
          <a:xfrm rot="16200000">
            <a:off x="4735601" y="3613266"/>
            <a:ext cx="1231711" cy="60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Textfeld 133"/>
          <p:cNvSpPr txBox="1"/>
          <p:nvPr/>
        </p:nvSpPr>
        <p:spPr>
          <a:xfrm>
            <a:off x="4795642" y="4114382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90kt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502136" y="5280057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180°</a:t>
            </a:r>
            <a:endParaRPr lang="de-CH" sz="1100" dirty="0"/>
          </a:p>
        </p:txBody>
      </p:sp>
      <p:sp>
        <p:nvSpPr>
          <p:cNvPr id="50" name="Pfeil nach rechts 49"/>
          <p:cNvSpPr/>
          <p:nvPr/>
        </p:nvSpPr>
        <p:spPr>
          <a:xfrm rot="16200000">
            <a:off x="4937598" y="4665501"/>
            <a:ext cx="863129" cy="9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/>
          <p:cNvSpPr txBox="1"/>
          <p:nvPr/>
        </p:nvSpPr>
        <p:spPr>
          <a:xfrm>
            <a:off x="5363416" y="457988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444782" y="5090530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000ft@400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614295" y="491467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60kt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488438" y="415424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6" name="Pfeil nach rechts 55"/>
          <p:cNvSpPr/>
          <p:nvPr/>
        </p:nvSpPr>
        <p:spPr>
          <a:xfrm rot="16200000">
            <a:off x="5082927" y="3911487"/>
            <a:ext cx="628386" cy="8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Textfeld 56"/>
          <p:cNvSpPr txBox="1"/>
          <p:nvPr/>
        </p:nvSpPr>
        <p:spPr>
          <a:xfrm>
            <a:off x="5502729" y="3948741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23" name="Gebogener Pfeil 22"/>
          <p:cNvSpPr/>
          <p:nvPr/>
        </p:nvSpPr>
        <p:spPr>
          <a:xfrm rot="11114566">
            <a:off x="5290622" y="1750031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21202992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Gebogener Pfeil 23"/>
          <p:cNvSpPr/>
          <p:nvPr/>
        </p:nvSpPr>
        <p:spPr>
          <a:xfrm rot="19620584">
            <a:off x="5290621" y="1681576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2579108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906118" y="3060769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120°</a:t>
            </a:r>
            <a:endParaRPr lang="de-CH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5462915" y="1426070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120°</a:t>
            </a:r>
            <a:endParaRPr lang="de-CH" sz="1100" dirty="0"/>
          </a:p>
        </p:txBody>
      </p:sp>
      <p:sp>
        <p:nvSpPr>
          <p:cNvPr id="27" name="Pfeil nach rechts 26"/>
          <p:cNvSpPr/>
          <p:nvPr/>
        </p:nvSpPr>
        <p:spPr>
          <a:xfrm rot="2319549">
            <a:off x="5802838" y="2318826"/>
            <a:ext cx="1659412" cy="69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3811604" y="3651957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90°</a:t>
            </a:r>
            <a:endParaRPr lang="de-CH" sz="1100" dirty="0"/>
          </a:p>
        </p:txBody>
      </p:sp>
      <p:sp>
        <p:nvSpPr>
          <p:cNvPr id="29" name="Gebogener Pfeil 28"/>
          <p:cNvSpPr/>
          <p:nvPr/>
        </p:nvSpPr>
        <p:spPr>
          <a:xfrm rot="6081466">
            <a:off x="6688244" y="2785597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2579108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 rot="10800000">
            <a:off x="6004225" y="3464505"/>
            <a:ext cx="1073382" cy="1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Gebogener Pfeil 30"/>
          <p:cNvSpPr/>
          <p:nvPr/>
        </p:nvSpPr>
        <p:spPr>
          <a:xfrm rot="9851632" flipV="1">
            <a:off x="3650596" y="3485877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5269752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 rot="5400000">
            <a:off x="3071967" y="4488056"/>
            <a:ext cx="1220828" cy="87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Gebogener Pfeil 33"/>
          <p:cNvSpPr/>
          <p:nvPr/>
        </p:nvSpPr>
        <p:spPr>
          <a:xfrm rot="9900137" flipH="1">
            <a:off x="4635278" y="4818714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5422187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5" name="Gebogener Pfeil 34"/>
          <p:cNvSpPr/>
          <p:nvPr/>
        </p:nvSpPr>
        <p:spPr>
          <a:xfrm rot="15766986" flipH="1">
            <a:off x="3627092" y="4818714"/>
            <a:ext cx="793750" cy="778785"/>
          </a:xfrm>
          <a:prstGeom prst="circularArrow">
            <a:avLst>
              <a:gd name="adj1" fmla="val 5888"/>
              <a:gd name="adj2" fmla="val 353301"/>
              <a:gd name="adj3" fmla="val 20404126"/>
              <a:gd name="adj4" fmla="val 15422187"/>
              <a:gd name="adj5" fmla="val 5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6" name="Pfeil nach rechts 35"/>
          <p:cNvSpPr/>
          <p:nvPr/>
        </p:nvSpPr>
        <p:spPr>
          <a:xfrm>
            <a:off x="4019520" y="5516480"/>
            <a:ext cx="1047595" cy="89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/>
          <p:cNvSpPr txBox="1"/>
          <p:nvPr/>
        </p:nvSpPr>
        <p:spPr>
          <a:xfrm>
            <a:off x="3773255" y="5194331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90°</a:t>
            </a:r>
            <a:endParaRPr lang="de-CH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4892649" y="520261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90°</a:t>
            </a:r>
            <a:endParaRPr lang="de-CH" sz="1100" dirty="0"/>
          </a:p>
        </p:txBody>
      </p:sp>
      <p:sp>
        <p:nvSpPr>
          <p:cNvPr id="39" name="Pfeil nach rechts 38"/>
          <p:cNvSpPr/>
          <p:nvPr/>
        </p:nvSpPr>
        <p:spPr>
          <a:xfrm rot="10800000">
            <a:off x="4908091" y="3471822"/>
            <a:ext cx="1073382" cy="1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Pfeil nach rechts 39"/>
          <p:cNvSpPr/>
          <p:nvPr/>
        </p:nvSpPr>
        <p:spPr>
          <a:xfrm rot="10800000">
            <a:off x="4068818" y="3464504"/>
            <a:ext cx="807483" cy="10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Pfeil nach rechts 40"/>
          <p:cNvSpPr/>
          <p:nvPr/>
        </p:nvSpPr>
        <p:spPr>
          <a:xfrm rot="16200000">
            <a:off x="4965283" y="2554376"/>
            <a:ext cx="788906" cy="60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Textfeld 41"/>
          <p:cNvSpPr txBox="1"/>
          <p:nvPr/>
        </p:nvSpPr>
        <p:spPr>
          <a:xfrm>
            <a:off x="4722895" y="369822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1.5nm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753666" y="2523293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1.5nm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508735" y="274394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2000ft@1000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014131" y="356435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120kt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356778" y="1746423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2000ft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444674" y="5616673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1000ft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642670" y="375194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2000ft@1000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667150" y="325034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100ft@1000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285665" y="313596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1000ft@500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043460" y="375194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95kt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005132" y="411438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00B050"/>
                </a:solidFill>
              </a:rPr>
              <a:t>1000ft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006659" y="222781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2.5nm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865118" y="3276402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103504" y="3285688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308570" y="4411678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3nm</a:t>
            </a:r>
            <a:endParaRPr lang="de-CH" sz="1100" dirty="0">
              <a:solidFill>
                <a:srgbClr val="FF000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4238177" y="5333418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rgbClr val="FF0000"/>
                </a:solidFill>
              </a:rPr>
              <a:t>1.5nm</a:t>
            </a:r>
            <a:endParaRPr lang="de-CH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Breitbild</PresentationFormat>
  <Paragraphs>212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Console</vt:lpstr>
      <vt:lpstr>Office Theme</vt:lpstr>
      <vt:lpstr>X Plane Virtual Traffic Scratchpad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Plane Virtual Traffic</dc:title>
  <dc:creator>Martin Burri</dc:creator>
  <cp:lastModifiedBy>Martin Burri</cp:lastModifiedBy>
  <cp:revision>145</cp:revision>
  <dcterms:created xsi:type="dcterms:W3CDTF">2020-06-21T12:33:11Z</dcterms:created>
  <dcterms:modified xsi:type="dcterms:W3CDTF">2020-07-12T19:15:44Z</dcterms:modified>
</cp:coreProperties>
</file>