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578A-F346-4E5D-9DF3-52DC0947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D293B-67C6-44C8-B36F-5B851960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85DB-0D5F-4B49-A500-CB75A65D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E33C-1DCB-4988-A5BB-01286DD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19D6-3EA5-45DF-9108-5CBFEB46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6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AD2F-9DAF-4917-9AE1-F5BE04E2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775D7-2D65-4549-A05B-A234BAE6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1646-461D-4661-8A8B-A88951BC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93A8-855D-4155-AD2B-E4FB307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B5B2-FA68-4A03-B91D-CF888B46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05525-798D-48E4-B7A8-3943A0214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9F24-59CF-4DEF-9657-E5F2D5597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E631-2251-472D-A4A0-C7FE122A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EDF-B3F0-41DB-893D-916DC0F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ACA9-F07A-4BB3-9EC3-364BB355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8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136F-0C94-4B23-88A2-B161A90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584B-527F-4297-9CAF-3F949FA7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72748-350F-4098-B180-546B03FD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6245-6472-453F-B10D-99D3980F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7072-DA5A-46CC-845A-D69257B7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03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D420-F672-4775-B25C-7FD21D21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108D-2BCF-420A-A03F-E9BB60DA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16F9-040E-4D33-B0BE-1280880B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39AA-09EB-48A1-BF24-43C1E463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58F1-17F9-4F0F-9005-051D03A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1B2-19C7-4EC8-A0EA-76D0905B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9B25-63DB-4E8D-BDC7-8D32D245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88C0-380F-4266-88D8-6358CA9BF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D433-F2FA-48BC-BD97-F5B82C51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2307-4772-438F-87DB-9EEDC6E5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C548-8F83-416C-86D7-EAFBB9E9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C61-7091-47A6-AC19-F17D87E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A0D38-6EF5-49FC-A21C-3CA73975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9559-1C84-406A-95F2-71DBBA3A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AF27E-EF71-4CAA-AA6B-81B8A51C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05A0-A62C-43C0-B8E7-A794952E7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2CD83-8D68-4A0B-BBE7-063E423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B126-11A5-4208-BBC3-DB0D0696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15175-59C2-494A-A268-E7F5F85B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7777-B14E-448D-9AA0-A42FBBFB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1634C-EA02-4040-8F61-872F76F7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E7D11-DDB2-48A7-B36A-C46D1A95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760-E6AC-466F-A1AD-EDBC449A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5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CCFC9-7034-4E6C-BC8D-53343545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99D13-4D86-453B-A105-481D978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994F-30EF-4DD9-AD85-050203A8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24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1C6-90B9-43B8-9A65-3C9DAEE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154C-D8BF-4AA9-AA36-35224D08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EE00-F692-4E5F-864A-AAFE898A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138A-DE3B-403A-853D-C05A569E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487D-79BF-4401-BF40-03636AE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1589-9FC0-4140-8EE5-E8AFBB9F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11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ADB-8157-47C7-BB5A-B7359DA1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15E87-1453-4A57-AD34-2369758E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ED30-D8CC-4CA5-BE1D-E560002EA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CD7B1-5AC3-49D5-B341-80814641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3AFA-808D-4434-BF08-B9EC0EA3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244D-2673-43BB-B58B-B97AC06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7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69AAD-9D44-4D6A-AEF8-BDDAA7D3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8C7BA-D007-46C0-B6AA-02F8B39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94C0-8679-4E6A-8630-355EB48B8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9511-92F9-4B0E-A253-5981A915E61F}" type="datetimeFigureOut">
              <a:rPr lang="en-CA" smtClean="0"/>
              <a:t>2019-02-10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85AB-A418-4F8F-8FC5-9E0DBAAC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B3D7-3428-4247-9F7C-6A20EA170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4085-70CC-477D-91AD-77CCE1AA34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8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emographics_of_Toronto_neighborho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ACB9C-A163-473D-A4D4-C0352E73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1261"/>
            <a:ext cx="9144000" cy="3269191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b="1" dirty="0"/>
              <a:t> </a:t>
            </a:r>
            <a:br>
              <a:rPr lang="en-CA" dirty="0"/>
            </a:br>
            <a:r>
              <a:rPr lang="en-CA" b="1" dirty="0"/>
              <a:t> </a:t>
            </a:r>
            <a:br>
              <a:rPr lang="en-CA" dirty="0"/>
            </a:br>
            <a:r>
              <a:rPr lang="en-CA" sz="4400" b="1" dirty="0"/>
              <a:t>LOCATION RECOMMENDATION FOR A NEW BUSINESS UNIT</a:t>
            </a:r>
            <a:br>
              <a:rPr lang="en-CA" sz="4400" b="1" dirty="0"/>
            </a:br>
            <a:br>
              <a:rPr lang="en-CA" sz="4400" b="1" dirty="0"/>
            </a:br>
            <a:br>
              <a:rPr lang="en-CA" sz="4400" b="1" dirty="0"/>
            </a:br>
            <a:r>
              <a:rPr lang="en-CA" sz="4400" b="1" dirty="0"/>
              <a:t>THE BATTLE OF NEIGHBORHOODS</a:t>
            </a:r>
            <a:br>
              <a:rPr lang="en-CA" sz="4400" dirty="0"/>
            </a:br>
            <a:br>
              <a:rPr lang="en-CA" sz="4400" dirty="0"/>
            </a:br>
            <a:endParaRPr lang="en-CA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CEA8F4-A898-4173-BDCC-53A1160F3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92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DATA SCIENCE CAPSTONE PROJECT</a:t>
            </a:r>
          </a:p>
          <a:p>
            <a:endParaRPr lang="en-CA" dirty="0"/>
          </a:p>
          <a:p>
            <a:r>
              <a:rPr lang="en-CA" dirty="0"/>
              <a:t>PRESENTED BY</a:t>
            </a:r>
          </a:p>
          <a:p>
            <a:r>
              <a:rPr lang="en-CA" dirty="0"/>
              <a:t>BHAVANI MADDULA</a:t>
            </a:r>
          </a:p>
        </p:txBody>
      </p:sp>
    </p:spTree>
    <p:extLst>
      <p:ext uri="{BB962C8B-B14F-4D97-AF65-F5344CB8AC3E}">
        <p14:creationId xmlns:p14="http://schemas.microsoft.com/office/powerpoint/2010/main" val="5322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BEA8-D834-4FF2-8E85-B5CFBAE5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410817"/>
            <a:ext cx="10545417" cy="1279871"/>
          </a:xfrm>
        </p:spPr>
        <p:txBody>
          <a:bodyPr>
            <a:normAutofit/>
          </a:bodyPr>
          <a:lstStyle/>
          <a:p>
            <a:pPr algn="ctr"/>
            <a:r>
              <a:rPr lang="en-CA" sz="3100" dirty="0"/>
              <a:t>Indian languages in different neighborhoods of Toronto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7C5A-4960-4D5E-954B-2C16F645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C:\Users\achyu\AppData\Local\Microsoft\Windows\INetCache\Content.MSO\FDDFF5A2.tmp">
            <a:extLst>
              <a:ext uri="{FF2B5EF4-FFF2-40B4-BE49-F238E27FC236}">
                <a16:creationId xmlns:a16="http://schemas.microsoft.com/office/drawing/2014/main" id="{3459CD65-B4E3-465D-AAD5-398712D991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0" y="2281163"/>
            <a:ext cx="7182678" cy="3457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3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319-521F-48FE-8EC0-F961F1C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800" dirty="0"/>
              <a:t>Population in neighborhoods with Indian languages</a:t>
            </a:r>
            <a:br>
              <a:rPr lang="en-CA" sz="2800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4AA7-B668-4185-A26B-6803C70C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C:\Users\achyu\AppData\Local\Microsoft\Windows\INetCache\Content.MSO\5EA8C600.tmp">
            <a:extLst>
              <a:ext uri="{FF2B5EF4-FFF2-40B4-BE49-F238E27FC236}">
                <a16:creationId xmlns:a16="http://schemas.microsoft.com/office/drawing/2014/main" id="{C5BAB529-34EF-4D88-A223-4D5A32A4DD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2194271"/>
            <a:ext cx="7712765" cy="3199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6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E0DA-6FB4-41EA-A73D-D225E78E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100" dirty="0"/>
              <a:t>Population density in neighborhoods with Indian languages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1211-47DF-4543-9A84-74373DF9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C:\Users\achyu\AppData\Local\Microsoft\Windows\INetCache\Content.MSO\74AC1C0E.tmp">
            <a:extLst>
              <a:ext uri="{FF2B5EF4-FFF2-40B4-BE49-F238E27FC236}">
                <a16:creationId xmlns:a16="http://schemas.microsoft.com/office/drawing/2014/main" id="{6332ACA9-88F8-4CEA-94FD-6DC65F561F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2000734"/>
            <a:ext cx="7513983" cy="422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4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D5C4-16C6-4968-8C72-1F6E8FC0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7"/>
            <a:ext cx="10515600" cy="5342076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Inference</a:t>
            </a:r>
            <a:endParaRPr lang="en-CA" dirty="0"/>
          </a:p>
          <a:p>
            <a:r>
              <a:rPr lang="en-CA" dirty="0"/>
              <a:t>Identify a neighborhood </a:t>
            </a:r>
          </a:p>
          <a:p>
            <a:pPr lvl="1"/>
            <a:r>
              <a:rPr lang="en-CA" dirty="0"/>
              <a:t>where Tamil is the most popular language (after English) and </a:t>
            </a:r>
          </a:p>
          <a:p>
            <a:pPr lvl="1"/>
            <a:r>
              <a:rPr lang="en-CA" dirty="0"/>
              <a:t>with good number of restaurants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546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C5D1-BF47-4B34-934A-D0528048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67B3-E852-4A54-888C-415B6080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/>
              <a:t>Goal: Identify a suitable neighborhood among several neighborhoods </a:t>
            </a:r>
          </a:p>
          <a:p>
            <a:pPr lvl="2" algn="just"/>
            <a:r>
              <a:rPr lang="en-CA" sz="2800" dirty="0"/>
              <a:t>An unsupervised machine learning problem </a:t>
            </a:r>
          </a:p>
          <a:p>
            <a:pPr lvl="2" algn="just"/>
            <a:r>
              <a:rPr lang="en-CA" sz="2800" dirty="0"/>
              <a:t>Clustering techniques can be used</a:t>
            </a:r>
          </a:p>
          <a:p>
            <a:pPr algn="just"/>
            <a:r>
              <a:rPr lang="en-CA" dirty="0"/>
              <a:t>K means clustering </a:t>
            </a:r>
          </a:p>
          <a:p>
            <a:pPr lvl="2" algn="just"/>
            <a:r>
              <a:rPr lang="en-CA" sz="2800" dirty="0"/>
              <a:t>Simple and inexpensive </a:t>
            </a:r>
          </a:p>
          <a:p>
            <a:pPr lvl="2" algn="just"/>
            <a:r>
              <a:rPr lang="en-CA" sz="2800" dirty="0"/>
              <a:t>Efficient when working with large data sets</a:t>
            </a:r>
          </a:p>
          <a:p>
            <a:endParaRPr lang="en-CA" sz="3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194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56D5-790C-481B-8722-F645ABC1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911"/>
            <a:ext cx="10515600" cy="5572052"/>
          </a:xfrm>
        </p:spPr>
        <p:txBody>
          <a:bodyPr/>
          <a:lstStyle/>
          <a:p>
            <a:r>
              <a:rPr lang="en-CA" dirty="0"/>
              <a:t>Elbow method:</a:t>
            </a:r>
          </a:p>
          <a:p>
            <a:pPr lvl="1"/>
            <a:r>
              <a:rPr lang="en-CA" sz="2800" dirty="0"/>
              <a:t>find the optimum value for the number of clusters, ‘k’</a:t>
            </a:r>
          </a:p>
          <a:p>
            <a:pPr lvl="1"/>
            <a:endParaRPr lang="en-CA" sz="2800" dirty="0"/>
          </a:p>
          <a:p>
            <a:endParaRPr lang="en-CA" dirty="0"/>
          </a:p>
        </p:txBody>
      </p:sp>
      <p:pic>
        <p:nvPicPr>
          <p:cNvPr id="4" name="Content Placeholder 3" descr="C:\Users\achyu\AppData\Local\Microsoft\Windows\INetCache\Content.MSO\44DCF34C.tmp">
            <a:extLst>
              <a:ext uri="{FF2B5EF4-FFF2-40B4-BE49-F238E27FC236}">
                <a16:creationId xmlns:a16="http://schemas.microsoft.com/office/drawing/2014/main" id="{A95CD7D1-9D2A-4837-86A1-C1E1A74521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70" y="1825625"/>
            <a:ext cx="633400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81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D3DB-9293-4387-948A-D2F8D079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FAB7-348E-460D-9744-2002126C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Each cluster was analysed to identify neighborhoods with Indian language and restaurants in the vicinity</a:t>
            </a:r>
          </a:p>
          <a:p>
            <a:pPr algn="just"/>
            <a:r>
              <a:rPr lang="en-CA" dirty="0"/>
              <a:t>Few neighborhoods meeting the language requirement were observed, but do not include many restaurants</a:t>
            </a:r>
          </a:p>
          <a:p>
            <a:pPr algn="just"/>
            <a:r>
              <a:rPr lang="en-CA" dirty="0"/>
              <a:t>The results show that 'Dorset Park' is the best choice</a:t>
            </a:r>
          </a:p>
          <a:p>
            <a:pPr lvl="2" algn="just"/>
            <a:r>
              <a:rPr lang="en-CA" sz="2800" dirty="0"/>
              <a:t>a neighborhood with Tamil language </a:t>
            </a:r>
          </a:p>
          <a:p>
            <a:pPr lvl="2" algn="just"/>
            <a:r>
              <a:rPr lang="en-CA" sz="2800" dirty="0"/>
              <a:t>includes relatively more number of restaurants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88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1997-97B8-4694-8FAC-4E3AEF23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2800" dirty="0"/>
              <a:t>Neighborhoods of Toronto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CD4-1ED9-4FDF-85A7-7F38303A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12AB-FD0C-4639-B433-4ABA67F848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1825625"/>
            <a:ext cx="7911548" cy="43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6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D23-721F-49C6-A7BD-DA285A12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2800" dirty="0"/>
              <a:t>Clusters of Neighbourhoods (k = 5)</a:t>
            </a:r>
            <a:br>
              <a:rPr lang="en-CA" sz="2800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9329-EC6E-4DC7-85A9-C6C64330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6ECBC-EA9C-4B70-9BE9-A1EBAF20FC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995487"/>
            <a:ext cx="9501809" cy="40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46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BEC-4B37-496A-AA22-431C36BC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10 Most Common Venues in ‘Dorset Park’ Neighborhood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3F5B3-D613-42DC-A6EB-D39351C7D7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2" y="2319131"/>
            <a:ext cx="10187608" cy="298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DE52-B416-4DB2-A171-1C0693F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DDD7-1BE3-4329-9729-62E128DC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Statement: </a:t>
            </a:r>
          </a:p>
          <a:p>
            <a:pPr lvl="1" algn="just"/>
            <a:r>
              <a:rPr lang="en-CA" dirty="0"/>
              <a:t>Identify a neighborhood in Toronto to open an ‘Indian Arts, Dance and Cultural Centre’ and with restaurants in the vicinity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Solution:</a:t>
            </a:r>
          </a:p>
          <a:p>
            <a:pPr lvl="1" algn="just"/>
            <a:r>
              <a:rPr lang="en-CA" dirty="0"/>
              <a:t>Find a  neighborhood inhabited by people with Indian origin and with good number of restaurants</a:t>
            </a:r>
          </a:p>
        </p:txBody>
      </p:sp>
    </p:spTree>
    <p:extLst>
      <p:ext uri="{BB962C8B-B14F-4D97-AF65-F5344CB8AC3E}">
        <p14:creationId xmlns:p14="http://schemas.microsoft.com/office/powerpoint/2010/main" val="161497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8294-169C-4146-B6CB-D3313E58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4400" b="1" dirty="0"/>
              <a:t>Discussion</a:t>
            </a:r>
          </a:p>
          <a:p>
            <a:pPr algn="just"/>
            <a:r>
              <a:rPr lang="en-CA" dirty="0"/>
              <a:t>Optimum k value is 5</a:t>
            </a:r>
          </a:p>
          <a:p>
            <a:pPr algn="just"/>
            <a:r>
              <a:rPr lang="en-CA" dirty="0"/>
              <a:t>First cluster</a:t>
            </a:r>
          </a:p>
          <a:p>
            <a:pPr lvl="1" algn="just"/>
            <a:r>
              <a:rPr lang="en-CA" sz="2800" dirty="0"/>
              <a:t>very dense</a:t>
            </a:r>
          </a:p>
          <a:p>
            <a:pPr lvl="1" algn="just"/>
            <a:r>
              <a:rPr lang="en-CA" sz="2800" dirty="0"/>
              <a:t>includes 67 neighborhoods</a:t>
            </a:r>
          </a:p>
          <a:p>
            <a:pPr lvl="1" algn="just"/>
            <a:r>
              <a:rPr lang="en-CA" sz="2800" dirty="0"/>
              <a:t>several restaurants, pizza points and coffee shops</a:t>
            </a:r>
          </a:p>
          <a:p>
            <a:pPr algn="just"/>
            <a:r>
              <a:rPr lang="en-CA" dirty="0"/>
              <a:t>Second cluster</a:t>
            </a:r>
          </a:p>
          <a:p>
            <a:pPr lvl="1" algn="just"/>
            <a:r>
              <a:rPr lang="en-CA" sz="2800" dirty="0"/>
              <a:t>2 identical neighborhoods </a:t>
            </a:r>
          </a:p>
          <a:p>
            <a:pPr algn="just"/>
            <a:r>
              <a:rPr lang="en-CA" dirty="0"/>
              <a:t>Third cluster </a:t>
            </a:r>
          </a:p>
          <a:p>
            <a:pPr lvl="2" algn="just"/>
            <a:r>
              <a:rPr lang="en-CA" sz="2800" dirty="0"/>
              <a:t>3 similar neighborhoods</a:t>
            </a:r>
          </a:p>
          <a:p>
            <a:pPr algn="just"/>
            <a:r>
              <a:rPr lang="en-CA" dirty="0"/>
              <a:t>Fourth and Fifth clusters</a:t>
            </a:r>
          </a:p>
          <a:p>
            <a:pPr lvl="2" algn="just"/>
            <a:r>
              <a:rPr lang="en-CA" sz="2800" dirty="0"/>
              <a:t>2 neighborhoods each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52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DD2-6F95-4601-A147-CDB53BB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4810-939D-4BE7-B924-501630E4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pPr algn="just"/>
            <a:r>
              <a:rPr lang="en-CA" dirty="0"/>
              <a:t>Data visualization - powerful in drawing insights from data and towards addressing the business problem at hand</a:t>
            </a:r>
          </a:p>
          <a:p>
            <a:pPr algn="just"/>
            <a:r>
              <a:rPr lang="en-CA" dirty="0"/>
              <a:t>Location Based Social Networks - provide the flexibility to solve several interesting problems</a:t>
            </a:r>
          </a:p>
          <a:p>
            <a:pPr algn="just"/>
            <a:r>
              <a:rPr lang="en-CA" dirty="0"/>
              <a:t>In this capstone project, exploratory data analysis and Foursquare API data were used to identify a neighborhood for opening an ‘Indian Arts, Dance and Cultural Centre’ </a:t>
            </a:r>
          </a:p>
          <a:p>
            <a:pPr algn="just"/>
            <a:r>
              <a:rPr lang="en-CA" dirty="0"/>
              <a:t>Innovative business solutions can be obtained by performing similar analysis on many problems related to several fields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6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A9A-65AA-4C57-A04D-3EE6C479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387E-35C6-4FAB-9694-26E0BE1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Toronto neighborhoods: </a:t>
            </a:r>
            <a:r>
              <a:rPr lang="en-CA" u="sng" dirty="0">
                <a:hlinkClick r:id="rId2"/>
              </a:rPr>
              <a:t>https://en.wikipedia.org/wiki/List_of_postal_codes_of_Canada:_M</a:t>
            </a:r>
            <a:endParaRPr lang="en-CA" u="sng" dirty="0"/>
          </a:p>
          <a:p>
            <a:pPr lvl="1"/>
            <a:endParaRPr lang="en-CA" u="sng" dirty="0"/>
          </a:p>
          <a:p>
            <a:pPr lvl="1"/>
            <a:endParaRPr lang="en-CA" u="sng" dirty="0"/>
          </a:p>
          <a:p>
            <a:pPr lvl="1"/>
            <a:endParaRPr lang="en-CA" sz="2000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C4F46-79B7-42F0-BC41-6EBB0FA2B2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0" y="3429000"/>
            <a:ext cx="7566991" cy="2348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3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0A82-C539-498C-9C89-7DADBD9D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391"/>
            <a:ext cx="10515600" cy="531557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2. Demographics of Toronto neighborhoods: </a:t>
            </a:r>
            <a:r>
              <a:rPr lang="en-CA" u="sng" dirty="0">
                <a:hlinkClick r:id="rId2"/>
              </a:rPr>
              <a:t>https://en.wikipedia.org/wiki/Demographics_of_Toronto_neighborhoods</a:t>
            </a:r>
            <a:endParaRPr lang="en-CA" sz="2400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04EF-1405-4098-88DB-098E442D30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0678"/>
            <a:ext cx="10162735" cy="3604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24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04C8-6413-40C7-931B-96D131C1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861391"/>
            <a:ext cx="10505661" cy="531557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3. Geocoder/Google geolocation API/Geo spatial coordinates csv file:</a:t>
            </a:r>
          </a:p>
          <a:p>
            <a:pPr lvl="1" algn="just"/>
            <a:r>
              <a:rPr lang="en-CA" dirty="0"/>
              <a:t>Finding the geospatial coordinates of a location -  Geocoding</a:t>
            </a:r>
          </a:p>
          <a:p>
            <a:pPr marL="457200" lvl="1" indent="0" algn="just">
              <a:buNone/>
            </a:pPr>
            <a:endParaRPr lang="en-CA" dirty="0"/>
          </a:p>
          <a:p>
            <a:pPr lvl="1" algn="just"/>
            <a:r>
              <a:rPr lang="en-CA" dirty="0"/>
              <a:t>The following information was returned for the coordinates of ‘Downtown Toronto’</a:t>
            </a:r>
          </a:p>
          <a:p>
            <a:pPr marL="457200" lvl="1" indent="0" algn="just">
              <a:buNone/>
            </a:pPr>
            <a:endParaRPr lang="en-CA" sz="2000" dirty="0"/>
          </a:p>
          <a:p>
            <a:pPr lvl="1" algn="just"/>
            <a:r>
              <a:rPr lang="en-CA" dirty="0"/>
              <a:t>The geographical coordinates of Downtown Toronto are 43.6541737,</a:t>
            </a:r>
          </a:p>
          <a:p>
            <a:pPr marL="457200" lvl="1" indent="0" algn="just">
              <a:buNone/>
            </a:pPr>
            <a:r>
              <a:rPr lang="en-CA" dirty="0"/>
              <a:t> -79.3808116451341</a:t>
            </a:r>
          </a:p>
          <a:p>
            <a:pPr marL="457200" lvl="1" indent="0" algn="just">
              <a:buNone/>
            </a:pPr>
            <a:endParaRPr lang="en-CA" sz="2000" dirty="0"/>
          </a:p>
          <a:p>
            <a:pPr marL="0" indent="0">
              <a:buNone/>
            </a:pPr>
            <a:endParaRPr lang="en-CA" sz="2400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4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777A-68C7-4208-8996-322B5AF0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0" y="808383"/>
            <a:ext cx="10492409" cy="53685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4. Foursquare API: </a:t>
            </a:r>
          </a:p>
          <a:p>
            <a:pPr lvl="1" algn="just"/>
            <a:r>
              <a:rPr lang="en-CA" dirty="0"/>
              <a:t>Foursquare - one of the most popular Location Based Social Network (LBSN) in recent times</a:t>
            </a:r>
          </a:p>
          <a:p>
            <a:pPr lvl="1" algn="just"/>
            <a:r>
              <a:rPr lang="en-CA" dirty="0"/>
              <a:t>Provides personalized recommendations of places to go to near a user's current location based on users' previous browsing history, purchases, or check-in history</a:t>
            </a:r>
          </a:p>
          <a:p>
            <a:pPr lvl="1" algn="just"/>
            <a:r>
              <a:rPr lang="en-CA" dirty="0"/>
              <a:t>Example: Venues returned by Foursquare for ‘</a:t>
            </a:r>
            <a:r>
              <a:rPr lang="en-CA" dirty="0" err="1"/>
              <a:t>Parkwoods</a:t>
            </a:r>
            <a:r>
              <a:rPr lang="en-CA" dirty="0"/>
              <a:t>’ neighborhood</a:t>
            </a:r>
          </a:p>
          <a:p>
            <a:pPr lvl="1" algn="just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89C74-BB37-4766-AFE7-FF7879F7C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4" y="3774783"/>
            <a:ext cx="8189844" cy="169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91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13FD-C4D7-4DD0-80F5-A674581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E7D0-E9A4-4D1D-84DE-E7BF2391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Merge the three </a:t>
            </a:r>
            <a:r>
              <a:rPr lang="en-CA" dirty="0" err="1"/>
              <a:t>dataframes</a:t>
            </a:r>
            <a:r>
              <a:rPr lang="en-CA" dirty="0"/>
              <a:t> related to Demographics of Toronto, Neighborhoods of Toronto, Geospatial coordinates for neighborhoods of Toronto</a:t>
            </a:r>
          </a:p>
          <a:p>
            <a:pPr algn="just"/>
            <a:r>
              <a:rPr lang="en-CA" dirty="0"/>
              <a:t>Use Foursquare credentials to get the top 100 venues in each neighborhood </a:t>
            </a:r>
          </a:p>
          <a:p>
            <a:pPr algn="just"/>
            <a:r>
              <a:rPr lang="en-CA" dirty="0"/>
              <a:t>222 unique categories were identified</a:t>
            </a:r>
          </a:p>
          <a:p>
            <a:pPr algn="just"/>
            <a:r>
              <a:rPr lang="en-CA" dirty="0"/>
              <a:t>Create a dataframe listing the top 10 venues for each neighborhood - data set for performing clustering at a later stage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27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725F-A40D-4BDC-BEB8-E10884A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E67C-0106-44D1-B145-18025B4F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Top 10 most populated neighborhoods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C:\Users\achyu\AppData\Local\Microsoft\Windows\INetCache\Content.MSO\FB32F3F6.tmp">
            <a:extLst>
              <a:ext uri="{FF2B5EF4-FFF2-40B4-BE49-F238E27FC236}">
                <a16:creationId xmlns:a16="http://schemas.microsoft.com/office/drawing/2014/main" id="{3A7A8C3B-6DE8-4312-98D7-FE5509940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4" y="2767426"/>
            <a:ext cx="7199243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3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700D-18AE-4588-B2C4-62CB7401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4"/>
            <a:ext cx="10515600" cy="579265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Neighborhood population versus the second most popular language (after English) in the neighborhood</a:t>
            </a:r>
          </a:p>
          <a:p>
            <a:endParaRPr lang="en-CA" dirty="0"/>
          </a:p>
        </p:txBody>
      </p:sp>
      <p:pic>
        <p:nvPicPr>
          <p:cNvPr id="4" name="Picture 3" descr="C:\Users\achyu\AppData\Local\Microsoft\Windows\INetCache\Content.MSO\9C38DB74.tmp">
            <a:extLst>
              <a:ext uri="{FF2B5EF4-FFF2-40B4-BE49-F238E27FC236}">
                <a16:creationId xmlns:a16="http://schemas.microsoft.com/office/drawing/2014/main" id="{215377A7-6954-4776-ADB4-CF020D9732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4" y="2088459"/>
            <a:ext cx="8145193" cy="4088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25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577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    LOCATION RECOMMENDATION FOR A NEW BUSINESS UNIT   THE BATTLE OF NEIGHBORHOODS  </vt:lpstr>
      <vt:lpstr>Business Problem</vt:lpstr>
      <vt:lpstr>Data Section</vt:lpstr>
      <vt:lpstr>PowerPoint Presentation</vt:lpstr>
      <vt:lpstr>PowerPoint Presentation</vt:lpstr>
      <vt:lpstr>PowerPoint Presentation</vt:lpstr>
      <vt:lpstr>Methodology</vt:lpstr>
      <vt:lpstr>Exploratory Data Analysis</vt:lpstr>
      <vt:lpstr>PowerPoint Presentation</vt:lpstr>
      <vt:lpstr>Indian languages in different neighborhoods of Toronto </vt:lpstr>
      <vt:lpstr>Population in neighborhoods with Indian languages </vt:lpstr>
      <vt:lpstr>Population density in neighborhoods with Indian languages </vt:lpstr>
      <vt:lpstr>PowerPoint Presentation</vt:lpstr>
      <vt:lpstr>Machine Learning Algorithm</vt:lpstr>
      <vt:lpstr>PowerPoint Presentation</vt:lpstr>
      <vt:lpstr>Results </vt:lpstr>
      <vt:lpstr>Neighborhoods of Toronto </vt:lpstr>
      <vt:lpstr>Clusters of Neighbourhoods (k = 5)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RECOMMENDATION FOR A NEW BUSINESS UNIT THE BATTLE OF NEIGHBORHOODS</dc:title>
  <dc:creator>Achyut Kumar Pendyala</dc:creator>
  <cp:lastModifiedBy>Achyut Kumar Pendyala</cp:lastModifiedBy>
  <cp:revision>22</cp:revision>
  <dcterms:created xsi:type="dcterms:W3CDTF">2019-02-10T04:50:10Z</dcterms:created>
  <dcterms:modified xsi:type="dcterms:W3CDTF">2019-02-10T17:20:15Z</dcterms:modified>
</cp:coreProperties>
</file>