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9" r:id="rId3"/>
    <p:sldId id="260" r:id="rId4"/>
    <p:sldId id="261" r:id="rId5"/>
    <p:sldId id="263" r:id="rId6"/>
    <p:sldId id="264" r:id="rId7"/>
    <p:sldId id="262" r:id="rId8"/>
    <p:sldId id="265" r:id="rId9"/>
    <p:sldId id="266" r:id="rId10"/>
    <p:sldId id="267"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360" autoAdjust="0"/>
  </p:normalViewPr>
  <p:slideViewPr>
    <p:cSldViewPr snapToGrid="0">
      <p:cViewPr>
        <p:scale>
          <a:sx n="75" d="100"/>
          <a:sy n="75" d="100"/>
        </p:scale>
        <p:origin x="32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0925-016B-4FC2-BFF5-9DBE93482D3E}"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743CE-5725-4F80-9334-F09B3D0B2C3B}" type="slidenum">
              <a:rPr lang="en-US" smtClean="0"/>
              <a:t>‹#›</a:t>
            </a:fld>
            <a:endParaRPr lang="en-US"/>
          </a:p>
        </p:txBody>
      </p:sp>
    </p:spTree>
    <p:extLst>
      <p:ext uri="{BB962C8B-B14F-4D97-AF65-F5344CB8AC3E}">
        <p14:creationId xmlns:p14="http://schemas.microsoft.com/office/powerpoint/2010/main" val="410787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Bill Maggs, a student at the University of Arizona Global Campus, and this is my presentation for the </a:t>
            </a:r>
            <a:r>
              <a:rPr lang="en-US"/>
              <a:t>final capstone software </a:t>
            </a:r>
            <a:r>
              <a:rPr lang="en-US" dirty="0"/>
              <a:t>project for CST499</a:t>
            </a:r>
          </a:p>
        </p:txBody>
      </p:sp>
      <p:sp>
        <p:nvSpPr>
          <p:cNvPr id="4" name="Slide Number Placeholder 3"/>
          <p:cNvSpPr>
            <a:spLocks noGrp="1"/>
          </p:cNvSpPr>
          <p:nvPr>
            <p:ph type="sldNum" sz="quarter" idx="5"/>
          </p:nvPr>
        </p:nvSpPr>
        <p:spPr/>
        <p:txBody>
          <a:bodyPr/>
          <a:lstStyle/>
          <a:p>
            <a:fld id="{BC6743CE-5725-4F80-9334-F09B3D0B2C3B}" type="slidenum">
              <a:rPr lang="en-US" smtClean="0"/>
              <a:t>1</a:t>
            </a:fld>
            <a:endParaRPr lang="en-US"/>
          </a:p>
        </p:txBody>
      </p:sp>
    </p:spTree>
    <p:extLst>
      <p:ext uri="{BB962C8B-B14F-4D97-AF65-F5344CB8AC3E}">
        <p14:creationId xmlns:p14="http://schemas.microsoft.com/office/powerpoint/2010/main" val="322481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agenda today will be covering the key aspects of the software requirements specification or SRS, and coverage and evolution of the UML design models used. It will be useful to first discuss the </a:t>
            </a:r>
            <a:r>
              <a:rPr lang="en-US" dirty="0" err="1"/>
              <a:t>mysql</a:t>
            </a:r>
            <a:r>
              <a:rPr lang="en-US" dirty="0"/>
              <a:t> database with regard to class registration and then the landing, login and enrollment pages. There are 18 webpages defined by 20 PHP scripts utilizing over 1,500 lines of PHP code. In the interest of time, rather than trying to include dozens of screenshots, a brief demonstration will be given, along with an examination of select PHP script highlights. All are available on the git website listed in the references.</a:t>
            </a:r>
          </a:p>
        </p:txBody>
      </p:sp>
      <p:sp>
        <p:nvSpPr>
          <p:cNvPr id="4" name="Slide Number Placeholder 3"/>
          <p:cNvSpPr>
            <a:spLocks noGrp="1"/>
          </p:cNvSpPr>
          <p:nvPr>
            <p:ph type="sldNum" sz="quarter" idx="5"/>
          </p:nvPr>
        </p:nvSpPr>
        <p:spPr/>
        <p:txBody>
          <a:bodyPr/>
          <a:lstStyle/>
          <a:p>
            <a:fld id="{BC6743CE-5725-4F80-9334-F09B3D0B2C3B}" type="slidenum">
              <a:rPr lang="en-US" smtClean="0"/>
              <a:t>2</a:t>
            </a:fld>
            <a:endParaRPr lang="en-US"/>
          </a:p>
        </p:txBody>
      </p:sp>
    </p:spTree>
    <p:extLst>
      <p:ext uri="{BB962C8B-B14F-4D97-AF65-F5344CB8AC3E}">
        <p14:creationId xmlns:p14="http://schemas.microsoft.com/office/powerpoint/2010/main" val="376355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Why an SRS –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provides a clear, agreed-upon understanding of what the software will accomplish. It ensures that the client's expectations are met by documenting all functionalities and constraints.  The SRS also serves as a foundation for project planning, design decisions, coding guidelines, and testing strategies. By detailing every aspect of the software, the SRS reduces the likelihood of misunderstandings between stakeholders such as users, developers, and project managers. It helps prevent scope creep by clearly outlining what is included in the project and what is not. As defined by Perforce, “the SRS serves as an action plan for all stages of the project from development to maintenance”. (Perforce, 2023).</a:t>
            </a: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Though there are multiple templates available for an SRS, the IEEE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IEEE</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Guide for Software Requirements Specifications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from 1984 will be used the template. </a:t>
            </a: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key requirements as given in the assignment can be categorized in the SRS into four categories: Functional Requirements, Non-Functional Requirements, Interface Requirements, and Constraint Requirements. These will be translated into concrete requirements in the respective sections of the SRS, with the following summaries. Other sections considered to be relevant for context of the SRS, primarily sections one and two, will also be maintained. </a:t>
            </a: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Functional Requirements/System Features will consist of a new user registration, including profile information and process for assigning a user ID. There will also be requirements for Login Functionality, Course Listing by Semester, and Course Enrollment options. The system must allow new users to register by creating an account and profile. Each new user must have a unique ID associated with a password. The system must prevent two users from using the same ID during registration. Profiles must include name, phone number, email, and other necessary information such as address and date of birth. Post-registration, users must be able to log in to the system using their unique ID and password. Users must be able to list the courses offered during any of the three semesters (spring, summer, and fall), as not all courses are available in every semester. Each course should have a maximum enrollment capacity that may vary depending on the course. Users must be able to enroll in courses based on availability. If a course is full, users must be able to add themselves to a waiting list. Users must also be able to cancel their enrollment in any course they are registered for. </a:t>
            </a: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Non-functional requirements will define security, performance, and scalability. The system must securely manage user accounts and use access controls to prevent unauthorized use. The system must handle high traffic during peak times (such as course registration periods) without significant delays. The system must scale to support thousands of simultaneous users during enrollment periods.</a:t>
            </a: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the External Interface/User Interface requirement, users must interact with the system through an intuitive web interface for actions like registration, course enrollment, and account management.</a:t>
            </a: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Constraints, the system must ensure that all user IDs are unique and cannot be duplicated. Each course must have a predetermined maximum enrollment limit that can vary based on the course. Not all courses will be offered every semester, and this constraint must be considered during course listings and enrollment.</a:t>
            </a:r>
          </a:p>
          <a:p>
            <a:pPr marL="0" marR="0">
              <a:lnSpc>
                <a:spcPct val="200000"/>
              </a:lnSpc>
              <a:spcAft>
                <a:spcPts val="800"/>
              </a:spcAft>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These requirements help ensure that the system is well-organized, meets user needs, and complies with operational constraints. </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BC6743CE-5725-4F80-9334-F09B3D0B2C3B}" type="slidenum">
              <a:rPr lang="en-US" smtClean="0"/>
              <a:t>3</a:t>
            </a:fld>
            <a:endParaRPr lang="en-US"/>
          </a:p>
        </p:txBody>
      </p:sp>
    </p:spTree>
    <p:extLst>
      <p:ext uri="{BB962C8B-B14F-4D97-AF65-F5344CB8AC3E}">
        <p14:creationId xmlns:p14="http://schemas.microsoft.com/office/powerpoint/2010/main" val="61002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Sequence Diagram captures the interaction between different system components during a specific process—in this case, course registration. The primary use is showing the interactions between a user and the system in the order in which they occur and are useful for documentation during the design phase of the developing systems expected behavior and aids in the transition from use case requirements to the next formal level of requirements refinement (Bell, 2023). Not only does this give guidance to the development team, it also aids the business staff in communicating how the system works. Here, it begins with a student logging in and progresses through searching for a course, sending requests to the server, and updating the database when the student registers for a course. This diagram provides a clear view of the step-by-step flow of actions between the User, Client, Web Server, and Database.</a:t>
            </a:r>
          </a:p>
          <a:p>
            <a:pPr marL="0" marR="0" lvl="0" indent="457200" algn="l" defTabSz="914400" rtl="0" eaLnBrk="1" fontAlgn="auto" latinLnBrk="0" hangingPunct="1">
              <a:lnSpc>
                <a:spcPct val="200000"/>
              </a:lnSpc>
              <a:spcBef>
                <a:spcPts val="0"/>
              </a:spcBef>
              <a:spcAft>
                <a:spcPts val="80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State Diagram captures the various states a Student undergoes when registering for a course. A State Diagram is very useful to the development team, users, and documentation as a behavioral diagram to illustrate the condition of the system at a finite instance in time (Geeks for Geeks, 2024). The diagram uses state transitions to show actions required to move to a different state. These states include logged In, search for courses, registering for course, registered, waitlisted, or dropped. Transitions between these states depend on specific user actions (e.g., logging in, searching for a course, registering) and system responses (e.g., course availability and confirmation on registration).</a:t>
            </a:r>
          </a:p>
          <a:p>
            <a:pPr marL="0" marR="0" indent="457200">
              <a:lnSpc>
                <a:spcPct val="200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6743CE-5725-4F80-9334-F09B3D0B2C3B}" type="slidenum">
              <a:rPr lang="en-US" smtClean="0"/>
              <a:t>4</a:t>
            </a:fld>
            <a:endParaRPr lang="en-US"/>
          </a:p>
        </p:txBody>
      </p:sp>
    </p:spTree>
    <p:extLst>
      <p:ext uri="{BB962C8B-B14F-4D97-AF65-F5344CB8AC3E}">
        <p14:creationId xmlns:p14="http://schemas.microsoft.com/office/powerpoint/2010/main" val="68257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C00A4-F025-A6C4-1E42-B945D38C8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83F8D8-1280-70A2-96C6-487E00B458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4128C2-EF5A-42C1-D350-904053D23880}"/>
              </a:ext>
            </a:extLst>
          </p:cNvPr>
          <p:cNvSpPr>
            <a:spLocks noGrp="1"/>
          </p:cNvSpPr>
          <p:nvPr>
            <p:ph type="body" idx="1"/>
          </p:nvPr>
        </p:nvSpPr>
        <p:spPr/>
        <p:txBody>
          <a:bodyPr/>
          <a:lstStyle/>
          <a:p>
            <a:r>
              <a:rPr lang="en-US" dirty="0"/>
              <a:t>As can be seen from the site map evolved from the state diagram, there are many pages and PHP scripts used in the system. Let’s run through a demonstration of the site, showing the most common actions by from the perspective of two roles – a student, and a administrator. </a:t>
            </a:r>
          </a:p>
        </p:txBody>
      </p:sp>
      <p:sp>
        <p:nvSpPr>
          <p:cNvPr id="4" name="Slide Number Placeholder 3">
            <a:extLst>
              <a:ext uri="{FF2B5EF4-FFF2-40B4-BE49-F238E27FC236}">
                <a16:creationId xmlns:a16="http://schemas.microsoft.com/office/drawing/2014/main" id="{C39986D1-E57B-4A9F-80DC-3EBE0C13E56E}"/>
              </a:ext>
            </a:extLst>
          </p:cNvPr>
          <p:cNvSpPr>
            <a:spLocks noGrp="1"/>
          </p:cNvSpPr>
          <p:nvPr>
            <p:ph type="sldNum" sz="quarter" idx="5"/>
          </p:nvPr>
        </p:nvSpPr>
        <p:spPr/>
        <p:txBody>
          <a:bodyPr/>
          <a:lstStyle/>
          <a:p>
            <a:fld id="{BC6743CE-5725-4F80-9334-F09B3D0B2C3B}" type="slidenum">
              <a:rPr lang="en-US" smtClean="0"/>
              <a:t>7</a:t>
            </a:fld>
            <a:endParaRPr lang="en-US"/>
          </a:p>
        </p:txBody>
      </p:sp>
    </p:spTree>
    <p:extLst>
      <p:ext uri="{BB962C8B-B14F-4D97-AF65-F5344CB8AC3E}">
        <p14:creationId xmlns:p14="http://schemas.microsoft.com/office/powerpoint/2010/main" val="145182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recommended to follow along with a copy of the PHP scripts from </a:t>
            </a:r>
            <a:r>
              <a:rPr lang="en-US" dirty="0" err="1"/>
              <a:t>github</a:t>
            </a:r>
            <a:r>
              <a:rPr lang="en-US" dirty="0"/>
              <a:t>, since the actual code can be somewhat of an eye chart. First to be discussed is the index or main landing page. A couple of key elements here.  There are three possible variations in the navigation bar for the landing page. The page attempts to retrieve the </a:t>
            </a:r>
            <a:r>
              <a:rPr lang="en-US" dirty="0" err="1"/>
              <a:t>superglobal</a:t>
            </a:r>
            <a:r>
              <a:rPr lang="en-US" dirty="0"/>
              <a:t> ‘status’. The first time the main landing page is entered, the login status is undefined so warnings and notices are suppressed, and the page will jump to the non-logged in state as shown in the demonstration. If a user or admin has logged in, then the global variable ‘status’ is defined so the index  then checks for the role from the session </a:t>
            </a:r>
            <a:r>
              <a:rPr lang="en-US" dirty="0" err="1"/>
              <a:t>superglobal</a:t>
            </a:r>
            <a:r>
              <a:rPr lang="en-US" dirty="0"/>
              <a:t> to give the appropriate navigation links for either student or admin. </a:t>
            </a:r>
          </a:p>
        </p:txBody>
      </p:sp>
      <p:sp>
        <p:nvSpPr>
          <p:cNvPr id="4" name="Slide Number Placeholder 3"/>
          <p:cNvSpPr>
            <a:spLocks noGrp="1"/>
          </p:cNvSpPr>
          <p:nvPr>
            <p:ph type="sldNum" sz="quarter" idx="5"/>
          </p:nvPr>
        </p:nvSpPr>
        <p:spPr/>
        <p:txBody>
          <a:bodyPr/>
          <a:lstStyle/>
          <a:p>
            <a:fld id="{BC6743CE-5725-4F80-9334-F09B3D0B2C3B}" type="slidenum">
              <a:rPr lang="en-US" smtClean="0"/>
              <a:t>8</a:t>
            </a:fld>
            <a:endParaRPr lang="en-US"/>
          </a:p>
        </p:txBody>
      </p:sp>
    </p:spTree>
    <p:extLst>
      <p:ext uri="{BB962C8B-B14F-4D97-AF65-F5344CB8AC3E}">
        <p14:creationId xmlns:p14="http://schemas.microsoft.com/office/powerpoint/2010/main" val="3498822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B9932-EF1D-00FF-5219-7F21218443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34BBBF-D0D6-C34E-34AF-B54D688C04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8353F-E2EC-FF58-DEEA-CB19C80E7796}"/>
              </a:ext>
            </a:extLst>
          </p:cNvPr>
          <p:cNvSpPr>
            <a:spLocks noGrp="1"/>
          </p:cNvSpPr>
          <p:nvPr>
            <p:ph type="body" idx="1"/>
          </p:nvPr>
        </p:nvSpPr>
        <p:spPr/>
        <p:txBody>
          <a:bodyPr/>
          <a:lstStyle/>
          <a:p>
            <a:r>
              <a:rPr lang="en-US" dirty="0"/>
              <a:t>The second highlight is showing how an admin can view the total enrollment. A student may view their own courses, but not others. An admin may view the entire enrollment. A user must be logged in with the session </a:t>
            </a:r>
            <a:r>
              <a:rPr lang="en-US" dirty="0" err="1"/>
              <a:t>superglobal</a:t>
            </a:r>
            <a:r>
              <a:rPr lang="en-US" dirty="0"/>
              <a:t> role == admin to reach this script. There are actually three objects created – first, the entire enrollment table with course and student ID. The student ID is then used to pull the student data from the user table, and the course ID is used to pull the associated course information.</a:t>
            </a:r>
          </a:p>
        </p:txBody>
      </p:sp>
      <p:sp>
        <p:nvSpPr>
          <p:cNvPr id="4" name="Slide Number Placeholder 3">
            <a:extLst>
              <a:ext uri="{FF2B5EF4-FFF2-40B4-BE49-F238E27FC236}">
                <a16:creationId xmlns:a16="http://schemas.microsoft.com/office/drawing/2014/main" id="{61F4BFE4-7F65-FB6B-0BE2-31050912438F}"/>
              </a:ext>
            </a:extLst>
          </p:cNvPr>
          <p:cNvSpPr>
            <a:spLocks noGrp="1"/>
          </p:cNvSpPr>
          <p:nvPr>
            <p:ph type="sldNum" sz="quarter" idx="5"/>
          </p:nvPr>
        </p:nvSpPr>
        <p:spPr/>
        <p:txBody>
          <a:bodyPr/>
          <a:lstStyle/>
          <a:p>
            <a:fld id="{BC6743CE-5725-4F80-9334-F09B3D0B2C3B}" type="slidenum">
              <a:rPr lang="en-US" smtClean="0"/>
              <a:t>9</a:t>
            </a:fld>
            <a:endParaRPr lang="en-US"/>
          </a:p>
        </p:txBody>
      </p:sp>
    </p:spTree>
    <p:extLst>
      <p:ext uri="{BB962C8B-B14F-4D97-AF65-F5344CB8AC3E}">
        <p14:creationId xmlns:p14="http://schemas.microsoft.com/office/powerpoint/2010/main" val="367758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DFB21-8BBB-88C7-E8F5-7F0502D528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A34497-A3ED-E77F-FA98-592D3CCC4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B4532-F164-8E89-C053-916709E86D7A}"/>
              </a:ext>
            </a:extLst>
          </p:cNvPr>
          <p:cNvSpPr>
            <a:spLocks noGrp="1"/>
          </p:cNvSpPr>
          <p:nvPr>
            <p:ph type="body" idx="1"/>
          </p:nvPr>
        </p:nvSpPr>
        <p:spPr/>
        <p:txBody>
          <a:bodyPr/>
          <a:lstStyle/>
          <a:p>
            <a:r>
              <a:rPr lang="en-US" dirty="0"/>
              <a:t>In summary, this was a great project. All of the objectives from the SRS were met, and though six different types of UML diagrams were investigated it became very apparent that the sequence and flow diagrams were key to keeping the project organized. Though using RBAC was not in the original functional requirement, it really fell into the non-functional requirement for security and evolved into the admin features of adding courses and viewing entire enrollment. And finally, this was great opportunity to dust off some previous PHP and HTML coding skills, and learn some new uses for creating objects. Thank you!</a:t>
            </a:r>
          </a:p>
        </p:txBody>
      </p:sp>
      <p:sp>
        <p:nvSpPr>
          <p:cNvPr id="4" name="Slide Number Placeholder 3">
            <a:extLst>
              <a:ext uri="{FF2B5EF4-FFF2-40B4-BE49-F238E27FC236}">
                <a16:creationId xmlns:a16="http://schemas.microsoft.com/office/drawing/2014/main" id="{696FA5AB-5E6C-24B5-47A2-DE8279455492}"/>
              </a:ext>
            </a:extLst>
          </p:cNvPr>
          <p:cNvSpPr>
            <a:spLocks noGrp="1"/>
          </p:cNvSpPr>
          <p:nvPr>
            <p:ph type="sldNum" sz="quarter" idx="5"/>
          </p:nvPr>
        </p:nvSpPr>
        <p:spPr/>
        <p:txBody>
          <a:bodyPr/>
          <a:lstStyle/>
          <a:p>
            <a:fld id="{BC6743CE-5725-4F80-9334-F09B3D0B2C3B}" type="slidenum">
              <a:rPr lang="en-US" smtClean="0"/>
              <a:t>10</a:t>
            </a:fld>
            <a:endParaRPr lang="en-US"/>
          </a:p>
        </p:txBody>
      </p:sp>
    </p:spTree>
    <p:extLst>
      <p:ext uri="{BB962C8B-B14F-4D97-AF65-F5344CB8AC3E}">
        <p14:creationId xmlns:p14="http://schemas.microsoft.com/office/powerpoint/2010/main" val="377028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743CE-5725-4F80-9334-F09B3D0B2C3B}" type="slidenum">
              <a:rPr lang="en-US" smtClean="0"/>
              <a:t>11</a:t>
            </a:fld>
            <a:endParaRPr lang="en-US"/>
          </a:p>
        </p:txBody>
      </p:sp>
    </p:spTree>
    <p:extLst>
      <p:ext uri="{BB962C8B-B14F-4D97-AF65-F5344CB8AC3E}">
        <p14:creationId xmlns:p14="http://schemas.microsoft.com/office/powerpoint/2010/main" val="350881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156289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72935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7699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35913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9078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2982961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179654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223635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169170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F22A9-82E0-42EB-AFB5-D3D57B80BAD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1490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F22A9-82E0-42EB-AFB5-D3D57B80BAD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304080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F22A9-82E0-42EB-AFB5-D3D57B80BADF}"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186264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F22A9-82E0-42EB-AFB5-D3D57B80BADF}"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144648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22A9-82E0-42EB-AFB5-D3D57B80BADF}"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358880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F22A9-82E0-42EB-AFB5-D3D57B80BAD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104455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6F22A9-82E0-42EB-AFB5-D3D57B80BAD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D41AB-C0FB-4A81-BB6E-F398F99FB7CC}" type="slidenum">
              <a:rPr lang="en-US" smtClean="0"/>
              <a:t>‹#›</a:t>
            </a:fld>
            <a:endParaRPr lang="en-US"/>
          </a:p>
        </p:txBody>
      </p:sp>
    </p:spTree>
    <p:extLst>
      <p:ext uri="{BB962C8B-B14F-4D97-AF65-F5344CB8AC3E}">
        <p14:creationId xmlns:p14="http://schemas.microsoft.com/office/powerpoint/2010/main" val="38001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6F22A9-82E0-42EB-AFB5-D3D57B80BADF}" type="datetimeFigureOut">
              <a:rPr lang="en-US" smtClean="0"/>
              <a:t>11/1/2024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9D41AB-C0FB-4A81-BB6E-F398F99FB7CC}" type="slidenum">
              <a:rPr lang="en-US" smtClean="0"/>
              <a:t>‹#›</a:t>
            </a:fld>
            <a:endParaRPr lang="en-US"/>
          </a:p>
        </p:txBody>
      </p:sp>
    </p:spTree>
    <p:extLst>
      <p:ext uri="{BB962C8B-B14F-4D97-AF65-F5344CB8AC3E}">
        <p14:creationId xmlns:p14="http://schemas.microsoft.com/office/powerpoint/2010/main" val="2074465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rforce.com/blog/alm/how-write-software-requirements-specification-srs-docu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bmaggsjr/CST499" TargetMode="External"/><Relationship Id="rId5" Type="http://schemas.openxmlformats.org/officeDocument/2006/relationships/hyperlink" Target="https://www.geeksforgeeks.org/unified-modeling-language-uml-state-diagrams/" TargetMode="External"/><Relationship Id="rId4" Type="http://schemas.openxmlformats.org/officeDocument/2006/relationships/hyperlink" Target="https://developer.ibm.com/articles/the-sequence-diagra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E4DB-83F2-04CB-6E7F-FEA116D23D32}"/>
              </a:ext>
            </a:extLst>
          </p:cNvPr>
          <p:cNvSpPr>
            <a:spLocks noGrp="1"/>
          </p:cNvSpPr>
          <p:nvPr>
            <p:ph type="title"/>
          </p:nvPr>
        </p:nvSpPr>
        <p:spPr>
          <a:xfrm>
            <a:off x="677334" y="573024"/>
            <a:ext cx="8596668" cy="1320800"/>
          </a:xfrm>
        </p:spPr>
        <p:txBody>
          <a:bodyPr/>
          <a:lstStyle/>
          <a:p>
            <a:pPr algn="ctr"/>
            <a:r>
              <a:rPr lang="en-US" dirty="0"/>
              <a:t>Final Software Project:</a:t>
            </a:r>
            <a:br>
              <a:rPr lang="en-US" dirty="0"/>
            </a:br>
            <a:r>
              <a:rPr lang="en-US" dirty="0"/>
              <a:t>The University Enrollment System</a:t>
            </a:r>
          </a:p>
        </p:txBody>
      </p:sp>
      <p:sp>
        <p:nvSpPr>
          <p:cNvPr id="3" name="Content Placeholder 2">
            <a:extLst>
              <a:ext uri="{FF2B5EF4-FFF2-40B4-BE49-F238E27FC236}">
                <a16:creationId xmlns:a16="http://schemas.microsoft.com/office/drawing/2014/main" id="{4FBC8F97-26AE-0E68-69BA-E1FA094AD47F}"/>
              </a:ext>
            </a:extLst>
          </p:cNvPr>
          <p:cNvSpPr>
            <a:spLocks noGrp="1"/>
          </p:cNvSpPr>
          <p:nvPr>
            <p:ph idx="1"/>
          </p:nvPr>
        </p:nvSpPr>
        <p:spPr>
          <a:xfrm>
            <a:off x="677334" y="2936814"/>
            <a:ext cx="8596668" cy="2027363"/>
          </a:xfrm>
        </p:spPr>
        <p:txBody>
          <a:bodyPr/>
          <a:lstStyle/>
          <a:p>
            <a:pPr marL="0" indent="0" algn="ctr">
              <a:buNone/>
            </a:pPr>
            <a:r>
              <a:rPr lang="en-US" dirty="0"/>
              <a:t>Bill Maggs</a:t>
            </a:r>
          </a:p>
          <a:p>
            <a:pPr marL="0" indent="0" algn="ctr">
              <a:buNone/>
            </a:pPr>
            <a:r>
              <a:rPr lang="en-US" dirty="0"/>
              <a:t>The University of Arizona Global Campus</a:t>
            </a:r>
          </a:p>
          <a:p>
            <a:pPr marL="0" indent="0" algn="ctr">
              <a:buNone/>
            </a:pPr>
            <a:r>
              <a:rPr lang="en-US" dirty="0"/>
              <a:t>CST499: Capstone for Computer Software Technology</a:t>
            </a:r>
          </a:p>
          <a:p>
            <a:pPr marL="0" indent="0" algn="ctr">
              <a:buNone/>
            </a:pPr>
            <a:r>
              <a:rPr lang="en-US" dirty="0"/>
              <a:t>Dr. </a:t>
            </a:r>
            <a:r>
              <a:rPr lang="en-US" dirty="0" err="1"/>
              <a:t>Charmelia</a:t>
            </a:r>
            <a:r>
              <a:rPr lang="en-US" dirty="0"/>
              <a:t> Butler</a:t>
            </a:r>
          </a:p>
          <a:p>
            <a:pPr marL="0" indent="0" algn="ctr">
              <a:buNone/>
            </a:pPr>
            <a:r>
              <a:rPr lang="en-US" dirty="0"/>
              <a:t>November 4</a:t>
            </a:r>
            <a:r>
              <a:rPr lang="en-US" baseline="30000" dirty="0"/>
              <a:t>th</a:t>
            </a:r>
            <a:r>
              <a:rPr lang="en-US" dirty="0"/>
              <a:t>, 2024</a:t>
            </a:r>
          </a:p>
        </p:txBody>
      </p:sp>
    </p:spTree>
    <p:extLst>
      <p:ext uri="{BB962C8B-B14F-4D97-AF65-F5344CB8AC3E}">
        <p14:creationId xmlns:p14="http://schemas.microsoft.com/office/powerpoint/2010/main" val="247871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A3477-B31D-11D2-69A2-D37C0F25CB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3AE6C-92FE-2302-45A5-C00D81A7D89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18E7976-25DC-C4BB-486E-4C9C68001114}"/>
              </a:ext>
            </a:extLst>
          </p:cNvPr>
          <p:cNvSpPr>
            <a:spLocks noGrp="1"/>
          </p:cNvSpPr>
          <p:nvPr>
            <p:ph idx="1"/>
          </p:nvPr>
        </p:nvSpPr>
        <p:spPr/>
        <p:txBody>
          <a:bodyPr>
            <a:normAutofit/>
          </a:bodyPr>
          <a:lstStyle/>
          <a:p>
            <a:pPr marL="0" indent="0">
              <a:buNone/>
            </a:pPr>
            <a:r>
              <a:rPr lang="en-US" dirty="0"/>
              <a:t>All objectives from the SRS have been met</a:t>
            </a:r>
          </a:p>
          <a:p>
            <a:pPr marL="0" indent="0">
              <a:buNone/>
            </a:pPr>
            <a:r>
              <a:rPr lang="en-US" dirty="0"/>
              <a:t>The UML sequence and flow diagrams became key for development and documentation</a:t>
            </a:r>
          </a:p>
          <a:p>
            <a:pPr marL="0" indent="0">
              <a:buNone/>
            </a:pPr>
            <a:r>
              <a:rPr lang="en-US" dirty="0"/>
              <a:t>Security has been enhanced through access control using roles</a:t>
            </a:r>
          </a:p>
          <a:p>
            <a:pPr marL="0" indent="0">
              <a:buNone/>
            </a:pPr>
            <a:r>
              <a:rPr lang="en-US" dirty="0"/>
              <a:t>Some new techniques were gained for manipulating the databases</a:t>
            </a:r>
          </a:p>
          <a:p>
            <a:pPr marL="0" indent="0">
              <a:buNone/>
            </a:pPr>
            <a:r>
              <a:rPr lang="en-US" dirty="0"/>
              <a:t> </a:t>
            </a:r>
          </a:p>
        </p:txBody>
      </p:sp>
    </p:spTree>
    <p:extLst>
      <p:ext uri="{BB962C8B-B14F-4D97-AF65-F5344CB8AC3E}">
        <p14:creationId xmlns:p14="http://schemas.microsoft.com/office/powerpoint/2010/main" val="330079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E538-E982-41FE-076F-C6BB2EE4E640}"/>
              </a:ext>
            </a:extLst>
          </p:cNvPr>
          <p:cNvSpPr>
            <a:spLocks noGrp="1"/>
          </p:cNvSpPr>
          <p:nvPr>
            <p:ph type="title"/>
          </p:nvPr>
        </p:nvSpPr>
        <p:spPr>
          <a:xfrm>
            <a:off x="677334" y="609600"/>
            <a:ext cx="8596668" cy="707136"/>
          </a:xfrm>
        </p:spPr>
        <p:txBody>
          <a:bodyPr>
            <a:normAutofit/>
          </a:bodyPr>
          <a:lstStyle/>
          <a:p>
            <a:r>
              <a:rPr lang="en-US" sz="2400" b="1" dirty="0">
                <a:solidFill>
                  <a:schemeClr val="tx1"/>
                </a:solidFill>
              </a:rPr>
              <a:t>References:</a:t>
            </a:r>
          </a:p>
        </p:txBody>
      </p:sp>
      <p:sp>
        <p:nvSpPr>
          <p:cNvPr id="3" name="Content Placeholder 2">
            <a:extLst>
              <a:ext uri="{FF2B5EF4-FFF2-40B4-BE49-F238E27FC236}">
                <a16:creationId xmlns:a16="http://schemas.microsoft.com/office/drawing/2014/main" id="{0EE4DE43-F8C5-5F99-AD31-C700B7B607F0}"/>
              </a:ext>
            </a:extLst>
          </p:cNvPr>
          <p:cNvSpPr>
            <a:spLocks noGrp="1"/>
          </p:cNvSpPr>
          <p:nvPr>
            <p:ph idx="1"/>
          </p:nvPr>
        </p:nvSpPr>
        <p:spPr>
          <a:xfrm>
            <a:off x="677334" y="1316736"/>
            <a:ext cx="8596668" cy="3880773"/>
          </a:xfrm>
        </p:spPr>
        <p:txBody>
          <a:bodyPr>
            <a:normAutofit fontScale="92500" lnSpcReduction="10000"/>
          </a:bodyPr>
          <a:lstStyle/>
          <a:p>
            <a:pPr marL="0" marR="0" indent="0">
              <a:lnSpc>
                <a:spcPct val="107000"/>
              </a:lnSpc>
              <a:spcAft>
                <a:spcPts val="800"/>
              </a:spcAft>
              <a:buNone/>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Perforce (2023)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How to Write an SRS Document (Software Requirements Specification Document).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Perforce. Retrieved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How to Write an SRS (Software Requirements Specification Document) (perforce.com)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IEEE (1984).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IEEE Guide for Software Requirements Specifications.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IEEE Std 830-1984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vol., no., pp.1-26, 10 Feb. 1984,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10.1109/IEEESTD.1984.119205.</a:t>
            </a:r>
          </a:p>
          <a:p>
            <a:pPr marL="0" indent="0">
              <a:lnSpc>
                <a:spcPct val="107000"/>
              </a:lnSpc>
              <a:spcAft>
                <a:spcPts val="800"/>
              </a:spcAft>
              <a:buNone/>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Bell, D. (2023).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Explore the UML Sequence Diagram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IBM Developer. Retrieved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Explore the UML sequence diagram - IBM Developer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Geeks for Geeks (2024).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State Machine Diagrams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Geeks for Geeks. Retrieved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State Machine Diagrams | Unified Modeling Language (UML) – </a:t>
            </a:r>
            <a:r>
              <a:rPr lang="en-US" sz="1800" u="sng" kern="100" dirty="0" err="1">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GeeksforGeeks</a:t>
            </a:r>
            <a:endPar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Maggs, B. (2024). </a:t>
            </a:r>
            <a:r>
              <a:rPr lang="en-US" i="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CST499 Assignments</a:t>
            </a: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kern="100" dirty="0" err="1">
                <a:solidFill>
                  <a:schemeClr val="tx1"/>
                </a:solidFill>
                <a:latin typeface="Aptos" panose="020B0004020202020204" pitchFamily="34" charset="0"/>
                <a:ea typeface="Aptos" panose="020B0004020202020204" pitchFamily="34" charset="0"/>
                <a:cs typeface="Times New Roman" panose="02020603050405020304" pitchFamily="18" charset="0"/>
              </a:rPr>
              <a:t>Github</a:t>
            </a: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Retrieved from </a:t>
            </a:r>
            <a:r>
              <a:rPr lang="en-US" dirty="0" err="1">
                <a:hlinkClick r:id="rId6"/>
              </a:rPr>
              <a:t>bmaggsjr</a:t>
            </a:r>
            <a:r>
              <a:rPr lang="en-US" dirty="0">
                <a:hlinkClick r:id="rId6"/>
              </a:rPr>
              <a:t>/CST499: GITHUB for CST499 Assignments</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Aft>
                <a:spcPts val="800"/>
              </a:spcAft>
              <a:buNone/>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9687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01FD-8F1A-91DA-D9D4-FCE9CF64D07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F8C5AA-BEA3-5A17-F995-3FDE874E6BB5}"/>
              </a:ext>
            </a:extLst>
          </p:cNvPr>
          <p:cNvSpPr>
            <a:spLocks noGrp="1"/>
          </p:cNvSpPr>
          <p:nvPr>
            <p:ph idx="1"/>
          </p:nvPr>
        </p:nvSpPr>
        <p:spPr/>
        <p:txBody>
          <a:bodyPr>
            <a:normAutofit/>
          </a:bodyPr>
          <a:lstStyle/>
          <a:p>
            <a:pPr algn="l">
              <a:spcAft>
                <a:spcPts val="450"/>
              </a:spcAft>
              <a:buFont typeface="Arial" panose="020B0604020202020204" pitchFamily="34" charset="0"/>
              <a:buChar char="•"/>
            </a:pPr>
            <a:r>
              <a:rPr lang="en-US" sz="2400" b="1" dirty="0">
                <a:solidFill>
                  <a:srgbClr val="3D494C"/>
                </a:solidFill>
                <a:latin typeface="Lato Extended"/>
              </a:rPr>
              <a:t>K</a:t>
            </a:r>
            <a:r>
              <a:rPr lang="en-US" sz="2400" b="1" i="0" dirty="0">
                <a:solidFill>
                  <a:srgbClr val="3D494C"/>
                </a:solidFill>
                <a:effectLst/>
                <a:latin typeface="Lato Extended"/>
              </a:rPr>
              <a:t>ey aspects of the Software Requirements Specification</a:t>
            </a:r>
          </a:p>
          <a:p>
            <a:pPr algn="l">
              <a:spcAft>
                <a:spcPts val="450"/>
              </a:spcAft>
              <a:buFont typeface="Arial" panose="020B0604020202020204" pitchFamily="34" charset="0"/>
              <a:buChar char="•"/>
            </a:pPr>
            <a:r>
              <a:rPr lang="en-US" sz="2400" b="1" i="0" dirty="0">
                <a:solidFill>
                  <a:srgbClr val="3D494C"/>
                </a:solidFill>
                <a:effectLst/>
                <a:latin typeface="Lato Extended"/>
              </a:rPr>
              <a:t>UML design model and evolution</a:t>
            </a:r>
          </a:p>
          <a:p>
            <a:pPr>
              <a:spcAft>
                <a:spcPts val="450"/>
              </a:spcAft>
              <a:buFont typeface="Arial" panose="020B0604020202020204" pitchFamily="34" charset="0"/>
              <a:buChar char="•"/>
            </a:pPr>
            <a:r>
              <a:rPr lang="en-US" sz="2400" b="1" i="0" dirty="0">
                <a:solidFill>
                  <a:srgbClr val="3D494C"/>
                </a:solidFill>
                <a:effectLst/>
                <a:latin typeface="Lato Extended"/>
              </a:rPr>
              <a:t>MySQL Database and class registration.</a:t>
            </a:r>
            <a:endParaRPr lang="en-US" sz="2400" b="1" dirty="0">
              <a:solidFill>
                <a:srgbClr val="3D494C"/>
              </a:solidFill>
              <a:latin typeface="Lato Extended"/>
            </a:endParaRPr>
          </a:p>
          <a:p>
            <a:pPr algn="l">
              <a:spcAft>
                <a:spcPts val="450"/>
              </a:spcAft>
              <a:buFont typeface="Arial" panose="020B0604020202020204" pitchFamily="34" charset="0"/>
              <a:buChar char="•"/>
            </a:pPr>
            <a:r>
              <a:rPr lang="en-US" sz="2400" b="1" dirty="0">
                <a:solidFill>
                  <a:srgbClr val="3D494C"/>
                </a:solidFill>
                <a:latin typeface="Lato Extended"/>
              </a:rPr>
              <a:t>Design of landing, login, and enrollment pages (demonstration).</a:t>
            </a:r>
          </a:p>
          <a:p>
            <a:pPr algn="l">
              <a:spcAft>
                <a:spcPts val="450"/>
              </a:spcAft>
              <a:buFont typeface="Arial" panose="020B0604020202020204" pitchFamily="34" charset="0"/>
              <a:buChar char="•"/>
            </a:pPr>
            <a:r>
              <a:rPr lang="en-US" sz="2400" b="1" i="0" dirty="0">
                <a:solidFill>
                  <a:srgbClr val="3D494C"/>
                </a:solidFill>
                <a:effectLst/>
                <a:latin typeface="Lato Extended"/>
              </a:rPr>
              <a:t>Discuss the PHP code that you wrote for this course (selected excerpts).</a:t>
            </a:r>
          </a:p>
          <a:p>
            <a:pPr marL="0" indent="0">
              <a:buNone/>
            </a:pPr>
            <a:endParaRPr lang="en-US" dirty="0"/>
          </a:p>
        </p:txBody>
      </p:sp>
    </p:spTree>
    <p:extLst>
      <p:ext uri="{BB962C8B-B14F-4D97-AF65-F5344CB8AC3E}">
        <p14:creationId xmlns:p14="http://schemas.microsoft.com/office/powerpoint/2010/main" val="24174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D9DC-8454-BB50-EC6C-D364CA57CDF1}"/>
              </a:ext>
            </a:extLst>
          </p:cNvPr>
          <p:cNvSpPr>
            <a:spLocks noGrp="1"/>
          </p:cNvSpPr>
          <p:nvPr>
            <p:ph type="title"/>
          </p:nvPr>
        </p:nvSpPr>
        <p:spPr>
          <a:xfrm>
            <a:off x="677334" y="609600"/>
            <a:ext cx="8596668" cy="826008"/>
          </a:xfrm>
        </p:spPr>
        <p:txBody>
          <a:bodyPr/>
          <a:lstStyle/>
          <a:p>
            <a:r>
              <a:rPr lang="en-US" dirty="0"/>
              <a:t>Key aspects of the SRS</a:t>
            </a:r>
          </a:p>
        </p:txBody>
      </p:sp>
      <p:sp>
        <p:nvSpPr>
          <p:cNvPr id="3" name="Content Placeholder 2">
            <a:extLst>
              <a:ext uri="{FF2B5EF4-FFF2-40B4-BE49-F238E27FC236}">
                <a16:creationId xmlns:a16="http://schemas.microsoft.com/office/drawing/2014/main" id="{C606A874-97C3-DFD5-249C-EC2D37D0C8EF}"/>
              </a:ext>
            </a:extLst>
          </p:cNvPr>
          <p:cNvSpPr>
            <a:spLocks noGrp="1"/>
          </p:cNvSpPr>
          <p:nvPr>
            <p:ph idx="1"/>
          </p:nvPr>
        </p:nvSpPr>
        <p:spPr>
          <a:xfrm>
            <a:off x="677334" y="1435608"/>
            <a:ext cx="8596668" cy="4605755"/>
          </a:xfrm>
        </p:spPr>
        <p:txBody>
          <a:bodyPr>
            <a:normAutofit lnSpcReduction="10000"/>
          </a:bodyPr>
          <a:lstStyle/>
          <a:p>
            <a:r>
              <a:rPr lang="en-US" sz="2400" dirty="0"/>
              <a:t>Why have an SRS? (Perforce, 2023)</a:t>
            </a:r>
          </a:p>
          <a:p>
            <a:r>
              <a:rPr lang="en-US" sz="2400" dirty="0"/>
              <a:t>The template. (IEEE, 1984)</a:t>
            </a:r>
          </a:p>
          <a:p>
            <a:r>
              <a:rPr lang="en-US" sz="2400" dirty="0"/>
              <a:t>Requirements:</a:t>
            </a:r>
          </a:p>
          <a:p>
            <a:pPr lvl="1">
              <a:buFont typeface="Wingdings" panose="05000000000000000000" pitchFamily="2" charset="2"/>
              <a:buChar char="§"/>
            </a:pPr>
            <a:r>
              <a:rPr lang="en-US" sz="2400" dirty="0"/>
              <a:t>Functional/System such as registration, login, course listings, course enrollment</a:t>
            </a:r>
          </a:p>
          <a:p>
            <a:pPr lvl="1">
              <a:buFont typeface="Wingdings" panose="05000000000000000000" pitchFamily="2" charset="2"/>
              <a:buChar char="§"/>
            </a:pPr>
            <a:r>
              <a:rPr lang="en-US" sz="2400" dirty="0"/>
              <a:t>Non-Functional such as security, performance, and scalability</a:t>
            </a:r>
          </a:p>
          <a:p>
            <a:pPr lvl="1">
              <a:buFont typeface="Wingdings" panose="05000000000000000000" pitchFamily="2" charset="2"/>
              <a:buChar char="§"/>
            </a:pPr>
            <a:r>
              <a:rPr lang="en-US" sz="2400" dirty="0"/>
              <a:t>External Interface/User Interface through a web interface</a:t>
            </a:r>
          </a:p>
          <a:p>
            <a:pPr lvl="1">
              <a:buFont typeface="Wingdings" panose="05000000000000000000" pitchFamily="2" charset="2"/>
              <a:buChar char="§"/>
            </a:pPr>
            <a:r>
              <a:rPr lang="en-US" sz="2400" dirty="0"/>
              <a:t>Constraints for unique user ID’s, max capacity, courses by semester.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376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CEC2-BD42-292A-9110-BBF185B96F84}"/>
              </a:ext>
            </a:extLst>
          </p:cNvPr>
          <p:cNvSpPr>
            <a:spLocks noGrp="1"/>
          </p:cNvSpPr>
          <p:nvPr>
            <p:ph type="title"/>
          </p:nvPr>
        </p:nvSpPr>
        <p:spPr>
          <a:xfrm>
            <a:off x="677334" y="609600"/>
            <a:ext cx="8596668" cy="670560"/>
          </a:xfrm>
        </p:spPr>
        <p:txBody>
          <a:bodyPr/>
          <a:lstStyle/>
          <a:p>
            <a:r>
              <a:rPr lang="en-US" dirty="0"/>
              <a:t>The UML</a:t>
            </a:r>
          </a:p>
        </p:txBody>
      </p:sp>
      <p:sp>
        <p:nvSpPr>
          <p:cNvPr id="3" name="Content Placeholder 2">
            <a:extLst>
              <a:ext uri="{FF2B5EF4-FFF2-40B4-BE49-F238E27FC236}">
                <a16:creationId xmlns:a16="http://schemas.microsoft.com/office/drawing/2014/main" id="{77DC7D3D-E519-9299-B2D1-635008DDED05}"/>
              </a:ext>
            </a:extLst>
          </p:cNvPr>
          <p:cNvSpPr>
            <a:spLocks noGrp="1"/>
          </p:cNvSpPr>
          <p:nvPr>
            <p:ph idx="1"/>
          </p:nvPr>
        </p:nvSpPr>
        <p:spPr>
          <a:xfrm>
            <a:off x="677334" y="1280161"/>
            <a:ext cx="8596668" cy="4130039"/>
          </a:xfrm>
        </p:spPr>
        <p:txBody>
          <a:bodyPr/>
          <a:lstStyle/>
          <a:p>
            <a:r>
              <a:rPr lang="en-US" dirty="0"/>
              <a:t>Initially Six Diagrams in the SRS</a:t>
            </a:r>
          </a:p>
          <a:p>
            <a:r>
              <a:rPr lang="en-US" dirty="0"/>
              <a:t>Two proved very useful – sequence and state diagrams</a:t>
            </a:r>
          </a:p>
        </p:txBody>
      </p:sp>
      <p:pic>
        <p:nvPicPr>
          <p:cNvPr id="5" name="Picture 4">
            <a:extLst>
              <a:ext uri="{FF2B5EF4-FFF2-40B4-BE49-F238E27FC236}">
                <a16:creationId xmlns:a16="http://schemas.microsoft.com/office/drawing/2014/main" id="{08748066-B071-88BC-A004-B160A8AC9A91}"/>
              </a:ext>
            </a:extLst>
          </p:cNvPr>
          <p:cNvPicPr>
            <a:picLocks noChangeAspect="1"/>
          </p:cNvPicPr>
          <p:nvPr/>
        </p:nvPicPr>
        <p:blipFill>
          <a:blip r:embed="rId3"/>
          <a:stretch>
            <a:fillRect/>
          </a:stretch>
        </p:blipFill>
        <p:spPr>
          <a:xfrm>
            <a:off x="1103689" y="2514528"/>
            <a:ext cx="3073653" cy="2699730"/>
          </a:xfrm>
          <a:prstGeom prst="rect">
            <a:avLst/>
          </a:prstGeom>
        </p:spPr>
      </p:pic>
      <p:pic>
        <p:nvPicPr>
          <p:cNvPr id="7" name="Picture 6">
            <a:extLst>
              <a:ext uri="{FF2B5EF4-FFF2-40B4-BE49-F238E27FC236}">
                <a16:creationId xmlns:a16="http://schemas.microsoft.com/office/drawing/2014/main" id="{C7085201-01A9-5F32-2055-67CDF2FF9179}"/>
              </a:ext>
            </a:extLst>
          </p:cNvPr>
          <p:cNvPicPr>
            <a:picLocks noChangeAspect="1"/>
          </p:cNvPicPr>
          <p:nvPr/>
        </p:nvPicPr>
        <p:blipFill>
          <a:blip r:embed="rId4"/>
          <a:stretch>
            <a:fillRect/>
          </a:stretch>
        </p:blipFill>
        <p:spPr>
          <a:xfrm>
            <a:off x="4899063" y="2374489"/>
            <a:ext cx="3163923" cy="2839769"/>
          </a:xfrm>
          <a:prstGeom prst="rect">
            <a:avLst/>
          </a:prstGeom>
        </p:spPr>
      </p:pic>
      <p:sp>
        <p:nvSpPr>
          <p:cNvPr id="8" name="TextBox 7">
            <a:extLst>
              <a:ext uri="{FF2B5EF4-FFF2-40B4-BE49-F238E27FC236}">
                <a16:creationId xmlns:a16="http://schemas.microsoft.com/office/drawing/2014/main" id="{D88A4D50-9EFB-E412-F223-189BB038F500}"/>
              </a:ext>
            </a:extLst>
          </p:cNvPr>
          <p:cNvSpPr txBox="1"/>
          <p:nvPr/>
        </p:nvSpPr>
        <p:spPr>
          <a:xfrm>
            <a:off x="961209" y="5344886"/>
            <a:ext cx="3005951" cy="338554"/>
          </a:xfrm>
          <a:prstGeom prst="rect">
            <a:avLst/>
          </a:prstGeom>
          <a:noFill/>
        </p:spPr>
        <p:txBody>
          <a:bodyPr wrap="none" rtlCol="0">
            <a:spAutoFit/>
          </a:bodyPr>
          <a:lstStyle/>
          <a:p>
            <a:r>
              <a:rPr lang="en-US" sz="1600" dirty="0"/>
              <a:t>Sequence Diagram (Bell, 2023)</a:t>
            </a:r>
          </a:p>
        </p:txBody>
      </p:sp>
      <p:sp>
        <p:nvSpPr>
          <p:cNvPr id="9" name="TextBox 8">
            <a:extLst>
              <a:ext uri="{FF2B5EF4-FFF2-40B4-BE49-F238E27FC236}">
                <a16:creationId xmlns:a16="http://schemas.microsoft.com/office/drawing/2014/main" id="{7E29DAA7-9C0F-EAE2-B9F9-0E547C799433}"/>
              </a:ext>
            </a:extLst>
          </p:cNvPr>
          <p:cNvSpPr txBox="1"/>
          <p:nvPr/>
        </p:nvSpPr>
        <p:spPr>
          <a:xfrm>
            <a:off x="4978048" y="5338894"/>
            <a:ext cx="3879588" cy="338554"/>
          </a:xfrm>
          <a:prstGeom prst="rect">
            <a:avLst/>
          </a:prstGeom>
          <a:noFill/>
        </p:spPr>
        <p:txBody>
          <a:bodyPr wrap="none" rtlCol="0">
            <a:spAutoFit/>
          </a:bodyPr>
          <a:lstStyle/>
          <a:p>
            <a:r>
              <a:rPr lang="en-US" sz="1600" dirty="0"/>
              <a:t>State Diagram (Geeks for Geeks, 2024)</a:t>
            </a:r>
          </a:p>
        </p:txBody>
      </p:sp>
    </p:spTree>
    <p:extLst>
      <p:ext uri="{BB962C8B-B14F-4D97-AF65-F5344CB8AC3E}">
        <p14:creationId xmlns:p14="http://schemas.microsoft.com/office/powerpoint/2010/main" val="105930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D296-9A25-81E8-491F-A23B79884E3D}"/>
              </a:ext>
            </a:extLst>
          </p:cNvPr>
          <p:cNvSpPr>
            <a:spLocks noGrp="1"/>
          </p:cNvSpPr>
          <p:nvPr>
            <p:ph type="title"/>
          </p:nvPr>
        </p:nvSpPr>
        <p:spPr/>
        <p:txBody>
          <a:bodyPr/>
          <a:lstStyle/>
          <a:p>
            <a:r>
              <a:rPr lang="en-US" dirty="0"/>
              <a:t>Using phpMyAdmin to Show the </a:t>
            </a:r>
            <a:r>
              <a:rPr lang="en-US" dirty="0" err="1"/>
              <a:t>mySQL</a:t>
            </a:r>
            <a:r>
              <a:rPr lang="en-US" dirty="0"/>
              <a:t> University database Structure</a:t>
            </a:r>
          </a:p>
        </p:txBody>
      </p:sp>
      <p:pic>
        <p:nvPicPr>
          <p:cNvPr id="7" name="Picture 6">
            <a:extLst>
              <a:ext uri="{FF2B5EF4-FFF2-40B4-BE49-F238E27FC236}">
                <a16:creationId xmlns:a16="http://schemas.microsoft.com/office/drawing/2014/main" id="{C2436633-CCA6-2C61-1B01-FBE59842A7C2}"/>
              </a:ext>
            </a:extLst>
          </p:cNvPr>
          <p:cNvPicPr>
            <a:picLocks noChangeAspect="1"/>
          </p:cNvPicPr>
          <p:nvPr/>
        </p:nvPicPr>
        <p:blipFill>
          <a:blip r:embed="rId2"/>
          <a:stretch>
            <a:fillRect/>
          </a:stretch>
        </p:blipFill>
        <p:spPr>
          <a:xfrm>
            <a:off x="1323975" y="2409772"/>
            <a:ext cx="7013690" cy="3188945"/>
          </a:xfrm>
          <a:prstGeom prst="rect">
            <a:avLst/>
          </a:prstGeom>
        </p:spPr>
      </p:pic>
    </p:spTree>
    <p:extLst>
      <p:ext uri="{BB962C8B-B14F-4D97-AF65-F5344CB8AC3E}">
        <p14:creationId xmlns:p14="http://schemas.microsoft.com/office/powerpoint/2010/main" val="100984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9554E-8A7C-EA13-3B20-740EC4F23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09EC7-87FB-EB7E-B27F-F5C92F409F59}"/>
              </a:ext>
            </a:extLst>
          </p:cNvPr>
          <p:cNvSpPr>
            <a:spLocks noGrp="1"/>
          </p:cNvSpPr>
          <p:nvPr>
            <p:ph type="title"/>
          </p:nvPr>
        </p:nvSpPr>
        <p:spPr/>
        <p:txBody>
          <a:bodyPr/>
          <a:lstStyle/>
          <a:p>
            <a:r>
              <a:rPr lang="en-US" dirty="0"/>
              <a:t>Using phpMyAdmin to Show the </a:t>
            </a:r>
            <a:r>
              <a:rPr lang="en-US" dirty="0" err="1"/>
              <a:t>mySQL</a:t>
            </a:r>
            <a:r>
              <a:rPr lang="en-US" dirty="0"/>
              <a:t> University tables</a:t>
            </a:r>
          </a:p>
        </p:txBody>
      </p:sp>
      <p:pic>
        <p:nvPicPr>
          <p:cNvPr id="5" name="Picture 4">
            <a:extLst>
              <a:ext uri="{FF2B5EF4-FFF2-40B4-BE49-F238E27FC236}">
                <a16:creationId xmlns:a16="http://schemas.microsoft.com/office/drawing/2014/main" id="{83AE1264-769C-29E5-E391-1C995D701AD2}"/>
              </a:ext>
            </a:extLst>
          </p:cNvPr>
          <p:cNvPicPr>
            <a:picLocks noChangeAspect="1"/>
          </p:cNvPicPr>
          <p:nvPr/>
        </p:nvPicPr>
        <p:blipFill>
          <a:blip r:embed="rId2"/>
          <a:stretch>
            <a:fillRect/>
          </a:stretch>
        </p:blipFill>
        <p:spPr>
          <a:xfrm>
            <a:off x="677334" y="2176318"/>
            <a:ext cx="6419967" cy="1438648"/>
          </a:xfrm>
          <a:prstGeom prst="rect">
            <a:avLst/>
          </a:prstGeom>
        </p:spPr>
      </p:pic>
      <p:pic>
        <p:nvPicPr>
          <p:cNvPr id="4" name="Picture 3">
            <a:extLst>
              <a:ext uri="{FF2B5EF4-FFF2-40B4-BE49-F238E27FC236}">
                <a16:creationId xmlns:a16="http://schemas.microsoft.com/office/drawing/2014/main" id="{6204D92C-22C8-88DC-7EDB-94326B7A75BA}"/>
              </a:ext>
            </a:extLst>
          </p:cNvPr>
          <p:cNvPicPr>
            <a:picLocks noChangeAspect="1"/>
          </p:cNvPicPr>
          <p:nvPr/>
        </p:nvPicPr>
        <p:blipFill>
          <a:blip r:embed="rId3"/>
          <a:stretch>
            <a:fillRect/>
          </a:stretch>
        </p:blipFill>
        <p:spPr>
          <a:xfrm>
            <a:off x="671157" y="4357661"/>
            <a:ext cx="4091288" cy="2286041"/>
          </a:xfrm>
          <a:prstGeom prst="rect">
            <a:avLst/>
          </a:prstGeom>
        </p:spPr>
      </p:pic>
      <p:pic>
        <p:nvPicPr>
          <p:cNvPr id="7" name="Picture 6">
            <a:extLst>
              <a:ext uri="{FF2B5EF4-FFF2-40B4-BE49-F238E27FC236}">
                <a16:creationId xmlns:a16="http://schemas.microsoft.com/office/drawing/2014/main" id="{2178B30B-2FF9-1FFE-8B1A-39FA841A84C1}"/>
              </a:ext>
            </a:extLst>
          </p:cNvPr>
          <p:cNvPicPr>
            <a:picLocks noChangeAspect="1"/>
          </p:cNvPicPr>
          <p:nvPr/>
        </p:nvPicPr>
        <p:blipFill>
          <a:blip r:embed="rId4"/>
          <a:stretch>
            <a:fillRect/>
          </a:stretch>
        </p:blipFill>
        <p:spPr>
          <a:xfrm>
            <a:off x="5955786" y="4367969"/>
            <a:ext cx="1200168" cy="811225"/>
          </a:xfrm>
          <a:prstGeom prst="rect">
            <a:avLst/>
          </a:prstGeom>
        </p:spPr>
      </p:pic>
      <p:pic>
        <p:nvPicPr>
          <p:cNvPr id="9" name="Picture 8">
            <a:extLst>
              <a:ext uri="{FF2B5EF4-FFF2-40B4-BE49-F238E27FC236}">
                <a16:creationId xmlns:a16="http://schemas.microsoft.com/office/drawing/2014/main" id="{CBC5C4A0-6D6D-56F4-2830-E5782B453939}"/>
              </a:ext>
            </a:extLst>
          </p:cNvPr>
          <p:cNvPicPr>
            <a:picLocks noChangeAspect="1"/>
          </p:cNvPicPr>
          <p:nvPr/>
        </p:nvPicPr>
        <p:blipFill>
          <a:blip r:embed="rId5"/>
          <a:stretch>
            <a:fillRect/>
          </a:stretch>
        </p:blipFill>
        <p:spPr>
          <a:xfrm>
            <a:off x="5955786" y="5705467"/>
            <a:ext cx="1232910" cy="542933"/>
          </a:xfrm>
          <a:prstGeom prst="rect">
            <a:avLst/>
          </a:prstGeom>
        </p:spPr>
      </p:pic>
      <p:sp>
        <p:nvSpPr>
          <p:cNvPr id="10" name="TextBox 9">
            <a:extLst>
              <a:ext uri="{FF2B5EF4-FFF2-40B4-BE49-F238E27FC236}">
                <a16:creationId xmlns:a16="http://schemas.microsoft.com/office/drawing/2014/main" id="{D7332AD0-5C7E-FC90-4DD0-056943BDE08E}"/>
              </a:ext>
            </a:extLst>
          </p:cNvPr>
          <p:cNvSpPr txBox="1"/>
          <p:nvPr/>
        </p:nvSpPr>
        <p:spPr>
          <a:xfrm>
            <a:off x="677334" y="1908460"/>
            <a:ext cx="1257845" cy="369332"/>
          </a:xfrm>
          <a:prstGeom prst="rect">
            <a:avLst/>
          </a:prstGeom>
          <a:noFill/>
        </p:spPr>
        <p:txBody>
          <a:bodyPr wrap="none" rtlCol="0">
            <a:spAutoFit/>
          </a:bodyPr>
          <a:lstStyle/>
          <a:p>
            <a:r>
              <a:rPr lang="en-US" dirty="0"/>
              <a:t>User Table</a:t>
            </a:r>
          </a:p>
        </p:txBody>
      </p:sp>
      <p:sp>
        <p:nvSpPr>
          <p:cNvPr id="11" name="TextBox 10">
            <a:extLst>
              <a:ext uri="{FF2B5EF4-FFF2-40B4-BE49-F238E27FC236}">
                <a16:creationId xmlns:a16="http://schemas.microsoft.com/office/drawing/2014/main" id="{4FD97568-3A83-5001-141E-A5CB7ABFD96B}"/>
              </a:ext>
            </a:extLst>
          </p:cNvPr>
          <p:cNvSpPr txBox="1"/>
          <p:nvPr/>
        </p:nvSpPr>
        <p:spPr>
          <a:xfrm>
            <a:off x="671157" y="3998637"/>
            <a:ext cx="1578445" cy="369332"/>
          </a:xfrm>
          <a:prstGeom prst="rect">
            <a:avLst/>
          </a:prstGeom>
          <a:noFill/>
        </p:spPr>
        <p:txBody>
          <a:bodyPr wrap="none" rtlCol="0">
            <a:spAutoFit/>
          </a:bodyPr>
          <a:lstStyle/>
          <a:p>
            <a:r>
              <a:rPr lang="en-US" dirty="0"/>
              <a:t>Catalog Table</a:t>
            </a:r>
          </a:p>
        </p:txBody>
      </p:sp>
      <p:sp>
        <p:nvSpPr>
          <p:cNvPr id="12" name="TextBox 11">
            <a:extLst>
              <a:ext uri="{FF2B5EF4-FFF2-40B4-BE49-F238E27FC236}">
                <a16:creationId xmlns:a16="http://schemas.microsoft.com/office/drawing/2014/main" id="{20BFD075-876D-EBE7-8F50-3C65B71505BB}"/>
              </a:ext>
            </a:extLst>
          </p:cNvPr>
          <p:cNvSpPr txBox="1"/>
          <p:nvPr/>
        </p:nvSpPr>
        <p:spPr>
          <a:xfrm>
            <a:off x="5955786" y="5369466"/>
            <a:ext cx="965329" cy="369332"/>
          </a:xfrm>
          <a:prstGeom prst="rect">
            <a:avLst/>
          </a:prstGeom>
          <a:noFill/>
        </p:spPr>
        <p:txBody>
          <a:bodyPr wrap="none" rtlCol="0">
            <a:spAutoFit/>
          </a:bodyPr>
          <a:lstStyle/>
          <a:p>
            <a:r>
              <a:rPr lang="en-US" dirty="0"/>
              <a:t>Waitlist</a:t>
            </a:r>
          </a:p>
        </p:txBody>
      </p:sp>
      <p:sp>
        <p:nvSpPr>
          <p:cNvPr id="13" name="TextBox 12">
            <a:extLst>
              <a:ext uri="{FF2B5EF4-FFF2-40B4-BE49-F238E27FC236}">
                <a16:creationId xmlns:a16="http://schemas.microsoft.com/office/drawing/2014/main" id="{15908C7C-1C64-5A22-FBC2-DDCF4B5E50F5}"/>
              </a:ext>
            </a:extLst>
          </p:cNvPr>
          <p:cNvSpPr txBox="1"/>
          <p:nvPr/>
        </p:nvSpPr>
        <p:spPr>
          <a:xfrm>
            <a:off x="5955786" y="4071059"/>
            <a:ext cx="1319592" cy="369332"/>
          </a:xfrm>
          <a:prstGeom prst="rect">
            <a:avLst/>
          </a:prstGeom>
          <a:noFill/>
        </p:spPr>
        <p:txBody>
          <a:bodyPr wrap="none" rtlCol="0">
            <a:spAutoFit/>
          </a:bodyPr>
          <a:lstStyle/>
          <a:p>
            <a:r>
              <a:rPr lang="en-US" dirty="0"/>
              <a:t>Enrollment</a:t>
            </a:r>
          </a:p>
        </p:txBody>
      </p:sp>
    </p:spTree>
    <p:extLst>
      <p:ext uri="{BB962C8B-B14F-4D97-AF65-F5344CB8AC3E}">
        <p14:creationId xmlns:p14="http://schemas.microsoft.com/office/powerpoint/2010/main" val="69802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A593C-D59C-539B-DBEE-6ABAA3FE5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99665-186A-3C47-99EC-8FA237144AB0}"/>
              </a:ext>
            </a:extLst>
          </p:cNvPr>
          <p:cNvSpPr>
            <a:spLocks noGrp="1"/>
          </p:cNvSpPr>
          <p:nvPr>
            <p:ph type="title"/>
          </p:nvPr>
        </p:nvSpPr>
        <p:spPr>
          <a:xfrm>
            <a:off x="677334" y="609600"/>
            <a:ext cx="8596668" cy="670560"/>
          </a:xfrm>
        </p:spPr>
        <p:txBody>
          <a:bodyPr/>
          <a:lstStyle/>
          <a:p>
            <a:r>
              <a:rPr lang="en-US" dirty="0"/>
              <a:t>Landing, Login, and Registration Pages</a:t>
            </a:r>
          </a:p>
        </p:txBody>
      </p:sp>
      <p:pic>
        <p:nvPicPr>
          <p:cNvPr id="11" name="Picture 10">
            <a:extLst>
              <a:ext uri="{FF2B5EF4-FFF2-40B4-BE49-F238E27FC236}">
                <a16:creationId xmlns:a16="http://schemas.microsoft.com/office/drawing/2014/main" id="{23660268-ACD3-B3FC-F990-78527CC2C5D4}"/>
              </a:ext>
            </a:extLst>
          </p:cNvPr>
          <p:cNvPicPr>
            <a:picLocks noChangeAspect="1"/>
          </p:cNvPicPr>
          <p:nvPr/>
        </p:nvPicPr>
        <p:blipFill>
          <a:blip r:embed="rId3"/>
          <a:stretch>
            <a:fillRect/>
          </a:stretch>
        </p:blipFill>
        <p:spPr>
          <a:xfrm>
            <a:off x="971551" y="1377846"/>
            <a:ext cx="4276808" cy="5285569"/>
          </a:xfrm>
          <a:prstGeom prst="rect">
            <a:avLst/>
          </a:prstGeom>
        </p:spPr>
      </p:pic>
      <p:pic>
        <p:nvPicPr>
          <p:cNvPr id="13" name="Picture 12">
            <a:extLst>
              <a:ext uri="{FF2B5EF4-FFF2-40B4-BE49-F238E27FC236}">
                <a16:creationId xmlns:a16="http://schemas.microsoft.com/office/drawing/2014/main" id="{B4A762AB-7B13-22DE-E5F9-931D7B70AED0}"/>
              </a:ext>
            </a:extLst>
          </p:cNvPr>
          <p:cNvPicPr>
            <a:picLocks noChangeAspect="1"/>
          </p:cNvPicPr>
          <p:nvPr/>
        </p:nvPicPr>
        <p:blipFill>
          <a:blip r:embed="rId4"/>
          <a:stretch>
            <a:fillRect/>
          </a:stretch>
        </p:blipFill>
        <p:spPr>
          <a:xfrm>
            <a:off x="5248359" y="1377846"/>
            <a:ext cx="4281654" cy="5285569"/>
          </a:xfrm>
          <a:prstGeom prst="rect">
            <a:avLst/>
          </a:prstGeom>
        </p:spPr>
      </p:pic>
    </p:spTree>
    <p:extLst>
      <p:ext uri="{BB962C8B-B14F-4D97-AF65-F5344CB8AC3E}">
        <p14:creationId xmlns:p14="http://schemas.microsoft.com/office/powerpoint/2010/main" val="337982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2A6B-3C28-C8F0-08AB-E7B1C0E7CF9F}"/>
              </a:ext>
            </a:extLst>
          </p:cNvPr>
          <p:cNvSpPr>
            <a:spLocks noGrp="1"/>
          </p:cNvSpPr>
          <p:nvPr>
            <p:ph type="title"/>
          </p:nvPr>
        </p:nvSpPr>
        <p:spPr>
          <a:xfrm>
            <a:off x="677334" y="609600"/>
            <a:ext cx="8596668" cy="641131"/>
          </a:xfrm>
        </p:spPr>
        <p:txBody>
          <a:bodyPr/>
          <a:lstStyle/>
          <a:p>
            <a:r>
              <a:rPr lang="en-US" dirty="0"/>
              <a:t>PHP Code</a:t>
            </a:r>
          </a:p>
        </p:txBody>
      </p:sp>
      <p:pic>
        <p:nvPicPr>
          <p:cNvPr id="5" name="Picture 4">
            <a:extLst>
              <a:ext uri="{FF2B5EF4-FFF2-40B4-BE49-F238E27FC236}">
                <a16:creationId xmlns:a16="http://schemas.microsoft.com/office/drawing/2014/main" id="{F6511085-BFDD-9A40-86F8-A84611D84B7F}"/>
              </a:ext>
            </a:extLst>
          </p:cNvPr>
          <p:cNvPicPr>
            <a:picLocks noChangeAspect="1"/>
          </p:cNvPicPr>
          <p:nvPr/>
        </p:nvPicPr>
        <p:blipFill>
          <a:blip r:embed="rId3"/>
          <a:stretch>
            <a:fillRect/>
          </a:stretch>
        </p:blipFill>
        <p:spPr>
          <a:xfrm>
            <a:off x="768248" y="1316421"/>
            <a:ext cx="5846950" cy="2425262"/>
          </a:xfrm>
          <a:prstGeom prst="rect">
            <a:avLst/>
          </a:prstGeom>
        </p:spPr>
      </p:pic>
      <p:pic>
        <p:nvPicPr>
          <p:cNvPr id="7" name="Picture 6">
            <a:extLst>
              <a:ext uri="{FF2B5EF4-FFF2-40B4-BE49-F238E27FC236}">
                <a16:creationId xmlns:a16="http://schemas.microsoft.com/office/drawing/2014/main" id="{CC9A83FD-BF84-EC50-CAE6-9AC0C2BB0E02}"/>
              </a:ext>
            </a:extLst>
          </p:cNvPr>
          <p:cNvPicPr>
            <a:picLocks noChangeAspect="1"/>
          </p:cNvPicPr>
          <p:nvPr/>
        </p:nvPicPr>
        <p:blipFill>
          <a:blip r:embed="rId4"/>
          <a:stretch>
            <a:fillRect/>
          </a:stretch>
        </p:blipFill>
        <p:spPr>
          <a:xfrm>
            <a:off x="820800" y="4485927"/>
            <a:ext cx="4454556" cy="1263232"/>
          </a:xfrm>
          <a:prstGeom prst="rect">
            <a:avLst/>
          </a:prstGeom>
        </p:spPr>
      </p:pic>
      <p:pic>
        <p:nvPicPr>
          <p:cNvPr id="9" name="Picture 8">
            <a:extLst>
              <a:ext uri="{FF2B5EF4-FFF2-40B4-BE49-F238E27FC236}">
                <a16:creationId xmlns:a16="http://schemas.microsoft.com/office/drawing/2014/main" id="{504EBCF4-2B40-68B1-5627-3676950334DF}"/>
              </a:ext>
            </a:extLst>
          </p:cNvPr>
          <p:cNvPicPr>
            <a:picLocks noChangeAspect="1"/>
          </p:cNvPicPr>
          <p:nvPr/>
        </p:nvPicPr>
        <p:blipFill>
          <a:blip r:embed="rId5"/>
          <a:stretch>
            <a:fillRect/>
          </a:stretch>
        </p:blipFill>
        <p:spPr>
          <a:xfrm>
            <a:off x="5484647" y="4485927"/>
            <a:ext cx="4828112" cy="1263232"/>
          </a:xfrm>
          <a:prstGeom prst="rect">
            <a:avLst/>
          </a:prstGeom>
        </p:spPr>
      </p:pic>
      <p:sp>
        <p:nvSpPr>
          <p:cNvPr id="10" name="TextBox 9">
            <a:extLst>
              <a:ext uri="{FF2B5EF4-FFF2-40B4-BE49-F238E27FC236}">
                <a16:creationId xmlns:a16="http://schemas.microsoft.com/office/drawing/2014/main" id="{8596E433-7C21-EE72-FA10-1BDEDF2F785F}"/>
              </a:ext>
            </a:extLst>
          </p:cNvPr>
          <p:cNvSpPr txBox="1"/>
          <p:nvPr/>
        </p:nvSpPr>
        <p:spPr>
          <a:xfrm>
            <a:off x="4273290" y="947089"/>
            <a:ext cx="1211357" cy="369332"/>
          </a:xfrm>
          <a:prstGeom prst="rect">
            <a:avLst/>
          </a:prstGeom>
          <a:noFill/>
        </p:spPr>
        <p:txBody>
          <a:bodyPr wrap="none" rtlCol="0">
            <a:spAutoFit/>
          </a:bodyPr>
          <a:lstStyle/>
          <a:p>
            <a:r>
              <a:rPr lang="en-US" dirty="0"/>
              <a:t>Entry Test</a:t>
            </a:r>
          </a:p>
        </p:txBody>
      </p:sp>
      <p:sp>
        <p:nvSpPr>
          <p:cNvPr id="11" name="TextBox 10">
            <a:extLst>
              <a:ext uri="{FF2B5EF4-FFF2-40B4-BE49-F238E27FC236}">
                <a16:creationId xmlns:a16="http://schemas.microsoft.com/office/drawing/2014/main" id="{7DA5D52D-DA37-924B-260E-828FA4A845B9}"/>
              </a:ext>
            </a:extLst>
          </p:cNvPr>
          <p:cNvSpPr txBox="1"/>
          <p:nvPr/>
        </p:nvSpPr>
        <p:spPr>
          <a:xfrm>
            <a:off x="768248" y="4116595"/>
            <a:ext cx="1975221" cy="369332"/>
          </a:xfrm>
          <a:prstGeom prst="rect">
            <a:avLst/>
          </a:prstGeom>
          <a:noFill/>
        </p:spPr>
        <p:txBody>
          <a:bodyPr wrap="none" rtlCol="0">
            <a:spAutoFit/>
          </a:bodyPr>
          <a:lstStyle/>
          <a:p>
            <a:r>
              <a:rPr lang="en-US" dirty="0"/>
              <a:t>If role == student</a:t>
            </a:r>
          </a:p>
        </p:txBody>
      </p:sp>
      <p:sp>
        <p:nvSpPr>
          <p:cNvPr id="12" name="TextBox 11">
            <a:extLst>
              <a:ext uri="{FF2B5EF4-FFF2-40B4-BE49-F238E27FC236}">
                <a16:creationId xmlns:a16="http://schemas.microsoft.com/office/drawing/2014/main" id="{CDDB64AE-27B0-EC84-5D7F-EE0896E07FE5}"/>
              </a:ext>
            </a:extLst>
          </p:cNvPr>
          <p:cNvSpPr txBox="1"/>
          <p:nvPr/>
        </p:nvSpPr>
        <p:spPr>
          <a:xfrm>
            <a:off x="5402317" y="4116595"/>
            <a:ext cx="1826141" cy="369332"/>
          </a:xfrm>
          <a:prstGeom prst="rect">
            <a:avLst/>
          </a:prstGeom>
          <a:noFill/>
        </p:spPr>
        <p:txBody>
          <a:bodyPr wrap="none" rtlCol="0">
            <a:spAutoFit/>
          </a:bodyPr>
          <a:lstStyle/>
          <a:p>
            <a:r>
              <a:rPr lang="en-US" dirty="0"/>
              <a:t>If role == admin</a:t>
            </a:r>
          </a:p>
        </p:txBody>
      </p:sp>
    </p:spTree>
    <p:extLst>
      <p:ext uri="{BB962C8B-B14F-4D97-AF65-F5344CB8AC3E}">
        <p14:creationId xmlns:p14="http://schemas.microsoft.com/office/powerpoint/2010/main" val="310283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1AED1-5676-0F55-33AF-74B9BA7A9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78989-DD97-169B-B8F4-F074A6307D9A}"/>
              </a:ext>
            </a:extLst>
          </p:cNvPr>
          <p:cNvSpPr>
            <a:spLocks noGrp="1"/>
          </p:cNvSpPr>
          <p:nvPr>
            <p:ph type="title"/>
          </p:nvPr>
        </p:nvSpPr>
        <p:spPr>
          <a:xfrm>
            <a:off x="677334" y="609600"/>
            <a:ext cx="8596668" cy="641131"/>
          </a:xfrm>
        </p:spPr>
        <p:txBody>
          <a:bodyPr/>
          <a:lstStyle/>
          <a:p>
            <a:r>
              <a:rPr lang="en-US" dirty="0"/>
              <a:t>PHP Code</a:t>
            </a:r>
          </a:p>
        </p:txBody>
      </p:sp>
      <p:pic>
        <p:nvPicPr>
          <p:cNvPr id="4" name="Picture 3">
            <a:extLst>
              <a:ext uri="{FF2B5EF4-FFF2-40B4-BE49-F238E27FC236}">
                <a16:creationId xmlns:a16="http://schemas.microsoft.com/office/drawing/2014/main" id="{90E67013-94AB-F87E-CA4E-967F3073D049}"/>
              </a:ext>
            </a:extLst>
          </p:cNvPr>
          <p:cNvPicPr>
            <a:picLocks noChangeAspect="1"/>
          </p:cNvPicPr>
          <p:nvPr/>
        </p:nvPicPr>
        <p:blipFill>
          <a:blip r:embed="rId3"/>
          <a:stretch>
            <a:fillRect/>
          </a:stretch>
        </p:blipFill>
        <p:spPr>
          <a:xfrm>
            <a:off x="838200" y="2216087"/>
            <a:ext cx="8099571" cy="3457024"/>
          </a:xfrm>
          <a:prstGeom prst="rect">
            <a:avLst/>
          </a:prstGeom>
        </p:spPr>
      </p:pic>
    </p:spTree>
    <p:extLst>
      <p:ext uri="{BB962C8B-B14F-4D97-AF65-F5344CB8AC3E}">
        <p14:creationId xmlns:p14="http://schemas.microsoft.com/office/powerpoint/2010/main" val="2444790382"/>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4411</TotalTime>
  <Words>1905</Words>
  <Application>Microsoft Office PowerPoint</Application>
  <PresentationFormat>Widescreen</PresentationFormat>
  <Paragraphs>76</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Lato Extended</vt:lpstr>
      <vt:lpstr>Trebuchet MS</vt:lpstr>
      <vt:lpstr>Wingdings</vt:lpstr>
      <vt:lpstr>Wingdings 3</vt:lpstr>
      <vt:lpstr>Facet</vt:lpstr>
      <vt:lpstr>Final Software Project: The University Enrollment System</vt:lpstr>
      <vt:lpstr>Agenda</vt:lpstr>
      <vt:lpstr>Key aspects of the SRS</vt:lpstr>
      <vt:lpstr>The UML</vt:lpstr>
      <vt:lpstr>Using phpMyAdmin to Show the mySQL University database Structure</vt:lpstr>
      <vt:lpstr>Using phpMyAdmin to Show the mySQL University tables</vt:lpstr>
      <vt:lpstr>Landing, Login, and Registration Pages</vt:lpstr>
      <vt:lpstr>PHP Code</vt:lpstr>
      <vt:lpstr>PHP Code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 Maggs</dc:creator>
  <cp:lastModifiedBy>Bill Maggs</cp:lastModifiedBy>
  <cp:revision>1</cp:revision>
  <dcterms:created xsi:type="dcterms:W3CDTF">2024-11-01T18:19:37Z</dcterms:created>
  <dcterms:modified xsi:type="dcterms:W3CDTF">2024-11-04T19:51:14Z</dcterms:modified>
</cp:coreProperties>
</file>