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aleway SemiBold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Raleway Medium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RalewayMedium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RalewayMedium-italic.fntdata"/><Relationship Id="rId45" Type="http://schemas.openxmlformats.org/officeDocument/2006/relationships/font" Target="fonts/Raleway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47" Type="http://schemas.openxmlformats.org/officeDocument/2006/relationships/font" Target="fonts/RalewayMedium-boldItalic.fntdata"/><Relationship Id="rId4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33" Type="http://schemas.openxmlformats.org/officeDocument/2006/relationships/font" Target="fonts/RalewaySemiBold-bold.fntdata"/><Relationship Id="rId32" Type="http://schemas.openxmlformats.org/officeDocument/2006/relationships/font" Target="fonts/RalewaySemiBold-regular.fntdata"/><Relationship Id="rId35" Type="http://schemas.openxmlformats.org/officeDocument/2006/relationships/font" Target="fonts/RalewaySemiBold-boldItalic.fntdata"/><Relationship Id="rId34" Type="http://schemas.openxmlformats.org/officeDocument/2006/relationships/font" Target="fonts/RalewaySemiBold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29" Type="http://schemas.openxmlformats.org/officeDocument/2006/relationships/font" Target="fonts/Raleway-bold.fntdata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3d4f7986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3d4f7986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3d4f7986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3d4f7986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f731d04c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f731d04c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731d0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f731d0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f5a9c359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f5a9c359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f731d04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f731d0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 Findings from this graph: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District 4 has the highest ratio of gun violence every single year from 2015 to 2023.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disparity in the ratio of gun violence between District 4 and the rest of Boston ranges from slightly more than twice to slightly more than 4 times.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highest ratio of gun violence occurred in 2016, with 80% of gun violence in that year occurring in District 4.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2023 alone, 70% of gun violence thus far occurred in District 4.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f731d04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f731d04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f731d04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f731d04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f731d04c1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f731d04c1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f731d04c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f731d04c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 spike </a:t>
            </a:r>
            <a:r>
              <a:rPr lang="en"/>
              <a:t>isn't</a:t>
            </a:r>
            <a:r>
              <a:rPr lang="en"/>
              <a:t> accurate because we </a:t>
            </a:r>
            <a:r>
              <a:rPr lang="en"/>
              <a:t>don't</a:t>
            </a:r>
            <a:r>
              <a:rPr lang="en"/>
              <a:t> have enough data yet.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5a9c35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5a9c35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f731d04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f731d04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61e6e42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61e6e42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3d4f7986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3d4f7986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5a9c359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5a9c359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5a9c359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5a9c359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3d4f7986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3d4f7986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3d4f7986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3d4f7986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bf3eb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3bf3eb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38ce5a4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38ce5a4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3d4f798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3d4f798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j84-_ITS5mptl5urh-MdvA0F2Z9MsdVb78vkUgnkE6U/edit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01400" y="3401725"/>
            <a:ext cx="26379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Team Members: </a:t>
            </a:r>
            <a:endParaRPr b="1" sz="13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Sarah Bonna (Team Lead),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Brian Mahabir,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Shivangi,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Showndarya Madhavan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01400" y="722650"/>
            <a:ext cx="38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Gun Violence  - Team 3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Incidents by District and Race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2" y="1508200"/>
            <a:ext cx="4373300" cy="32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495575" y="1639625"/>
            <a:ext cx="30000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Black or African American residents are disproportionately affected by shooting incidents.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Unknown ethnicity victims are present in relatively high numbers - need improved reporting and data collection methods.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Incidents involving Asian victims are almost negligible.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Percentage of Shooting Incidents by Victim Race</a:t>
            </a:r>
            <a:endParaRPr sz="214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944975"/>
            <a:ext cx="4329975" cy="23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512750" y="1912100"/>
            <a:ext cx="30000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Black or African American residents in the D4 district are disproportionately affected by shooting incidents. 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Char char="●"/>
            </a:pP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Further analysis and investigation needed to understand the underlying reasons for this disparity to develop effective strategies for reducing gun violence in the area.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Shooting Incidents by Victim's Race and Gender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2217" l="1667" r="2519" t="1359"/>
          <a:stretch/>
        </p:blipFill>
        <p:spPr>
          <a:xfrm>
            <a:off x="727650" y="1330075"/>
            <a:ext cx="3741750" cy="37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>
            <p:ph idx="4294967295" type="subTitle"/>
          </p:nvPr>
        </p:nvSpPr>
        <p:spPr>
          <a:xfrm>
            <a:off x="5461225" y="2114350"/>
            <a:ext cx="32799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●"/>
            </a:pP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Black Men 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are targeted the most. 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Char char="●"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Victim count of </a:t>
            </a: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White Men 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are low compared to </a:t>
            </a: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Black Men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88375" y="798100"/>
            <a:ext cx="785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Average number of shootings per day of the week vs district (across the years)</a:t>
            </a:r>
            <a:endParaRPr sz="154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75" y="1333300"/>
            <a:ext cx="4296850" cy="34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5"/>
          <p:cNvSpPr txBox="1"/>
          <p:nvPr>
            <p:ph idx="4294967295" type="subTitle"/>
          </p:nvPr>
        </p:nvSpPr>
        <p:spPr>
          <a:xfrm>
            <a:off x="5311800" y="2038650"/>
            <a:ext cx="34464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 SemiBold"/>
              <a:buChar char="●"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Avg # of shootings in District 4 is remarkably higher than all other districts combined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 SemiBold"/>
              <a:buChar char="●"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Higher avg # of shootings over the weekend (Saturday, Sundays)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88375" y="798100"/>
            <a:ext cx="785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Average number of shootings per day of the week vs district (across the years)</a:t>
            </a:r>
            <a:endParaRPr sz="1540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875" y="1608050"/>
            <a:ext cx="5045100" cy="32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6"/>
          <p:cNvSpPr txBox="1"/>
          <p:nvPr>
            <p:ph idx="4294967295" type="subTitle"/>
          </p:nvPr>
        </p:nvSpPr>
        <p:spPr>
          <a:xfrm>
            <a:off x="317975" y="2186375"/>
            <a:ext cx="3159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 SemiBold"/>
              <a:buChar char="●"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Out of the 4 police districts constituting District 4, the avg # of shootings in 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District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B2 is the highest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 SemiBold"/>
              <a:buChar char="●"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Higher 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avg # of shootings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over the weekend (Saturday, Sundays)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73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 incidents Segmented by Hours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63" y="1273900"/>
            <a:ext cx="6762626" cy="37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33275" y="1768053"/>
            <a:ext cx="187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It's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more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dangerous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the night than the day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Council District 4 trend mimic the rest of Boston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80725" y="585950"/>
            <a:ext cx="79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Number of Fatal vs Non-Fatal Incidents per District per Year</a:t>
            </a:r>
            <a:endParaRPr sz="2140"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00" y="1246800"/>
            <a:ext cx="7172751" cy="3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8"/>
          <p:cNvSpPr txBox="1"/>
          <p:nvPr>
            <p:ph idx="4294967295" type="subTitle"/>
          </p:nvPr>
        </p:nvSpPr>
        <p:spPr>
          <a:xfrm>
            <a:off x="944550" y="4502875"/>
            <a:ext cx="7281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graph above shows a comparison of how fatal vs non-fatal shooting incidents in the various districts have changed over the years, given the y-axis is the same (max. 80). 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802725" y="593300"/>
            <a:ext cx="793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Number of Fatal vs Non-Fatal Incidents per District per Year</a:t>
            </a:r>
            <a:endParaRPr sz="2140"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75" y="1261500"/>
            <a:ext cx="6768652" cy="333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041750" y="4592200"/>
            <a:ext cx="7060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Raleway SemiBold"/>
              <a:buChar char="●"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B2 has the highest number of non-fatal shooting incidents every year, except in 2022 and 2023.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Raleway SemiBold"/>
              <a:buChar char="●"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Police district B3, has the highest number of fatal shooting incidents every year from 2018 to 2023.</a:t>
            </a:r>
            <a:endParaRPr sz="1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Victims vs Single Victims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300" y="1381250"/>
            <a:ext cx="4343150" cy="33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>
            <p:ph idx="4294967295" type="subTitle"/>
          </p:nvPr>
        </p:nvSpPr>
        <p:spPr>
          <a:xfrm>
            <a:off x="609675" y="2023013"/>
            <a:ext cx="32799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 SemiBold"/>
              <a:buChar char="●"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number of single victims is almost double that of multiple victims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 SemiBold"/>
              <a:buChar char="●"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Targeted attacks outnumber mass shootings / family related attacks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727650" y="5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Average Number of Shooting Incidents on Holidays vs Non-Holidays</a:t>
            </a:r>
            <a:endParaRPr sz="1740"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0" y="1659225"/>
            <a:ext cx="4525700" cy="24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1"/>
          <p:cNvSpPr txBox="1"/>
          <p:nvPr>
            <p:ph idx="4294967295" type="subTitle"/>
          </p:nvPr>
        </p:nvSpPr>
        <p:spPr>
          <a:xfrm>
            <a:off x="1013225" y="4502875"/>
            <a:ext cx="7688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can see that number of incidents on Holidays and Non-Holidays are almost similar.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412" y="1680350"/>
            <a:ext cx="4181414" cy="24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37675" y="3641875"/>
            <a:ext cx="29523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Inform policies that can improve the district and reduce the incidence of gun violence.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01400" y="722650"/>
            <a:ext cx="381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Project motivation: 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510025" y="1461550"/>
            <a:ext cx="29523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Recent uptick in gun possession among youth in Boston's District 4 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095850" y="2463700"/>
            <a:ext cx="29523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Need to understand the drivers of gun violence in the district and the city as a whole.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729450" y="1853850"/>
            <a:ext cx="81444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 the data was hard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Lack of data regarding the motive of each crime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 &amp; Assumptions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Wish we had better shape files to map boston city council districts to police districts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had to assume slightly about D4’s location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different datasets that were not given to give better insights to the trends we discovered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to goal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lang="en" sz="15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 to use data on green spaces to see if there is any relationship between gun violence and the amount of green spaces in the various districts</a:t>
            </a:r>
            <a:endParaRPr sz="15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Extension Proposal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Rationale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highlight potential important environmental trends which can pave the way for approvals for redesigning areas of Boston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G</a:t>
            </a:r>
            <a:r>
              <a:rPr lang="en">
                <a:solidFill>
                  <a:schemeClr val="dk2"/>
                </a:solidFill>
              </a:rPr>
              <a:t>reener environments have less violence than desolate urban settings. 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More gun violence incidents closer to community centers.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More details found here: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Extension Proposal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669300" y="2304150"/>
            <a:ext cx="180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95550" y="2288425"/>
            <a:ext cx="79542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understand the drivers of gun violence in Boston's District 4 and the city as a whole, with a focus on identifying the variables associated with increases or decreases in gun violence.</a:t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01400" y="7226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750500" y="1872475"/>
            <a:ext cx="80484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understand the project, it would be helpful to have knowledge of the factors that contribute to gun violence, such as poverty, access to firearms, mental health, and social dynamics.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Familiarity with the existing programs designed to address gun violence, their effectiveness, and their limitations would also be useful. </a:t>
            </a:r>
            <a:endParaRPr sz="18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1400" y="722650"/>
            <a:ext cx="38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Montserrat"/>
                <a:ea typeface="Montserrat"/>
                <a:cs typeface="Montserrat"/>
                <a:sym typeface="Montserrat"/>
              </a:rPr>
              <a:t>Project Background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734150" y="2318800"/>
            <a:ext cx="24393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Progress so far:</a:t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Continued to look for trends by </a:t>
            </a:r>
            <a:r>
              <a:rPr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segmenting</a:t>
            </a:r>
            <a:r>
              <a:rPr lang="en" sz="16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 data with different parameters </a:t>
            </a:r>
            <a:endParaRPr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912750" y="2318800"/>
            <a:ext cx="24393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Datasets used:</a:t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City Council Dataset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Shots Fired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383838"/>
                </a:solidFill>
                <a:latin typeface="Raleway"/>
                <a:ea typeface="Raleway"/>
                <a:cs typeface="Raleway"/>
                <a:sym typeface="Raleway"/>
              </a:rPr>
              <a:t>Shootings</a:t>
            </a:r>
            <a:endParaRPr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38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71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council Shapefile dataset validation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37025"/>
            <a:ext cx="4649200" cy="29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>
            <p:ph idx="4294967295" type="subTitle"/>
          </p:nvPr>
        </p:nvSpPr>
        <p:spPr>
          <a:xfrm>
            <a:off x="5650375" y="2300734"/>
            <a:ext cx="31596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plot ensures our group has the 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appropriate distinct </a:t>
            </a:r>
            <a:r>
              <a:rPr lang="en" sz="14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bounded shapes, with the correct labels for checking the city council dataset shapefile</a:t>
            </a:r>
            <a:endParaRPr sz="14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2500" y="59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District wise intensity of gun violence w.r.t incidents count</a:t>
            </a:r>
            <a:endParaRPr sz="2100"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7347" l="8172" r="0" t="0"/>
          <a:stretch/>
        </p:blipFill>
        <p:spPr>
          <a:xfrm>
            <a:off x="413638" y="1271125"/>
            <a:ext cx="8526426" cy="34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>
            <p:ph idx="4294967295" type="subTitle"/>
          </p:nvPr>
        </p:nvSpPr>
        <p:spPr>
          <a:xfrm>
            <a:off x="5694400" y="3509695"/>
            <a:ext cx="31596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plot demonstrates the stark difference in the intensity of gun violence incidents in District 4, which is </a:t>
            </a: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more than twice, compared to the second most affected district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63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Rate of </a:t>
            </a:r>
            <a:r>
              <a:rPr lang="en" sz="2040"/>
              <a:t>Gun Violence </a:t>
            </a:r>
            <a:r>
              <a:rPr lang="en" sz="2040"/>
              <a:t>Incidents for Districts per </a:t>
            </a:r>
            <a:r>
              <a:rPr lang="en" sz="2040"/>
              <a:t>Year</a:t>
            </a:r>
            <a:endParaRPr sz="2040"/>
          </a:p>
        </p:txBody>
      </p:sp>
      <p:sp>
        <p:nvSpPr>
          <p:cNvPr id="140" name="Google Shape;140;p20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79425"/>
            <a:ext cx="7688701" cy="332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94950" y="4527900"/>
            <a:ext cx="83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 SemiBold"/>
                <a:ea typeface="Raleway SemiBold"/>
                <a:cs typeface="Raleway SemiBold"/>
                <a:sym typeface="Raleway SemiBold"/>
              </a:rPr>
              <a:t>For every year the trend of gun violence for each police district is fairly unchanging. This showcases that gun violence is not inherently dependent on the timeframe</a:t>
            </a:r>
            <a:endParaRPr sz="1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98150" y="623125"/>
            <a:ext cx="800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Ratio of Gun Violence in D4 vs Rest of Boston per year </a:t>
            </a:r>
            <a:endParaRPr sz="204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100" y="1798725"/>
            <a:ext cx="47434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7650825" y="6010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Gun Violence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>
            <p:ph idx="4294967295" type="subTitle"/>
          </p:nvPr>
        </p:nvSpPr>
        <p:spPr>
          <a:xfrm>
            <a:off x="489700" y="1665005"/>
            <a:ext cx="31596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Raleway SemiBold"/>
              <a:buChar char="●"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District 4 has the highest ratio of gun violence every single year from 2015 to 2023, slightly more than twice to rest of Boston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Raleway SemiBold"/>
              <a:buChar char="●"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Highest ratio of gun violence in 2016 - 80% of gun violence in District 4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Raleway SemiBold"/>
              <a:buChar char="●"/>
            </a:pPr>
            <a:r>
              <a:rPr lang="en" sz="1200">
                <a:solidFill>
                  <a:srgbClr val="383838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 2023 -  70% of gun violence so far in District 4.</a:t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