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Raleway SemiBold"/>
      <p:regular r:id="rId40"/>
      <p:bold r:id="rId41"/>
      <p:italic r:id="rId42"/>
      <p:boldItalic r:id="rId43"/>
    </p:embeddedFont>
    <p:embeddedFont>
      <p:font typeface="Roboto"/>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SemiBold-regular.fntdata"/><Relationship Id="rId42" Type="http://schemas.openxmlformats.org/officeDocument/2006/relationships/font" Target="fonts/RalewaySemiBold-italic.fntdata"/><Relationship Id="rId41" Type="http://schemas.openxmlformats.org/officeDocument/2006/relationships/font" Target="fonts/RalewaySemiBold-bold.fntdata"/><Relationship Id="rId44" Type="http://schemas.openxmlformats.org/officeDocument/2006/relationships/font" Target="fonts/Roboto-regular.fntdata"/><Relationship Id="rId43" Type="http://schemas.openxmlformats.org/officeDocument/2006/relationships/font" Target="fonts/RalewaySemiBold-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oboto-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77fa23694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77fa23694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f95b9b39f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f95b9b39f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f95b9b39f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f95b9b39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f95b9b39f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f95b9b39f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f95b9b39f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f95b9b39f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Key Findings from this graph:</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District 4 has the highest ratio of gun violence every single year from 2015 to 2023.</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disparity in the ratio of gun violence between District 4 and the rest of Boston ranges from slightly more than twice to slightly more than 4 times.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highest ratio of gun violence occurred in 2016, with 80% of gun violence in that year occurring in District 4.</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2023 alone, 70% of gun violence thus far occurred in District 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f95b9b39f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f95b9b39f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f95b9b39f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f95b9b39f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t>Bri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f95b9b39f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f95b9b39f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 spike isn't accurate because we don't have enough data yet.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77fa236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77fa236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77fa2369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77fa2369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77fa2369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77fa2369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77fa23694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77fa23694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8f6cfb0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8f6cfb0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77fa2369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77fa2369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77fa2369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77fa2369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77fa2369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377fa2369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77fa23694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77fa2369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8f6cfb0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38f6cfb0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77fa23694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377fa23694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77fa2369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77fa2369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77fa2369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377fa2369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3788b83ca5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3788b83ca5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77fa23694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77fa23694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13d4f7986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13d4f7986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77fa23694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77fa23694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f95b9b39f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f95b9b39f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f95b9b39f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f95b9b39f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f95b9b39f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f95b9b39f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f95b9b39f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f95b9b39f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f95b9b39f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f95b9b39f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290850" y="3333750"/>
            <a:ext cx="2637900" cy="11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Roboto"/>
                <a:ea typeface="Roboto"/>
                <a:cs typeface="Roboto"/>
                <a:sym typeface="Roboto"/>
              </a:rPr>
              <a:t>Team Members: </a:t>
            </a:r>
            <a:endParaRPr b="1" sz="1500">
              <a:solidFill>
                <a:srgbClr val="000000"/>
              </a:solidFill>
              <a:latin typeface="Roboto"/>
              <a:ea typeface="Roboto"/>
              <a:cs typeface="Roboto"/>
              <a:sym typeface="Roboto"/>
            </a:endParaRPr>
          </a:p>
          <a:p>
            <a:pPr indent="0" lvl="0" marL="0" rtl="0" algn="l">
              <a:spcBef>
                <a:spcPts val="0"/>
              </a:spcBef>
              <a:spcAft>
                <a:spcPts val="0"/>
              </a:spcAft>
              <a:buNone/>
            </a:pPr>
            <a:r>
              <a:rPr lang="en" sz="1400">
                <a:solidFill>
                  <a:srgbClr val="000000"/>
                </a:solidFill>
                <a:latin typeface="Roboto"/>
                <a:ea typeface="Roboto"/>
                <a:cs typeface="Roboto"/>
                <a:sym typeface="Roboto"/>
              </a:rPr>
              <a:t>Sarah Bonna (Team Lead), </a:t>
            </a:r>
            <a:endParaRPr sz="1400">
              <a:solidFill>
                <a:srgbClr val="000000"/>
              </a:solidFill>
              <a:latin typeface="Roboto"/>
              <a:ea typeface="Roboto"/>
              <a:cs typeface="Roboto"/>
              <a:sym typeface="Roboto"/>
            </a:endParaRPr>
          </a:p>
          <a:p>
            <a:pPr indent="0" lvl="0" marL="0" rtl="0" algn="l">
              <a:spcBef>
                <a:spcPts val="0"/>
              </a:spcBef>
              <a:spcAft>
                <a:spcPts val="0"/>
              </a:spcAft>
              <a:buNone/>
            </a:pPr>
            <a:r>
              <a:rPr lang="en" sz="1400">
                <a:solidFill>
                  <a:srgbClr val="000000"/>
                </a:solidFill>
                <a:latin typeface="Roboto"/>
                <a:ea typeface="Roboto"/>
                <a:cs typeface="Roboto"/>
                <a:sym typeface="Roboto"/>
              </a:rPr>
              <a:t>Brian Mahabir, </a:t>
            </a:r>
            <a:endParaRPr sz="1400">
              <a:solidFill>
                <a:srgbClr val="000000"/>
              </a:solidFill>
              <a:latin typeface="Roboto"/>
              <a:ea typeface="Roboto"/>
              <a:cs typeface="Roboto"/>
              <a:sym typeface="Roboto"/>
            </a:endParaRPr>
          </a:p>
          <a:p>
            <a:pPr indent="0" lvl="0" marL="0" rtl="0" algn="l">
              <a:spcBef>
                <a:spcPts val="0"/>
              </a:spcBef>
              <a:spcAft>
                <a:spcPts val="0"/>
              </a:spcAft>
              <a:buNone/>
            </a:pPr>
            <a:r>
              <a:rPr lang="en" sz="1400">
                <a:solidFill>
                  <a:srgbClr val="000000"/>
                </a:solidFill>
                <a:latin typeface="Roboto"/>
                <a:ea typeface="Roboto"/>
                <a:cs typeface="Roboto"/>
                <a:sym typeface="Roboto"/>
              </a:rPr>
              <a:t>Shivangi, </a:t>
            </a:r>
            <a:endParaRPr sz="1400">
              <a:solidFill>
                <a:srgbClr val="000000"/>
              </a:solidFill>
              <a:latin typeface="Roboto"/>
              <a:ea typeface="Roboto"/>
              <a:cs typeface="Roboto"/>
              <a:sym typeface="Roboto"/>
            </a:endParaRPr>
          </a:p>
          <a:p>
            <a:pPr indent="0" lvl="0" marL="0" rtl="0" algn="l">
              <a:spcBef>
                <a:spcPts val="0"/>
              </a:spcBef>
              <a:spcAft>
                <a:spcPts val="0"/>
              </a:spcAft>
              <a:buNone/>
            </a:pPr>
            <a:r>
              <a:rPr lang="en" sz="1400">
                <a:solidFill>
                  <a:srgbClr val="000000"/>
                </a:solidFill>
                <a:latin typeface="Roboto"/>
                <a:ea typeface="Roboto"/>
                <a:cs typeface="Roboto"/>
                <a:sym typeface="Roboto"/>
              </a:rPr>
              <a:t>Showndarya Madhavan</a:t>
            </a:r>
            <a:endParaRPr sz="1400">
              <a:solidFill>
                <a:srgbClr val="000000"/>
              </a:solidFill>
              <a:latin typeface="Roboto"/>
              <a:ea typeface="Roboto"/>
              <a:cs typeface="Roboto"/>
              <a:sym typeface="Roboto"/>
            </a:endParaRPr>
          </a:p>
        </p:txBody>
      </p:sp>
      <p:sp>
        <p:nvSpPr>
          <p:cNvPr id="87" name="Google Shape;87;p13"/>
          <p:cNvSpPr txBox="1"/>
          <p:nvPr/>
        </p:nvSpPr>
        <p:spPr>
          <a:xfrm>
            <a:off x="290850" y="-54325"/>
            <a:ext cx="4225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oboto"/>
                <a:ea typeface="Roboto"/>
                <a:cs typeface="Roboto"/>
                <a:sym typeface="Roboto"/>
              </a:rPr>
              <a:t>Gun Violence  - Team 3 </a:t>
            </a:r>
            <a:endParaRPr b="1" sz="2300">
              <a:latin typeface="Roboto"/>
              <a:ea typeface="Roboto"/>
              <a:cs typeface="Roboto"/>
              <a:sym typeface="Roboto"/>
            </a:endParaRPr>
          </a:p>
        </p:txBody>
      </p:sp>
      <p:pic>
        <p:nvPicPr>
          <p:cNvPr id="88" name="Google Shape;88;p13"/>
          <p:cNvPicPr preferRelativeResize="0"/>
          <p:nvPr/>
        </p:nvPicPr>
        <p:blipFill>
          <a:blip r:embed="rId3">
            <a:alphaModFix/>
          </a:blip>
          <a:stretch>
            <a:fillRect/>
          </a:stretch>
        </p:blipFill>
        <p:spPr>
          <a:xfrm>
            <a:off x="3275050" y="501300"/>
            <a:ext cx="5868950" cy="4642199"/>
          </a:xfrm>
          <a:prstGeom prst="rect">
            <a:avLst/>
          </a:prstGeom>
          <a:noFill/>
          <a:ln>
            <a:noFill/>
          </a:ln>
        </p:spPr>
      </p:pic>
      <p:sp>
        <p:nvSpPr>
          <p:cNvPr id="89" name="Google Shape;89;p13"/>
          <p:cNvSpPr txBox="1"/>
          <p:nvPr/>
        </p:nvSpPr>
        <p:spPr>
          <a:xfrm>
            <a:off x="7650825" y="60100"/>
            <a:ext cx="1451100" cy="400200"/>
          </a:xfrm>
          <a:prstGeom prst="rect">
            <a:avLst/>
          </a:prstGeom>
          <a:noFill/>
          <a:ln>
            <a:noFill/>
          </a:ln>
        </p:spPr>
        <p:txBody>
          <a:bodyPr anchorCtr="0" anchor="t" bIns="91425" lIns="91425" spcFirstLastPara="1" rIns="91425" wrap="square" tIns="91425">
            <a:spAutoFit/>
          </a:bodyPr>
          <a:lstStyle/>
          <a:p>
            <a:pPr indent="0" lvl="0" marL="0" rtl="0" algn="ctr">
              <a:spcBef>
                <a:spcPts val="1600"/>
              </a:spcBef>
              <a:spcAft>
                <a:spcPts val="400"/>
              </a:spcAft>
              <a:buNone/>
            </a:pPr>
            <a:r>
              <a:rPr b="1" lang="en">
                <a:solidFill>
                  <a:schemeClr val="dk2"/>
                </a:solidFill>
              </a:rPr>
              <a:t>Gun Violence</a:t>
            </a:r>
            <a:endParaRPr>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422850" y="-20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 Shooting Incidents by Victim's Race and Gender</a:t>
            </a:r>
            <a:endParaRPr>
              <a:latin typeface="Roboto"/>
              <a:ea typeface="Roboto"/>
              <a:cs typeface="Roboto"/>
              <a:sym typeface="Roboto"/>
            </a:endParaRPr>
          </a:p>
        </p:txBody>
      </p:sp>
      <p:pic>
        <p:nvPicPr>
          <p:cNvPr id="153" name="Google Shape;153;p22"/>
          <p:cNvPicPr preferRelativeResize="0"/>
          <p:nvPr/>
        </p:nvPicPr>
        <p:blipFill rotWithShape="1">
          <a:blip r:embed="rId3">
            <a:alphaModFix/>
          </a:blip>
          <a:srcRect b="2217" l="1667" r="2519" t="1359"/>
          <a:stretch/>
        </p:blipFill>
        <p:spPr>
          <a:xfrm>
            <a:off x="727650" y="1330075"/>
            <a:ext cx="3741750" cy="3719650"/>
          </a:xfrm>
          <a:prstGeom prst="rect">
            <a:avLst/>
          </a:prstGeom>
          <a:noFill/>
          <a:ln>
            <a:noFill/>
          </a:ln>
        </p:spPr>
      </p:pic>
      <p:sp>
        <p:nvSpPr>
          <p:cNvPr id="154" name="Google Shape;154;p22"/>
          <p:cNvSpPr txBox="1"/>
          <p:nvPr>
            <p:ph idx="1" type="body"/>
          </p:nvPr>
        </p:nvSpPr>
        <p:spPr>
          <a:xfrm>
            <a:off x="5320025" y="1923450"/>
            <a:ext cx="3279900" cy="12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Roboto"/>
                <a:ea typeface="Roboto"/>
                <a:cs typeface="Roboto"/>
                <a:sym typeface="Roboto"/>
              </a:rPr>
              <a:t>Key Findings:</a:t>
            </a:r>
            <a:endParaRPr b="1" sz="1400">
              <a:solidFill>
                <a:srgbClr val="383838"/>
              </a:solidFill>
              <a:latin typeface="Roboto"/>
              <a:ea typeface="Roboto"/>
              <a:cs typeface="Roboto"/>
              <a:sym typeface="Roboto"/>
            </a:endParaRPr>
          </a:p>
          <a:p>
            <a:pPr indent="-317500" lvl="0" marL="457200" rtl="0" algn="l">
              <a:spcBef>
                <a:spcPts val="1200"/>
              </a:spcBef>
              <a:spcAft>
                <a:spcPts val="0"/>
              </a:spcAft>
              <a:buClr>
                <a:srgbClr val="383838"/>
              </a:buClr>
              <a:buSzPts val="1400"/>
              <a:buChar char="●"/>
            </a:pPr>
            <a:r>
              <a:rPr lang="en" sz="1400">
                <a:solidFill>
                  <a:srgbClr val="383838"/>
                </a:solidFill>
                <a:latin typeface="Roboto"/>
                <a:ea typeface="Roboto"/>
                <a:cs typeface="Roboto"/>
                <a:sym typeface="Roboto"/>
              </a:rPr>
              <a:t>Black Men are targeted the most. </a:t>
            </a:r>
            <a:endParaRPr sz="1400">
              <a:solidFill>
                <a:srgbClr val="383838"/>
              </a:solidFill>
              <a:latin typeface="Roboto"/>
              <a:ea typeface="Roboto"/>
              <a:cs typeface="Roboto"/>
              <a:sym typeface="Roboto"/>
            </a:endParaRPr>
          </a:p>
          <a:p>
            <a:pPr indent="-317500" lvl="0" marL="457200" rtl="0" algn="l">
              <a:spcBef>
                <a:spcPts val="0"/>
              </a:spcBef>
              <a:spcAft>
                <a:spcPts val="0"/>
              </a:spcAft>
              <a:buClr>
                <a:srgbClr val="383838"/>
              </a:buClr>
              <a:buSzPts val="1400"/>
              <a:buChar char="●"/>
            </a:pPr>
            <a:r>
              <a:rPr lang="en" sz="1400">
                <a:solidFill>
                  <a:srgbClr val="383838"/>
                </a:solidFill>
                <a:latin typeface="Roboto"/>
                <a:ea typeface="Roboto"/>
                <a:cs typeface="Roboto"/>
                <a:sym typeface="Roboto"/>
              </a:rPr>
              <a:t>Victim count of White Men are low compared to Black Men.</a:t>
            </a:r>
            <a:endParaRPr sz="1400">
              <a:solidFill>
                <a:srgbClr val="383838"/>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147400" y="-16100"/>
            <a:ext cx="8951700" cy="10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latin typeface="Roboto"/>
                <a:ea typeface="Roboto"/>
                <a:cs typeface="Roboto"/>
                <a:sym typeface="Roboto"/>
              </a:rPr>
              <a:t>Average number of shootings per day of the week vs district (across the years)</a:t>
            </a:r>
            <a:endParaRPr sz="2300">
              <a:latin typeface="Roboto"/>
              <a:ea typeface="Roboto"/>
              <a:cs typeface="Roboto"/>
              <a:sym typeface="Roboto"/>
            </a:endParaRPr>
          </a:p>
        </p:txBody>
      </p:sp>
      <p:pic>
        <p:nvPicPr>
          <p:cNvPr id="160" name="Google Shape;160;p23"/>
          <p:cNvPicPr preferRelativeResize="0"/>
          <p:nvPr/>
        </p:nvPicPr>
        <p:blipFill>
          <a:blip r:embed="rId3">
            <a:alphaModFix/>
          </a:blip>
          <a:stretch>
            <a:fillRect/>
          </a:stretch>
        </p:blipFill>
        <p:spPr>
          <a:xfrm>
            <a:off x="788375" y="1333300"/>
            <a:ext cx="4296850" cy="3475875"/>
          </a:xfrm>
          <a:prstGeom prst="rect">
            <a:avLst/>
          </a:prstGeom>
          <a:noFill/>
          <a:ln>
            <a:noFill/>
          </a:ln>
        </p:spPr>
      </p:pic>
      <p:sp>
        <p:nvSpPr>
          <p:cNvPr id="161" name="Google Shape;161;p23"/>
          <p:cNvSpPr txBox="1"/>
          <p:nvPr>
            <p:ph idx="1" type="body"/>
          </p:nvPr>
        </p:nvSpPr>
        <p:spPr>
          <a:xfrm>
            <a:off x="5289400" y="1780913"/>
            <a:ext cx="3446400" cy="20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Roboto"/>
                <a:ea typeface="Roboto"/>
                <a:cs typeface="Roboto"/>
                <a:sym typeface="Roboto"/>
              </a:rPr>
              <a:t>Key Findings:</a:t>
            </a:r>
            <a:endParaRPr b="1" sz="1400">
              <a:solidFill>
                <a:srgbClr val="000000"/>
              </a:solidFill>
              <a:latin typeface="Roboto"/>
              <a:ea typeface="Roboto"/>
              <a:cs typeface="Roboto"/>
              <a:sym typeface="Roboto"/>
            </a:endParaRPr>
          </a:p>
          <a:p>
            <a:pPr indent="-317500" lvl="0" marL="457200" rtl="0" algn="l">
              <a:spcBef>
                <a:spcPts val="12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Avg # of shootings in District 4 is remarkably higher than all other districts combined</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Higher avg # of shootings over the weekend (Saturday, Sundays)</a:t>
            </a:r>
            <a:endParaRPr sz="1400">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254975" y="-40100"/>
            <a:ext cx="7219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latin typeface="Roboto"/>
                <a:ea typeface="Roboto"/>
                <a:cs typeface="Roboto"/>
                <a:sym typeface="Roboto"/>
              </a:rPr>
              <a:t>Average number of shootings per day of the week vs district (across the years)</a:t>
            </a:r>
            <a:endParaRPr sz="2300">
              <a:latin typeface="Roboto"/>
              <a:ea typeface="Roboto"/>
              <a:cs typeface="Roboto"/>
              <a:sym typeface="Roboto"/>
            </a:endParaRPr>
          </a:p>
        </p:txBody>
      </p:sp>
      <p:pic>
        <p:nvPicPr>
          <p:cNvPr id="167" name="Google Shape;167;p24"/>
          <p:cNvPicPr preferRelativeResize="0"/>
          <p:nvPr/>
        </p:nvPicPr>
        <p:blipFill>
          <a:blip r:embed="rId3">
            <a:alphaModFix/>
          </a:blip>
          <a:stretch>
            <a:fillRect/>
          </a:stretch>
        </p:blipFill>
        <p:spPr>
          <a:xfrm>
            <a:off x="3597875" y="1379450"/>
            <a:ext cx="5045100" cy="3221875"/>
          </a:xfrm>
          <a:prstGeom prst="rect">
            <a:avLst/>
          </a:prstGeom>
          <a:noFill/>
          <a:ln>
            <a:noFill/>
          </a:ln>
        </p:spPr>
      </p:pic>
      <p:sp>
        <p:nvSpPr>
          <p:cNvPr id="168" name="Google Shape;168;p24"/>
          <p:cNvSpPr txBox="1"/>
          <p:nvPr>
            <p:ph idx="1" type="body"/>
          </p:nvPr>
        </p:nvSpPr>
        <p:spPr>
          <a:xfrm>
            <a:off x="360125" y="1691850"/>
            <a:ext cx="3159600" cy="22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Roboto"/>
                <a:ea typeface="Roboto"/>
                <a:cs typeface="Roboto"/>
                <a:sym typeface="Roboto"/>
              </a:rPr>
              <a:t>Key Findings:</a:t>
            </a:r>
            <a:endParaRPr b="1" sz="1400">
              <a:solidFill>
                <a:srgbClr val="000000"/>
              </a:solidFill>
              <a:latin typeface="Roboto"/>
              <a:ea typeface="Roboto"/>
              <a:cs typeface="Roboto"/>
              <a:sym typeface="Roboto"/>
            </a:endParaRPr>
          </a:p>
          <a:p>
            <a:pPr indent="-317500" lvl="0" marL="457200" rtl="0" algn="l">
              <a:spcBef>
                <a:spcPts val="12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Out of the 4 police districts constituting District 4, the avg # of shootings in District B2 is the highest</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Higher avg # of shootings over the weekend (Saturday, Sundays)</a:t>
            </a:r>
            <a:endParaRPr sz="1400">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64300" y="-7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Shooting incidents Segmented by Hours</a:t>
            </a:r>
            <a:endParaRPr>
              <a:latin typeface="Roboto"/>
              <a:ea typeface="Roboto"/>
              <a:cs typeface="Roboto"/>
              <a:sym typeface="Roboto"/>
            </a:endParaRPr>
          </a:p>
        </p:txBody>
      </p:sp>
      <p:pic>
        <p:nvPicPr>
          <p:cNvPr id="174" name="Google Shape;174;p25"/>
          <p:cNvPicPr preferRelativeResize="0"/>
          <p:nvPr/>
        </p:nvPicPr>
        <p:blipFill>
          <a:blip r:embed="rId3">
            <a:alphaModFix/>
          </a:blip>
          <a:stretch>
            <a:fillRect/>
          </a:stretch>
        </p:blipFill>
        <p:spPr>
          <a:xfrm>
            <a:off x="1985921" y="527800"/>
            <a:ext cx="6962017" cy="3869601"/>
          </a:xfrm>
          <a:prstGeom prst="rect">
            <a:avLst/>
          </a:prstGeom>
          <a:noFill/>
          <a:ln>
            <a:noFill/>
          </a:ln>
        </p:spPr>
      </p:pic>
      <p:sp>
        <p:nvSpPr>
          <p:cNvPr id="175" name="Google Shape;175;p25"/>
          <p:cNvSpPr txBox="1"/>
          <p:nvPr/>
        </p:nvSpPr>
        <p:spPr>
          <a:xfrm>
            <a:off x="196062" y="4312200"/>
            <a:ext cx="8751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More gun incidents happen at night rather than during the day, parabolic trend of gun violence incidents, gun violence incidents in council district 4 have the same trend as the rest of Boston, indicating nothing abnormal about gun violence incident times in District 4.</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148800" y="-7400"/>
            <a:ext cx="8882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40">
                <a:latin typeface="Roboto"/>
                <a:ea typeface="Roboto"/>
                <a:cs typeface="Roboto"/>
                <a:sym typeface="Roboto"/>
              </a:rPr>
              <a:t>Number of Fatal vs Non-Fatal Incidents per District per Year</a:t>
            </a:r>
            <a:endParaRPr sz="2240">
              <a:latin typeface="Roboto"/>
              <a:ea typeface="Roboto"/>
              <a:cs typeface="Roboto"/>
              <a:sym typeface="Roboto"/>
            </a:endParaRPr>
          </a:p>
        </p:txBody>
      </p:sp>
      <p:sp>
        <p:nvSpPr>
          <p:cNvPr id="181" name="Google Shape;181;p26"/>
          <p:cNvSpPr txBox="1"/>
          <p:nvPr/>
        </p:nvSpPr>
        <p:spPr>
          <a:xfrm>
            <a:off x="482000" y="4392950"/>
            <a:ext cx="8469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2023: </a:t>
            </a:r>
            <a:r>
              <a:rPr lang="en" sz="1100">
                <a:latin typeface="Lato"/>
                <a:ea typeface="Lato"/>
                <a:cs typeface="Lato"/>
                <a:sym typeface="Lato"/>
              </a:rPr>
              <a:t>other districts have more non-fatal shooting incidents than fatal ones (except B3)</a:t>
            </a:r>
            <a:r>
              <a:rPr lang="en" sz="1100">
                <a:latin typeface="Lato"/>
                <a:ea typeface="Lato"/>
                <a:cs typeface="Lato"/>
                <a:sym typeface="Lato"/>
              </a:rPr>
              <a:t>. Some districts (A15 in 2016, 2019, etc.): no fatal shootings and even negligible non-fatal shootings.  B2: highest number of non-fatal shooting incidents yearly, except in 2022 (B3 had the highest number). B3: highest number of fatal shooting incidents every year from 2018 to 2023. </a:t>
            </a:r>
            <a:endParaRPr sz="1100">
              <a:latin typeface="Lato"/>
              <a:ea typeface="Lato"/>
              <a:cs typeface="Lato"/>
              <a:sym typeface="Lato"/>
            </a:endParaRPr>
          </a:p>
        </p:txBody>
      </p:sp>
      <p:pic>
        <p:nvPicPr>
          <p:cNvPr id="182" name="Google Shape;182;p26"/>
          <p:cNvPicPr preferRelativeResize="0"/>
          <p:nvPr/>
        </p:nvPicPr>
        <p:blipFill>
          <a:blip r:embed="rId3">
            <a:alphaModFix/>
          </a:blip>
          <a:stretch>
            <a:fillRect/>
          </a:stretch>
        </p:blipFill>
        <p:spPr>
          <a:xfrm>
            <a:off x="696412" y="468650"/>
            <a:ext cx="7751163" cy="392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153950" y="-7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Multiple Victims vs Single Victims</a:t>
            </a:r>
            <a:endParaRPr>
              <a:solidFill>
                <a:srgbClr val="000000"/>
              </a:solidFill>
              <a:latin typeface="Roboto"/>
              <a:ea typeface="Roboto"/>
              <a:cs typeface="Roboto"/>
              <a:sym typeface="Roboto"/>
            </a:endParaRPr>
          </a:p>
        </p:txBody>
      </p:sp>
      <p:pic>
        <p:nvPicPr>
          <p:cNvPr id="188" name="Google Shape;188;p27"/>
          <p:cNvPicPr preferRelativeResize="0"/>
          <p:nvPr/>
        </p:nvPicPr>
        <p:blipFill>
          <a:blip r:embed="rId3">
            <a:alphaModFix/>
          </a:blip>
          <a:stretch>
            <a:fillRect/>
          </a:stretch>
        </p:blipFill>
        <p:spPr>
          <a:xfrm>
            <a:off x="153950" y="897388"/>
            <a:ext cx="4343150" cy="3348725"/>
          </a:xfrm>
          <a:prstGeom prst="rect">
            <a:avLst/>
          </a:prstGeom>
          <a:noFill/>
          <a:ln>
            <a:noFill/>
          </a:ln>
        </p:spPr>
      </p:pic>
      <p:sp>
        <p:nvSpPr>
          <p:cNvPr id="189" name="Google Shape;189;p27"/>
          <p:cNvSpPr txBox="1"/>
          <p:nvPr>
            <p:ph idx="1" type="body"/>
          </p:nvPr>
        </p:nvSpPr>
        <p:spPr>
          <a:xfrm>
            <a:off x="5250325" y="1534501"/>
            <a:ext cx="3279900" cy="20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Roboto"/>
                <a:ea typeface="Roboto"/>
                <a:cs typeface="Roboto"/>
                <a:sym typeface="Roboto"/>
              </a:rPr>
              <a:t>Key Findings:</a:t>
            </a:r>
            <a:endParaRPr b="1" sz="1400">
              <a:solidFill>
                <a:srgbClr val="000000"/>
              </a:solidFill>
              <a:latin typeface="Roboto"/>
              <a:ea typeface="Roboto"/>
              <a:cs typeface="Roboto"/>
              <a:sym typeface="Roboto"/>
            </a:endParaRPr>
          </a:p>
          <a:p>
            <a:pPr indent="-317500" lvl="0" marL="457200" rtl="0" algn="l">
              <a:spcBef>
                <a:spcPts val="12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The number of single victims is almost double that of multiple victims</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Targeted attacks outnumber mass shootings / family related attacks</a:t>
            </a:r>
            <a:endParaRPr sz="1400">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9575" y="0"/>
            <a:ext cx="9104400" cy="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latin typeface="Roboto"/>
                <a:ea typeface="Roboto"/>
                <a:cs typeface="Roboto"/>
                <a:sym typeface="Roboto"/>
              </a:rPr>
              <a:t>Average Number of Shooting Incidents on Holidays vs Non-Holidays</a:t>
            </a:r>
            <a:endParaRPr sz="2200">
              <a:latin typeface="Roboto"/>
              <a:ea typeface="Roboto"/>
              <a:cs typeface="Roboto"/>
              <a:sym typeface="Roboto"/>
            </a:endParaRPr>
          </a:p>
        </p:txBody>
      </p:sp>
      <p:pic>
        <p:nvPicPr>
          <p:cNvPr id="195" name="Google Shape;195;p28"/>
          <p:cNvPicPr preferRelativeResize="0"/>
          <p:nvPr/>
        </p:nvPicPr>
        <p:blipFill>
          <a:blip r:embed="rId3">
            <a:alphaModFix/>
          </a:blip>
          <a:stretch>
            <a:fillRect/>
          </a:stretch>
        </p:blipFill>
        <p:spPr>
          <a:xfrm>
            <a:off x="171000" y="1105300"/>
            <a:ext cx="4525700" cy="2471025"/>
          </a:xfrm>
          <a:prstGeom prst="rect">
            <a:avLst/>
          </a:prstGeom>
          <a:noFill/>
          <a:ln>
            <a:noFill/>
          </a:ln>
        </p:spPr>
      </p:pic>
      <p:sp>
        <p:nvSpPr>
          <p:cNvPr id="196" name="Google Shape;196;p28"/>
          <p:cNvSpPr txBox="1"/>
          <p:nvPr>
            <p:ph idx="1" type="body"/>
          </p:nvPr>
        </p:nvSpPr>
        <p:spPr>
          <a:xfrm>
            <a:off x="299975" y="3831075"/>
            <a:ext cx="85836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Roboto"/>
                <a:ea typeface="Roboto"/>
                <a:cs typeface="Roboto"/>
                <a:sym typeface="Roboto"/>
              </a:rPr>
              <a:t>Key Findings:</a:t>
            </a:r>
            <a:endParaRPr b="1" sz="1400">
              <a:solidFill>
                <a:srgbClr val="000000"/>
              </a:solidFill>
              <a:latin typeface="Roboto"/>
              <a:ea typeface="Roboto"/>
              <a:cs typeface="Roboto"/>
              <a:sym typeface="Roboto"/>
            </a:endParaRPr>
          </a:p>
          <a:p>
            <a:pPr indent="-317500" lvl="0" marL="457200" rtl="0" algn="l">
              <a:spcBef>
                <a:spcPts val="12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We can see that number of incidents on Holidays and Non-Holidays are almost similar.</a:t>
            </a:r>
            <a:endParaRPr sz="1400">
              <a:solidFill>
                <a:srgbClr val="000000"/>
              </a:solidFill>
              <a:latin typeface="Roboto"/>
              <a:ea typeface="Roboto"/>
              <a:cs typeface="Roboto"/>
              <a:sym typeface="Roboto"/>
            </a:endParaRPr>
          </a:p>
        </p:txBody>
      </p:sp>
      <p:pic>
        <p:nvPicPr>
          <p:cNvPr id="197" name="Google Shape;197;p28"/>
          <p:cNvPicPr preferRelativeResize="0"/>
          <p:nvPr/>
        </p:nvPicPr>
        <p:blipFill>
          <a:blip r:embed="rId4">
            <a:alphaModFix/>
          </a:blip>
          <a:stretch>
            <a:fillRect/>
          </a:stretch>
        </p:blipFill>
        <p:spPr>
          <a:xfrm>
            <a:off x="4859787" y="1126425"/>
            <a:ext cx="4181414" cy="242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1638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Parks Gun Violence Map</a:t>
            </a:r>
            <a:endParaRPr>
              <a:solidFill>
                <a:srgbClr val="000000"/>
              </a:solidFill>
              <a:latin typeface="Roboto"/>
              <a:ea typeface="Roboto"/>
              <a:cs typeface="Roboto"/>
              <a:sym typeface="Roboto"/>
            </a:endParaRPr>
          </a:p>
        </p:txBody>
      </p:sp>
      <p:pic>
        <p:nvPicPr>
          <p:cNvPr id="203" name="Google Shape;203;p29"/>
          <p:cNvPicPr preferRelativeResize="0"/>
          <p:nvPr/>
        </p:nvPicPr>
        <p:blipFill>
          <a:blip r:embed="rId3">
            <a:alphaModFix/>
          </a:blip>
          <a:stretch>
            <a:fillRect/>
          </a:stretch>
        </p:blipFill>
        <p:spPr>
          <a:xfrm>
            <a:off x="163850" y="935425"/>
            <a:ext cx="6055360" cy="3726000"/>
          </a:xfrm>
          <a:prstGeom prst="rect">
            <a:avLst/>
          </a:prstGeom>
          <a:noFill/>
          <a:ln>
            <a:noFill/>
          </a:ln>
        </p:spPr>
      </p:pic>
      <p:sp>
        <p:nvSpPr>
          <p:cNvPr id="204" name="Google Shape;204;p29"/>
          <p:cNvSpPr txBox="1"/>
          <p:nvPr/>
        </p:nvSpPr>
        <p:spPr>
          <a:xfrm>
            <a:off x="6530550" y="1413175"/>
            <a:ext cx="2089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Key Findings:</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Most gun violence does not happen in parks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Boston has a high park area ratio to city its hard to say if shootings happen near parks with this bias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5635625" y="958725"/>
            <a:ext cx="3000000" cy="320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a:highlight>
                  <a:srgbClr val="FFFFFF"/>
                </a:highlight>
                <a:latin typeface="Roboto"/>
                <a:ea typeface="Roboto"/>
                <a:cs typeface="Roboto"/>
                <a:sym typeface="Roboto"/>
              </a:rPr>
              <a:t>Key Findings:</a:t>
            </a:r>
            <a:endParaRPr b="1">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rgbClr val="000000"/>
              </a:buClr>
              <a:buSzPts val="1400"/>
              <a:buFont typeface="Roboto"/>
              <a:buChar char="●"/>
            </a:pPr>
            <a:r>
              <a:rPr lang="en">
                <a:highlight>
                  <a:srgbClr val="FFFFFF"/>
                </a:highlight>
                <a:latin typeface="Roboto"/>
                <a:ea typeface="Roboto"/>
                <a:cs typeface="Roboto"/>
                <a:sym typeface="Roboto"/>
              </a:rPr>
              <a:t>More shootings near Community Centers seem to happen in City Council 1, with 3 Community Centers each in the top 10 list.</a:t>
            </a:r>
            <a:endParaRPr>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lang="en">
                <a:highlight>
                  <a:srgbClr val="FFFFFF"/>
                </a:highlight>
                <a:latin typeface="Roboto"/>
                <a:ea typeface="Roboto"/>
                <a:cs typeface="Roboto"/>
                <a:sym typeface="Roboto"/>
              </a:rPr>
              <a:t>There is only 1 Community Center from City Council 4 (Holland) in the top 10 list.</a:t>
            </a:r>
            <a:endParaRPr>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lang="en">
                <a:highlight>
                  <a:srgbClr val="FFFFFF"/>
                </a:highlight>
                <a:latin typeface="Roboto"/>
                <a:ea typeface="Roboto"/>
                <a:cs typeface="Roboto"/>
                <a:sym typeface="Roboto"/>
              </a:rPr>
              <a:t>There is only one Community Center from City Councils 2, 4, 5, 8 and 9 in the top 10 list.</a:t>
            </a:r>
            <a:endParaRPr>
              <a:highlight>
                <a:srgbClr val="FFFFFF"/>
              </a:highlight>
              <a:latin typeface="Roboto"/>
              <a:ea typeface="Roboto"/>
              <a:cs typeface="Roboto"/>
              <a:sym typeface="Roboto"/>
            </a:endParaRPr>
          </a:p>
        </p:txBody>
      </p:sp>
      <p:sp>
        <p:nvSpPr>
          <p:cNvPr id="210" name="Google Shape;210;p30"/>
          <p:cNvSpPr txBox="1"/>
          <p:nvPr/>
        </p:nvSpPr>
        <p:spPr>
          <a:xfrm>
            <a:off x="385775" y="0"/>
            <a:ext cx="6673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oboto"/>
                <a:ea typeface="Roboto"/>
                <a:cs typeface="Roboto"/>
                <a:sym typeface="Roboto"/>
              </a:rPr>
              <a:t>Top 10 Community Centers with Most Shootings </a:t>
            </a:r>
            <a:endParaRPr b="1" sz="2300">
              <a:latin typeface="Roboto"/>
              <a:ea typeface="Roboto"/>
              <a:cs typeface="Roboto"/>
              <a:sym typeface="Roboto"/>
            </a:endParaRPr>
          </a:p>
        </p:txBody>
      </p:sp>
      <p:pic>
        <p:nvPicPr>
          <p:cNvPr id="211" name="Google Shape;211;p30"/>
          <p:cNvPicPr preferRelativeResize="0"/>
          <p:nvPr/>
        </p:nvPicPr>
        <p:blipFill>
          <a:blip r:embed="rId3">
            <a:alphaModFix/>
          </a:blip>
          <a:stretch>
            <a:fillRect/>
          </a:stretch>
        </p:blipFill>
        <p:spPr>
          <a:xfrm>
            <a:off x="385775" y="835450"/>
            <a:ext cx="4528242" cy="3957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153550" y="0"/>
            <a:ext cx="7688700" cy="46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Race Segmentation for Community Centers</a:t>
            </a:r>
            <a:endParaRPr>
              <a:solidFill>
                <a:srgbClr val="000000"/>
              </a:solidFill>
              <a:latin typeface="Roboto"/>
              <a:ea typeface="Roboto"/>
              <a:cs typeface="Roboto"/>
              <a:sym typeface="Roboto"/>
            </a:endParaRPr>
          </a:p>
        </p:txBody>
      </p:sp>
      <p:pic>
        <p:nvPicPr>
          <p:cNvPr id="217" name="Google Shape;217;p31"/>
          <p:cNvPicPr preferRelativeResize="0"/>
          <p:nvPr/>
        </p:nvPicPr>
        <p:blipFill>
          <a:blip r:embed="rId3">
            <a:alphaModFix/>
          </a:blip>
          <a:stretch>
            <a:fillRect/>
          </a:stretch>
        </p:blipFill>
        <p:spPr>
          <a:xfrm>
            <a:off x="632488" y="465000"/>
            <a:ext cx="7879025" cy="3333825"/>
          </a:xfrm>
          <a:prstGeom prst="rect">
            <a:avLst/>
          </a:prstGeom>
          <a:noFill/>
          <a:ln>
            <a:noFill/>
          </a:ln>
        </p:spPr>
      </p:pic>
      <p:sp>
        <p:nvSpPr>
          <p:cNvPr id="218" name="Google Shape;218;p31"/>
          <p:cNvSpPr txBox="1"/>
          <p:nvPr/>
        </p:nvSpPr>
        <p:spPr>
          <a:xfrm>
            <a:off x="-12" y="3906975"/>
            <a:ext cx="9144000" cy="122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latin typeface="Roboto"/>
                <a:ea typeface="Roboto"/>
                <a:cs typeface="Roboto"/>
                <a:sym typeface="Roboto"/>
              </a:rPr>
              <a:t>Key Findings:</a:t>
            </a:r>
            <a:endParaRPr b="1" sz="1300">
              <a:latin typeface="Roboto"/>
              <a:ea typeface="Roboto"/>
              <a:cs typeface="Roboto"/>
              <a:sym typeface="Roboto"/>
            </a:endParaRPr>
          </a:p>
          <a:p>
            <a:pPr indent="-311150" lvl="0" marL="457200" rtl="0" algn="l">
              <a:lnSpc>
                <a:spcPct val="115000"/>
              </a:lnSpc>
              <a:spcBef>
                <a:spcPts val="1200"/>
              </a:spcBef>
              <a:spcAft>
                <a:spcPts val="0"/>
              </a:spcAft>
              <a:buClr>
                <a:srgbClr val="000000"/>
              </a:buClr>
              <a:buSzPts val="1300"/>
              <a:buFont typeface="Roboto"/>
              <a:buChar char="●"/>
            </a:pPr>
            <a:r>
              <a:rPr lang="en" sz="1300">
                <a:latin typeface="Roboto"/>
                <a:ea typeface="Roboto"/>
                <a:cs typeface="Roboto"/>
                <a:sym typeface="Roboto"/>
              </a:rPr>
              <a:t>More than 75% of the victims are Black.</a:t>
            </a:r>
            <a:endParaRPr sz="1300">
              <a:latin typeface="Roboto"/>
              <a:ea typeface="Roboto"/>
              <a:cs typeface="Roboto"/>
              <a:sym typeface="Roboto"/>
            </a:endParaRPr>
          </a:p>
          <a:p>
            <a:pPr indent="-311150" lvl="0" marL="457200" rtl="0" algn="l">
              <a:lnSpc>
                <a:spcPct val="115000"/>
              </a:lnSpc>
              <a:spcBef>
                <a:spcPts val="0"/>
              </a:spcBef>
              <a:spcAft>
                <a:spcPts val="0"/>
              </a:spcAft>
              <a:buClr>
                <a:srgbClr val="000000"/>
              </a:buClr>
              <a:buSzPts val="1300"/>
              <a:buFont typeface="Roboto"/>
              <a:buChar char="●"/>
            </a:pPr>
            <a:r>
              <a:rPr lang="en" sz="1300">
                <a:latin typeface="Roboto"/>
                <a:ea typeface="Roboto"/>
                <a:cs typeface="Roboto"/>
                <a:sym typeface="Roboto"/>
              </a:rPr>
              <a:t>The Community Center at Paris Street Pool has the highest number of White victims </a:t>
            </a:r>
            <a:endParaRPr sz="1300">
              <a:latin typeface="Roboto"/>
              <a:ea typeface="Roboto"/>
              <a:cs typeface="Roboto"/>
              <a:sym typeface="Roboto"/>
            </a:endParaRPr>
          </a:p>
          <a:p>
            <a:pPr indent="-311150" lvl="0" marL="457200" rtl="0" algn="l">
              <a:lnSpc>
                <a:spcPct val="115000"/>
              </a:lnSpc>
              <a:spcBef>
                <a:spcPts val="0"/>
              </a:spcBef>
              <a:spcAft>
                <a:spcPts val="0"/>
              </a:spcAft>
              <a:buClr>
                <a:srgbClr val="000000"/>
              </a:buClr>
              <a:buSzPts val="1300"/>
              <a:buFont typeface="Roboto"/>
              <a:buChar char="●"/>
            </a:pPr>
            <a:r>
              <a:rPr lang="en" sz="1300">
                <a:latin typeface="Roboto"/>
                <a:ea typeface="Roboto"/>
                <a:cs typeface="Roboto"/>
                <a:sym typeface="Roboto"/>
              </a:rPr>
              <a:t>The Community Center at Jackson/Mann has the highest number of victims of unknown race with 6.6%.</a:t>
            </a:r>
            <a:endParaRPr sz="13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 type="subTitle"/>
          </p:nvPr>
        </p:nvSpPr>
        <p:spPr>
          <a:xfrm>
            <a:off x="5937675" y="3641875"/>
            <a:ext cx="2952300" cy="12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Roboto"/>
                <a:ea typeface="Roboto"/>
                <a:cs typeface="Roboto"/>
                <a:sym typeface="Roboto"/>
              </a:rPr>
              <a:t>Inform policies that can improve the district and reduce the incidence of gun violence.</a:t>
            </a:r>
            <a:endParaRPr b="1" sz="1800">
              <a:solidFill>
                <a:srgbClr val="000000"/>
              </a:solidFill>
              <a:latin typeface="Roboto"/>
              <a:ea typeface="Roboto"/>
              <a:cs typeface="Roboto"/>
              <a:sym typeface="Roboto"/>
            </a:endParaRPr>
          </a:p>
          <a:p>
            <a:pPr indent="0" lvl="0" marL="0" rtl="0" algn="l">
              <a:spcBef>
                <a:spcPts val="0"/>
              </a:spcBef>
              <a:spcAft>
                <a:spcPts val="0"/>
              </a:spcAft>
              <a:buNone/>
            </a:pPr>
            <a:r>
              <a:t/>
            </a:r>
            <a:endParaRPr b="1" sz="1800">
              <a:solidFill>
                <a:srgbClr val="383838"/>
              </a:solidFill>
              <a:latin typeface="Raleway"/>
              <a:ea typeface="Raleway"/>
              <a:cs typeface="Raleway"/>
              <a:sym typeface="Raleway"/>
            </a:endParaRPr>
          </a:p>
          <a:p>
            <a:pPr indent="0" lvl="0" marL="0" rtl="0" algn="l">
              <a:spcBef>
                <a:spcPts val="0"/>
              </a:spcBef>
              <a:spcAft>
                <a:spcPts val="0"/>
              </a:spcAft>
              <a:buNone/>
            </a:pPr>
            <a:r>
              <a:t/>
            </a:r>
            <a:endParaRPr b="1" sz="1800">
              <a:solidFill>
                <a:srgbClr val="383838"/>
              </a:solidFill>
              <a:latin typeface="Raleway"/>
              <a:ea typeface="Raleway"/>
              <a:cs typeface="Raleway"/>
              <a:sym typeface="Raleway"/>
            </a:endParaRPr>
          </a:p>
        </p:txBody>
      </p:sp>
      <p:sp>
        <p:nvSpPr>
          <p:cNvPr id="95" name="Google Shape;95;p14"/>
          <p:cNvSpPr txBox="1"/>
          <p:nvPr/>
        </p:nvSpPr>
        <p:spPr>
          <a:xfrm>
            <a:off x="442800" y="-16100"/>
            <a:ext cx="3815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oboto"/>
                <a:ea typeface="Roboto"/>
                <a:cs typeface="Roboto"/>
                <a:sym typeface="Roboto"/>
              </a:rPr>
              <a:t>Project Motivation</a:t>
            </a:r>
            <a:endParaRPr b="1" sz="2300">
              <a:latin typeface="Roboto"/>
              <a:ea typeface="Roboto"/>
              <a:cs typeface="Roboto"/>
              <a:sym typeface="Roboto"/>
            </a:endParaRPr>
          </a:p>
        </p:txBody>
      </p:sp>
      <p:sp>
        <p:nvSpPr>
          <p:cNvPr id="96" name="Google Shape;96;p14"/>
          <p:cNvSpPr txBox="1"/>
          <p:nvPr>
            <p:ph idx="1" type="subTitle"/>
          </p:nvPr>
        </p:nvSpPr>
        <p:spPr>
          <a:xfrm>
            <a:off x="510025" y="1461550"/>
            <a:ext cx="2952300" cy="11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Roboto"/>
                <a:ea typeface="Roboto"/>
                <a:cs typeface="Roboto"/>
                <a:sym typeface="Roboto"/>
              </a:rPr>
              <a:t>Recent uptick in gun possession among youth in Boston's District 4 </a:t>
            </a:r>
            <a:endParaRPr b="1" sz="1800">
              <a:solidFill>
                <a:srgbClr val="000000"/>
              </a:solidFill>
              <a:latin typeface="Roboto"/>
              <a:ea typeface="Roboto"/>
              <a:cs typeface="Roboto"/>
              <a:sym typeface="Roboto"/>
            </a:endParaRPr>
          </a:p>
        </p:txBody>
      </p:sp>
      <p:sp>
        <p:nvSpPr>
          <p:cNvPr id="97" name="Google Shape;97;p14"/>
          <p:cNvSpPr txBox="1"/>
          <p:nvPr>
            <p:ph idx="1" type="subTitle"/>
          </p:nvPr>
        </p:nvSpPr>
        <p:spPr>
          <a:xfrm>
            <a:off x="3095850" y="2463700"/>
            <a:ext cx="2952300" cy="13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Roboto"/>
                <a:ea typeface="Roboto"/>
                <a:cs typeface="Roboto"/>
                <a:sym typeface="Roboto"/>
              </a:rPr>
              <a:t>Need to understand the drivers of gun violence in the district and the city as a whole. </a:t>
            </a:r>
            <a:endParaRPr b="1" sz="1800">
              <a:solidFill>
                <a:srgbClr val="000000"/>
              </a:solidFill>
              <a:latin typeface="Roboto"/>
              <a:ea typeface="Roboto"/>
              <a:cs typeface="Roboto"/>
              <a:sym typeface="Roboto"/>
            </a:endParaRPr>
          </a:p>
        </p:txBody>
      </p:sp>
      <p:sp>
        <p:nvSpPr>
          <p:cNvPr id="98" name="Google Shape;98;p14"/>
          <p:cNvSpPr txBox="1"/>
          <p:nvPr/>
        </p:nvSpPr>
        <p:spPr>
          <a:xfrm>
            <a:off x="7650825" y="60100"/>
            <a:ext cx="1451100" cy="400200"/>
          </a:xfrm>
          <a:prstGeom prst="rect">
            <a:avLst/>
          </a:prstGeom>
          <a:noFill/>
          <a:ln>
            <a:noFill/>
          </a:ln>
        </p:spPr>
        <p:txBody>
          <a:bodyPr anchorCtr="0" anchor="t" bIns="91425" lIns="91425" spcFirstLastPara="1" rIns="91425" wrap="square" tIns="91425">
            <a:spAutoFit/>
          </a:bodyPr>
          <a:lstStyle/>
          <a:p>
            <a:pPr indent="0" lvl="0" marL="0" rtl="0" algn="ctr">
              <a:spcBef>
                <a:spcPts val="1600"/>
              </a:spcBef>
              <a:spcAft>
                <a:spcPts val="400"/>
              </a:spcAft>
              <a:buNone/>
            </a:pPr>
            <a:r>
              <a:rPr b="1" lang="en">
                <a:solidFill>
                  <a:schemeClr val="dk2"/>
                </a:solidFill>
              </a:rPr>
              <a:t>Gun Violence</a:t>
            </a:r>
            <a:endParaRPr>
              <a:solidFill>
                <a:schemeClr val="dk2"/>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2"/>
          <p:cNvPicPr preferRelativeResize="0"/>
          <p:nvPr/>
        </p:nvPicPr>
        <p:blipFill>
          <a:blip r:embed="rId3">
            <a:alphaModFix/>
          </a:blip>
          <a:stretch>
            <a:fillRect/>
          </a:stretch>
        </p:blipFill>
        <p:spPr>
          <a:xfrm>
            <a:off x="727650" y="535200"/>
            <a:ext cx="7688699" cy="3385426"/>
          </a:xfrm>
          <a:prstGeom prst="rect">
            <a:avLst/>
          </a:prstGeom>
          <a:noFill/>
          <a:ln>
            <a:noFill/>
          </a:ln>
        </p:spPr>
      </p:pic>
      <p:sp>
        <p:nvSpPr>
          <p:cNvPr id="224" name="Google Shape;224;p32"/>
          <p:cNvSpPr txBox="1"/>
          <p:nvPr>
            <p:ph type="title"/>
          </p:nvPr>
        </p:nvSpPr>
        <p:spPr>
          <a:xfrm>
            <a:off x="29367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Hispanic </a:t>
            </a:r>
            <a:r>
              <a:rPr lang="en">
                <a:solidFill>
                  <a:srgbClr val="000000"/>
                </a:solidFill>
                <a:latin typeface="Roboto"/>
                <a:ea typeface="Roboto"/>
                <a:cs typeface="Roboto"/>
                <a:sym typeface="Roboto"/>
              </a:rPr>
              <a:t>Segmentation for Community Centers</a:t>
            </a:r>
            <a:endParaRPr>
              <a:solidFill>
                <a:srgbClr val="000000"/>
              </a:solidFill>
              <a:latin typeface="Roboto"/>
              <a:ea typeface="Roboto"/>
              <a:cs typeface="Roboto"/>
              <a:sym typeface="Roboto"/>
            </a:endParaRPr>
          </a:p>
        </p:txBody>
      </p:sp>
      <p:sp>
        <p:nvSpPr>
          <p:cNvPr id="225" name="Google Shape;225;p32"/>
          <p:cNvSpPr txBox="1"/>
          <p:nvPr/>
        </p:nvSpPr>
        <p:spPr>
          <a:xfrm>
            <a:off x="0" y="3927875"/>
            <a:ext cx="9144000" cy="76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latin typeface="Roboto"/>
                <a:ea typeface="Roboto"/>
                <a:cs typeface="Roboto"/>
                <a:sym typeface="Roboto"/>
              </a:rPr>
              <a:t>Key Findings:</a:t>
            </a:r>
            <a:endParaRPr b="1" sz="1300">
              <a:latin typeface="Roboto"/>
              <a:ea typeface="Roboto"/>
              <a:cs typeface="Roboto"/>
              <a:sym typeface="Roboto"/>
            </a:endParaRPr>
          </a:p>
          <a:p>
            <a:pPr indent="-311150" lvl="0" marL="457200" rtl="0" algn="l">
              <a:lnSpc>
                <a:spcPct val="115000"/>
              </a:lnSpc>
              <a:spcBef>
                <a:spcPts val="1200"/>
              </a:spcBef>
              <a:spcAft>
                <a:spcPts val="0"/>
              </a:spcAft>
              <a:buClr>
                <a:srgbClr val="000000"/>
              </a:buClr>
              <a:buSzPts val="1300"/>
              <a:buFont typeface="Roboto"/>
              <a:buChar char="●"/>
            </a:pPr>
            <a:r>
              <a:rPr lang="en" sz="1300">
                <a:latin typeface="Roboto"/>
                <a:ea typeface="Roboto"/>
                <a:cs typeface="Roboto"/>
                <a:sym typeface="Roboto"/>
              </a:rPr>
              <a:t>In the top 10 community centers most affected by gun violence the majority of people identify as Hispanic </a:t>
            </a:r>
            <a:endParaRPr sz="13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9892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Gender Segmentation for Community Centers</a:t>
            </a:r>
            <a:endParaRPr>
              <a:solidFill>
                <a:srgbClr val="000000"/>
              </a:solidFill>
              <a:latin typeface="Roboto"/>
              <a:ea typeface="Roboto"/>
              <a:cs typeface="Roboto"/>
              <a:sym typeface="Roboto"/>
            </a:endParaRPr>
          </a:p>
        </p:txBody>
      </p:sp>
      <p:pic>
        <p:nvPicPr>
          <p:cNvPr id="231" name="Google Shape;231;p33"/>
          <p:cNvPicPr preferRelativeResize="0"/>
          <p:nvPr/>
        </p:nvPicPr>
        <p:blipFill>
          <a:blip r:embed="rId3">
            <a:alphaModFix/>
          </a:blip>
          <a:stretch>
            <a:fillRect/>
          </a:stretch>
        </p:blipFill>
        <p:spPr>
          <a:xfrm>
            <a:off x="689450" y="535200"/>
            <a:ext cx="7511824" cy="3286425"/>
          </a:xfrm>
          <a:prstGeom prst="rect">
            <a:avLst/>
          </a:prstGeom>
          <a:noFill/>
          <a:ln>
            <a:noFill/>
          </a:ln>
        </p:spPr>
      </p:pic>
      <p:sp>
        <p:nvSpPr>
          <p:cNvPr id="232" name="Google Shape;232;p33"/>
          <p:cNvSpPr txBox="1"/>
          <p:nvPr/>
        </p:nvSpPr>
        <p:spPr>
          <a:xfrm>
            <a:off x="0" y="3821625"/>
            <a:ext cx="91440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Roboto"/>
                <a:ea typeface="Roboto"/>
                <a:cs typeface="Roboto"/>
                <a:sym typeface="Roboto"/>
              </a:rPr>
              <a:t>Key Findings:</a:t>
            </a:r>
            <a:endParaRPr b="1" sz="1200">
              <a:latin typeface="Roboto"/>
              <a:ea typeface="Roboto"/>
              <a:cs typeface="Roboto"/>
              <a:sym typeface="Roboto"/>
            </a:endParaRPr>
          </a:p>
          <a:p>
            <a:pPr indent="-304800" lvl="0" marL="457200" rtl="0" algn="l">
              <a:lnSpc>
                <a:spcPct val="115000"/>
              </a:lnSpc>
              <a:spcBef>
                <a:spcPts val="1200"/>
              </a:spcBef>
              <a:spcAft>
                <a:spcPts val="0"/>
              </a:spcAft>
              <a:buClr>
                <a:srgbClr val="000000"/>
              </a:buClr>
              <a:buSzPts val="1200"/>
              <a:buFont typeface="Roboto"/>
              <a:buChar char="●"/>
            </a:pPr>
            <a:r>
              <a:rPr lang="en" sz="1200">
                <a:latin typeface="Roboto"/>
                <a:ea typeface="Roboto"/>
                <a:cs typeface="Roboto"/>
                <a:sym typeface="Roboto"/>
              </a:rPr>
              <a:t>There are always more male victims than female victims (more than 80% of the victims are males in every case vs more than 7% for females).</a:t>
            </a:r>
            <a:endParaRPr sz="1200">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lang="en" sz="1200">
                <a:latin typeface="Roboto"/>
                <a:ea typeface="Roboto"/>
                <a:cs typeface="Roboto"/>
                <a:sym typeface="Roboto"/>
              </a:rPr>
              <a:t>Charlestown in City Council 1 has the highest percentage of male victims at 92.8%</a:t>
            </a:r>
            <a:endParaRPr sz="1200">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lang="en" sz="1200">
                <a:latin typeface="Roboto"/>
                <a:ea typeface="Roboto"/>
                <a:cs typeface="Roboto"/>
                <a:sym typeface="Roboto"/>
              </a:rPr>
              <a:t>Holland in City Council 4 has the highest percentage of female incidents with 18%</a:t>
            </a:r>
            <a:endParaRPr sz="7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141775" y="0"/>
            <a:ext cx="8438700" cy="45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Single Victim vs Multiple Victims for Community Centers</a:t>
            </a:r>
            <a:endParaRPr>
              <a:solidFill>
                <a:srgbClr val="000000"/>
              </a:solidFill>
              <a:latin typeface="Roboto"/>
              <a:ea typeface="Roboto"/>
              <a:cs typeface="Roboto"/>
              <a:sym typeface="Roboto"/>
            </a:endParaRPr>
          </a:p>
        </p:txBody>
      </p:sp>
      <p:pic>
        <p:nvPicPr>
          <p:cNvPr id="238" name="Google Shape;238;p34"/>
          <p:cNvPicPr preferRelativeResize="0"/>
          <p:nvPr/>
        </p:nvPicPr>
        <p:blipFill>
          <a:blip r:embed="rId3">
            <a:alphaModFix/>
          </a:blip>
          <a:stretch>
            <a:fillRect/>
          </a:stretch>
        </p:blipFill>
        <p:spPr>
          <a:xfrm>
            <a:off x="755000" y="545050"/>
            <a:ext cx="7633999" cy="3353376"/>
          </a:xfrm>
          <a:prstGeom prst="rect">
            <a:avLst/>
          </a:prstGeom>
          <a:noFill/>
          <a:ln>
            <a:noFill/>
          </a:ln>
        </p:spPr>
      </p:pic>
      <p:sp>
        <p:nvSpPr>
          <p:cNvPr id="239" name="Google Shape;239;p34"/>
          <p:cNvSpPr txBox="1"/>
          <p:nvPr>
            <p:ph idx="1" type="body"/>
          </p:nvPr>
        </p:nvSpPr>
        <p:spPr>
          <a:xfrm>
            <a:off x="0" y="3779275"/>
            <a:ext cx="9144000" cy="13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Roboto"/>
                <a:ea typeface="Roboto"/>
                <a:cs typeface="Roboto"/>
                <a:sym typeface="Roboto"/>
              </a:rPr>
              <a:t>Key Findings:</a:t>
            </a:r>
            <a:endParaRPr b="1" sz="1200">
              <a:solidFill>
                <a:srgbClr val="000000"/>
              </a:solidFill>
              <a:latin typeface="Roboto"/>
              <a:ea typeface="Roboto"/>
              <a:cs typeface="Roboto"/>
              <a:sym typeface="Roboto"/>
            </a:endParaRPr>
          </a:p>
          <a:p>
            <a:pPr indent="-304800" lvl="0" marL="457200" rtl="0" algn="l">
              <a:spcBef>
                <a:spcPts val="120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T</a:t>
            </a:r>
            <a:r>
              <a:rPr lang="en" sz="1200">
                <a:solidFill>
                  <a:srgbClr val="000000"/>
                </a:solidFill>
                <a:latin typeface="Roboto"/>
                <a:ea typeface="Roboto"/>
                <a:cs typeface="Roboto"/>
                <a:sym typeface="Roboto"/>
              </a:rPr>
              <a:t>here are always more incidents with single victims than multiple victims </a:t>
            </a:r>
            <a:r>
              <a:rPr lang="en" sz="1200">
                <a:solidFill>
                  <a:srgbClr val="000000"/>
                </a:solidFill>
                <a:latin typeface="Roboto"/>
                <a:ea typeface="Roboto"/>
                <a:cs typeface="Roboto"/>
                <a:sym typeface="Roboto"/>
              </a:rPr>
              <a:t>(more than 60% of the incidents have a single victim in every case vs more than 21% for multiple victims).</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Charlestown in City Council 1 has the highest percentage of incidents with a single victim at 78.3%, whereas for multiple victims, it is at Vine Street in City Council 7, with 33.8%.</a:t>
            </a:r>
            <a:endParaRPr sz="1200">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45157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Fatal vs Nonfatal Shootings for Community Centers</a:t>
            </a:r>
            <a:endParaRPr>
              <a:solidFill>
                <a:srgbClr val="000000"/>
              </a:solidFill>
              <a:latin typeface="Roboto"/>
              <a:ea typeface="Roboto"/>
              <a:cs typeface="Roboto"/>
              <a:sym typeface="Roboto"/>
            </a:endParaRPr>
          </a:p>
        </p:txBody>
      </p:sp>
      <p:pic>
        <p:nvPicPr>
          <p:cNvPr id="245" name="Google Shape;245;p35"/>
          <p:cNvPicPr preferRelativeResize="0"/>
          <p:nvPr/>
        </p:nvPicPr>
        <p:blipFill>
          <a:blip r:embed="rId3">
            <a:alphaModFix/>
          </a:blip>
          <a:stretch>
            <a:fillRect/>
          </a:stretch>
        </p:blipFill>
        <p:spPr>
          <a:xfrm>
            <a:off x="527998" y="535198"/>
            <a:ext cx="7535877" cy="3320224"/>
          </a:xfrm>
          <a:prstGeom prst="rect">
            <a:avLst/>
          </a:prstGeom>
          <a:noFill/>
          <a:ln>
            <a:noFill/>
          </a:ln>
        </p:spPr>
      </p:pic>
      <p:sp>
        <p:nvSpPr>
          <p:cNvPr id="246" name="Google Shape;246;p35"/>
          <p:cNvSpPr txBox="1"/>
          <p:nvPr/>
        </p:nvSpPr>
        <p:spPr>
          <a:xfrm>
            <a:off x="0" y="3684300"/>
            <a:ext cx="9144000" cy="145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latin typeface="Roboto"/>
                <a:ea typeface="Roboto"/>
                <a:cs typeface="Roboto"/>
                <a:sym typeface="Roboto"/>
              </a:rPr>
              <a:t>Key Findings:</a:t>
            </a:r>
            <a:endParaRPr b="1" sz="1300">
              <a:latin typeface="Roboto"/>
              <a:ea typeface="Roboto"/>
              <a:cs typeface="Roboto"/>
              <a:sym typeface="Roboto"/>
            </a:endParaRPr>
          </a:p>
          <a:p>
            <a:pPr indent="-311150" lvl="0" marL="457200" rtl="0" algn="l">
              <a:lnSpc>
                <a:spcPct val="115000"/>
              </a:lnSpc>
              <a:spcBef>
                <a:spcPts val="1200"/>
              </a:spcBef>
              <a:spcAft>
                <a:spcPts val="0"/>
              </a:spcAft>
              <a:buClr>
                <a:srgbClr val="000000"/>
              </a:buClr>
              <a:buSzPts val="1300"/>
              <a:buFont typeface="Roboto"/>
              <a:buChar char="●"/>
            </a:pPr>
            <a:r>
              <a:rPr lang="en" sz="1300">
                <a:latin typeface="Roboto"/>
                <a:ea typeface="Roboto"/>
                <a:cs typeface="Roboto"/>
                <a:sym typeface="Roboto"/>
              </a:rPr>
              <a:t>In all the Community Centers in the top 10 list, there are always more non-fatal than fatal incidents (more than 75% of the incidents are non-fatal in every case vs more than 14% for fatal ones).</a:t>
            </a:r>
            <a:endParaRPr sz="1300">
              <a:latin typeface="Roboto"/>
              <a:ea typeface="Roboto"/>
              <a:cs typeface="Roboto"/>
              <a:sym typeface="Roboto"/>
            </a:endParaRPr>
          </a:p>
          <a:p>
            <a:pPr indent="-311150" lvl="0" marL="457200" rtl="0" algn="l">
              <a:lnSpc>
                <a:spcPct val="115000"/>
              </a:lnSpc>
              <a:spcBef>
                <a:spcPts val="0"/>
              </a:spcBef>
              <a:spcAft>
                <a:spcPts val="0"/>
              </a:spcAft>
              <a:buClr>
                <a:srgbClr val="000000"/>
              </a:buClr>
              <a:buSzPts val="1300"/>
              <a:buFont typeface="Roboto"/>
              <a:buChar char="●"/>
            </a:pPr>
            <a:r>
              <a:rPr lang="en" sz="1300">
                <a:latin typeface="Roboto"/>
                <a:ea typeface="Roboto"/>
                <a:cs typeface="Roboto"/>
                <a:sym typeface="Roboto"/>
              </a:rPr>
              <a:t>Hyde Park in City Council 5 has the highest percentage of non-fatal at 92%, whereas for fatal ones, it is at Charlestown in City Council 1, with 24.6%.</a:t>
            </a:r>
            <a:endParaRPr sz="1000"/>
          </a:p>
        </p:txBody>
      </p:sp>
      <p:sp>
        <p:nvSpPr>
          <p:cNvPr id="247" name="Google Shape;247;p35"/>
          <p:cNvSpPr txBox="1"/>
          <p:nvPr/>
        </p:nvSpPr>
        <p:spPr>
          <a:xfrm>
            <a:off x="919425" y="4221275"/>
            <a:ext cx="417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443725" y="0"/>
            <a:ext cx="7688700" cy="46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Race Segmentation for D4 Community Centers</a:t>
            </a:r>
            <a:endParaRPr>
              <a:solidFill>
                <a:srgbClr val="000000"/>
              </a:solidFill>
              <a:latin typeface="Roboto"/>
              <a:ea typeface="Roboto"/>
              <a:cs typeface="Roboto"/>
              <a:sym typeface="Roboto"/>
            </a:endParaRPr>
          </a:p>
        </p:txBody>
      </p:sp>
      <p:pic>
        <p:nvPicPr>
          <p:cNvPr id="253" name="Google Shape;253;p36"/>
          <p:cNvPicPr preferRelativeResize="0"/>
          <p:nvPr/>
        </p:nvPicPr>
        <p:blipFill>
          <a:blip r:embed="rId3">
            <a:alphaModFix/>
          </a:blip>
          <a:stretch>
            <a:fillRect/>
          </a:stretch>
        </p:blipFill>
        <p:spPr>
          <a:xfrm>
            <a:off x="152400" y="818113"/>
            <a:ext cx="8839200" cy="2680527"/>
          </a:xfrm>
          <a:prstGeom prst="rect">
            <a:avLst/>
          </a:prstGeom>
          <a:noFill/>
          <a:ln>
            <a:noFill/>
          </a:ln>
        </p:spPr>
      </p:pic>
      <p:sp>
        <p:nvSpPr>
          <p:cNvPr id="254" name="Google Shape;254;p36"/>
          <p:cNvSpPr txBox="1"/>
          <p:nvPr/>
        </p:nvSpPr>
        <p:spPr>
          <a:xfrm>
            <a:off x="0" y="3851750"/>
            <a:ext cx="9144000" cy="11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Roboto"/>
                <a:ea typeface="Roboto"/>
                <a:cs typeface="Roboto"/>
                <a:sym typeface="Roboto"/>
              </a:rPr>
              <a:t>Key Findings</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For the top 3 community centers in D4 We see that the majority race that is affected are black</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White and the rest of unknown races combined at most have 1/3 the amount of gun violence incidents while the rest is black</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These community centers are located in predominantly black neighborhoods so our graphs represent those biases</a:t>
            </a:r>
            <a:endParaRPr b="1" sz="13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466350" y="0"/>
            <a:ext cx="7688700" cy="47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Hispanic </a:t>
            </a:r>
            <a:r>
              <a:rPr lang="en">
                <a:solidFill>
                  <a:srgbClr val="000000"/>
                </a:solidFill>
                <a:latin typeface="Roboto"/>
                <a:ea typeface="Roboto"/>
                <a:cs typeface="Roboto"/>
                <a:sym typeface="Roboto"/>
              </a:rPr>
              <a:t>Segmentation for D4 Community Centers</a:t>
            </a:r>
            <a:endParaRPr>
              <a:solidFill>
                <a:srgbClr val="000000"/>
              </a:solidFill>
              <a:latin typeface="Roboto"/>
              <a:ea typeface="Roboto"/>
              <a:cs typeface="Roboto"/>
              <a:sym typeface="Roboto"/>
            </a:endParaRPr>
          </a:p>
          <a:p>
            <a:pPr indent="0" lvl="0" marL="0" rtl="0" algn="l">
              <a:spcBef>
                <a:spcPts val="0"/>
              </a:spcBef>
              <a:spcAft>
                <a:spcPts val="0"/>
              </a:spcAft>
              <a:buNone/>
            </a:pPr>
            <a:r>
              <a:t/>
            </a:r>
            <a:endParaRPr/>
          </a:p>
        </p:txBody>
      </p:sp>
      <p:pic>
        <p:nvPicPr>
          <p:cNvPr id="260" name="Google Shape;260;p37"/>
          <p:cNvPicPr preferRelativeResize="0"/>
          <p:nvPr/>
        </p:nvPicPr>
        <p:blipFill>
          <a:blip r:embed="rId3">
            <a:alphaModFix/>
          </a:blip>
          <a:stretch>
            <a:fillRect/>
          </a:stretch>
        </p:blipFill>
        <p:spPr>
          <a:xfrm>
            <a:off x="245494" y="888011"/>
            <a:ext cx="8653000" cy="2678701"/>
          </a:xfrm>
          <a:prstGeom prst="rect">
            <a:avLst/>
          </a:prstGeom>
          <a:noFill/>
          <a:ln>
            <a:noFill/>
          </a:ln>
        </p:spPr>
      </p:pic>
      <p:sp>
        <p:nvSpPr>
          <p:cNvPr id="261" name="Google Shape;261;p37"/>
          <p:cNvSpPr txBox="1"/>
          <p:nvPr/>
        </p:nvSpPr>
        <p:spPr>
          <a:xfrm>
            <a:off x="0" y="3674400"/>
            <a:ext cx="9144000" cy="143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latin typeface="Roboto"/>
                <a:ea typeface="Roboto"/>
                <a:cs typeface="Roboto"/>
                <a:sym typeface="Roboto"/>
              </a:rPr>
              <a:t>Key Findings:</a:t>
            </a:r>
            <a:endParaRPr b="1" sz="1300">
              <a:latin typeface="Roboto"/>
              <a:ea typeface="Roboto"/>
              <a:cs typeface="Roboto"/>
              <a:sym typeface="Roboto"/>
            </a:endParaRPr>
          </a:p>
          <a:p>
            <a:pPr indent="-317500" lvl="0" marL="457200" rtl="0" algn="l">
              <a:lnSpc>
                <a:spcPct val="115000"/>
              </a:lnSpc>
              <a:spcBef>
                <a:spcPts val="1200"/>
              </a:spcBef>
              <a:spcAft>
                <a:spcPts val="0"/>
              </a:spcAft>
              <a:buClr>
                <a:srgbClr val="000000"/>
              </a:buClr>
              <a:buSzPts val="1400"/>
              <a:buFont typeface="Roboto"/>
              <a:buChar char="●"/>
            </a:pPr>
            <a:r>
              <a:rPr lang="en">
                <a:latin typeface="Roboto"/>
                <a:ea typeface="Roboto"/>
                <a:cs typeface="Roboto"/>
                <a:sym typeface="Roboto"/>
              </a:rPr>
              <a:t>D4 has the same trend as the rest of Boston</a:t>
            </a:r>
            <a:endParaRPr>
              <a:latin typeface="Roboto"/>
              <a:ea typeface="Roboto"/>
              <a:cs typeface="Roboto"/>
              <a:sym typeface="Roboto"/>
            </a:endParaRPr>
          </a:p>
          <a:p>
            <a:pPr indent="-311150" lvl="0" marL="457200" rtl="0" algn="l">
              <a:lnSpc>
                <a:spcPct val="115000"/>
              </a:lnSpc>
              <a:spcBef>
                <a:spcPts val="0"/>
              </a:spcBef>
              <a:spcAft>
                <a:spcPts val="0"/>
              </a:spcAft>
              <a:buClr>
                <a:schemeClr val="accent1"/>
              </a:buClr>
              <a:buSzPts val="1300"/>
              <a:buFont typeface="Roboto"/>
              <a:buChar char="●"/>
            </a:pPr>
            <a:r>
              <a:rPr lang="en">
                <a:latin typeface="Roboto"/>
                <a:ea typeface="Roboto"/>
                <a:cs typeface="Roboto"/>
                <a:sym typeface="Roboto"/>
              </a:rPr>
              <a:t>More people who are affected by gun violence identify as hispanic</a:t>
            </a:r>
            <a:endParaRPr>
              <a:latin typeface="Roboto"/>
              <a:ea typeface="Roboto"/>
              <a:cs typeface="Roboto"/>
              <a:sym typeface="Robo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3713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Gender Segmentation for D4 Community Centers</a:t>
            </a:r>
            <a:endParaRPr>
              <a:solidFill>
                <a:srgbClr val="000000"/>
              </a:solidFill>
              <a:latin typeface="Roboto"/>
              <a:ea typeface="Roboto"/>
              <a:cs typeface="Roboto"/>
              <a:sym typeface="Roboto"/>
            </a:endParaRPr>
          </a:p>
        </p:txBody>
      </p:sp>
      <p:pic>
        <p:nvPicPr>
          <p:cNvPr id="267" name="Google Shape;267;p38"/>
          <p:cNvPicPr preferRelativeResize="0"/>
          <p:nvPr/>
        </p:nvPicPr>
        <p:blipFill>
          <a:blip r:embed="rId3">
            <a:alphaModFix/>
          </a:blip>
          <a:stretch>
            <a:fillRect/>
          </a:stretch>
        </p:blipFill>
        <p:spPr>
          <a:xfrm>
            <a:off x="152400" y="726925"/>
            <a:ext cx="8839201" cy="2695597"/>
          </a:xfrm>
          <a:prstGeom prst="rect">
            <a:avLst/>
          </a:prstGeom>
          <a:noFill/>
          <a:ln>
            <a:noFill/>
          </a:ln>
        </p:spPr>
      </p:pic>
      <p:sp>
        <p:nvSpPr>
          <p:cNvPr id="268" name="Google Shape;268;p38"/>
          <p:cNvSpPr txBox="1"/>
          <p:nvPr>
            <p:ph idx="1" type="body"/>
          </p:nvPr>
        </p:nvSpPr>
        <p:spPr>
          <a:xfrm>
            <a:off x="666450" y="3422525"/>
            <a:ext cx="7811100" cy="126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Roboto"/>
                <a:ea typeface="Roboto"/>
                <a:cs typeface="Roboto"/>
                <a:sym typeface="Roboto"/>
              </a:rPr>
              <a:t>Key Findings</a:t>
            </a:r>
            <a:endParaRPr b="1" sz="1400">
              <a:solidFill>
                <a:srgbClr val="000000"/>
              </a:solidFill>
              <a:latin typeface="Roboto"/>
              <a:ea typeface="Roboto"/>
              <a:cs typeface="Roboto"/>
              <a:sym typeface="Roboto"/>
            </a:endParaRPr>
          </a:p>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For the top 3 community centers in D4, we see that male victims outnumber female victims by 4 to 1.</a:t>
            </a:r>
            <a:endParaRPr sz="1400">
              <a:solidFill>
                <a:srgbClr val="000000"/>
              </a:solidFill>
              <a:latin typeface="Roboto"/>
              <a:ea typeface="Roboto"/>
              <a:cs typeface="Roboto"/>
              <a:sym typeface="Roboto"/>
            </a:endParaRPr>
          </a:p>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Generally, it's considered that men perpetrate more gun violence than women (due to sociological properties) so seeing men victims also high is interesting</a:t>
            </a:r>
            <a:endParaRPr sz="1400">
              <a:solidFill>
                <a:srgbClr val="00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1524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Single vs Multiple Victims for D4 Community Centers</a:t>
            </a:r>
            <a:endParaRPr>
              <a:solidFill>
                <a:srgbClr val="000000"/>
              </a:solidFill>
              <a:latin typeface="Roboto"/>
              <a:ea typeface="Roboto"/>
              <a:cs typeface="Roboto"/>
              <a:sym typeface="Roboto"/>
            </a:endParaRPr>
          </a:p>
        </p:txBody>
      </p:sp>
      <p:pic>
        <p:nvPicPr>
          <p:cNvPr id="274" name="Google Shape;274;p39"/>
          <p:cNvPicPr preferRelativeResize="0"/>
          <p:nvPr/>
        </p:nvPicPr>
        <p:blipFill>
          <a:blip r:embed="rId3">
            <a:alphaModFix/>
          </a:blip>
          <a:stretch>
            <a:fillRect/>
          </a:stretch>
        </p:blipFill>
        <p:spPr>
          <a:xfrm>
            <a:off x="152400" y="624225"/>
            <a:ext cx="8839201" cy="2653064"/>
          </a:xfrm>
          <a:prstGeom prst="rect">
            <a:avLst/>
          </a:prstGeom>
          <a:noFill/>
          <a:ln>
            <a:noFill/>
          </a:ln>
        </p:spPr>
      </p:pic>
      <p:sp>
        <p:nvSpPr>
          <p:cNvPr id="275" name="Google Shape;275;p39"/>
          <p:cNvSpPr txBox="1"/>
          <p:nvPr>
            <p:ph idx="1" type="body"/>
          </p:nvPr>
        </p:nvSpPr>
        <p:spPr>
          <a:xfrm>
            <a:off x="152400" y="3468500"/>
            <a:ext cx="8839200" cy="145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Roboto"/>
                <a:ea typeface="Roboto"/>
                <a:cs typeface="Roboto"/>
                <a:sym typeface="Roboto"/>
              </a:rPr>
              <a:t>Key Findings</a:t>
            </a:r>
            <a:endParaRPr b="1" sz="1400">
              <a:solidFill>
                <a:srgbClr val="000000"/>
              </a:solidFill>
              <a:latin typeface="Roboto"/>
              <a:ea typeface="Roboto"/>
              <a:cs typeface="Roboto"/>
              <a:sym typeface="Roboto"/>
            </a:endParaRPr>
          </a:p>
          <a:p>
            <a:pPr indent="0" lvl="0" marL="0" rtl="0" algn="l">
              <a:lnSpc>
                <a:spcPct val="100000"/>
              </a:lnSpc>
              <a:spcBef>
                <a:spcPts val="0"/>
              </a:spcBef>
              <a:spcAft>
                <a:spcPts val="0"/>
              </a:spcAft>
              <a:buNone/>
            </a:pPr>
            <a:r>
              <a:t/>
            </a:r>
            <a:endParaRPr b="1" sz="1400">
              <a:solidFill>
                <a:srgbClr val="000000"/>
              </a:solidFill>
              <a:latin typeface="Roboto"/>
              <a:ea typeface="Roboto"/>
              <a:cs typeface="Roboto"/>
              <a:sym typeface="Roboto"/>
            </a:endParaRPr>
          </a:p>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For the top 3 community centers in D4 Single Victims outnumber Multiple Victims almost 4 to 1</a:t>
            </a:r>
            <a:endParaRPr sz="1400">
              <a:solidFill>
                <a:srgbClr val="000000"/>
              </a:solidFill>
              <a:latin typeface="Roboto"/>
              <a:ea typeface="Roboto"/>
              <a:cs typeface="Roboto"/>
              <a:sym typeface="Roboto"/>
            </a:endParaRPr>
          </a:p>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Community centers are a public place with lots of people so it is interesting that multiple victims are less than single. This could highlight a bias in our data where we get a range of incidents near the community center within one mile</a:t>
            </a:r>
            <a:endParaRPr sz="1400">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1524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Roboto"/>
                <a:ea typeface="Roboto"/>
                <a:cs typeface="Roboto"/>
                <a:sym typeface="Roboto"/>
              </a:rPr>
              <a:t>Fatal vs Non-fatal Shootings for D4 Community Centers</a:t>
            </a:r>
            <a:endParaRPr>
              <a:solidFill>
                <a:srgbClr val="000000"/>
              </a:solidFill>
              <a:latin typeface="Roboto"/>
              <a:ea typeface="Roboto"/>
              <a:cs typeface="Roboto"/>
              <a:sym typeface="Roboto"/>
            </a:endParaRPr>
          </a:p>
        </p:txBody>
      </p:sp>
      <p:pic>
        <p:nvPicPr>
          <p:cNvPr id="281" name="Google Shape;281;p40"/>
          <p:cNvPicPr preferRelativeResize="0"/>
          <p:nvPr/>
        </p:nvPicPr>
        <p:blipFill>
          <a:blip r:embed="rId3">
            <a:alphaModFix/>
          </a:blip>
          <a:stretch>
            <a:fillRect/>
          </a:stretch>
        </p:blipFill>
        <p:spPr>
          <a:xfrm>
            <a:off x="152400" y="579950"/>
            <a:ext cx="8839200" cy="2709208"/>
          </a:xfrm>
          <a:prstGeom prst="rect">
            <a:avLst/>
          </a:prstGeom>
          <a:noFill/>
          <a:ln>
            <a:noFill/>
          </a:ln>
        </p:spPr>
      </p:pic>
      <p:sp>
        <p:nvSpPr>
          <p:cNvPr id="282" name="Google Shape;282;p40"/>
          <p:cNvSpPr txBox="1"/>
          <p:nvPr>
            <p:ph idx="1" type="body"/>
          </p:nvPr>
        </p:nvSpPr>
        <p:spPr>
          <a:xfrm>
            <a:off x="0" y="3536700"/>
            <a:ext cx="9144000" cy="160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latin typeface="Roboto"/>
                <a:ea typeface="Roboto"/>
                <a:cs typeface="Roboto"/>
                <a:sym typeface="Roboto"/>
              </a:rPr>
              <a:t>Key Findings</a:t>
            </a:r>
            <a:endParaRPr b="1">
              <a:solidFill>
                <a:srgbClr val="000000"/>
              </a:solidFill>
              <a:latin typeface="Roboto"/>
              <a:ea typeface="Roboto"/>
              <a:cs typeface="Roboto"/>
              <a:sym typeface="Roboto"/>
            </a:endParaRPr>
          </a:p>
          <a:p>
            <a:pPr indent="0" lvl="0" marL="0" rtl="0" algn="l">
              <a:lnSpc>
                <a:spcPct val="100000"/>
              </a:lnSpc>
              <a:spcBef>
                <a:spcPts val="0"/>
              </a:spcBef>
              <a:spcAft>
                <a:spcPts val="0"/>
              </a:spcAft>
              <a:buNone/>
            </a:pPr>
            <a:r>
              <a:t/>
            </a:r>
            <a:endParaRPr b="1">
              <a:solidFill>
                <a:srgbClr val="000000"/>
              </a:solidFill>
              <a:latin typeface="Roboto"/>
              <a:ea typeface="Roboto"/>
              <a:cs typeface="Roboto"/>
              <a:sym typeface="Roboto"/>
            </a:endParaRPr>
          </a:p>
          <a:p>
            <a:pPr indent="-311150" lvl="0" marL="457200" rtl="0" algn="l">
              <a:lnSpc>
                <a:spcPct val="10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For the top 3 community centers in D4 Non fatal incidents happen on average 85% and fatal incidents happen 15% </a:t>
            </a:r>
            <a:endParaRPr>
              <a:solidFill>
                <a:srgbClr val="000000"/>
              </a:solidFill>
              <a:latin typeface="Roboto"/>
              <a:ea typeface="Roboto"/>
              <a:cs typeface="Roboto"/>
              <a:sym typeface="Roboto"/>
            </a:endParaRPr>
          </a:p>
          <a:p>
            <a:pPr indent="-311150" lvl="0" marL="457200" rtl="0" algn="l">
              <a:lnSpc>
                <a:spcPct val="10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On average most shootings have more non-fatal vs fatal but its still interesting to note the same trend happening on a local level</a:t>
            </a:r>
            <a:endParaRPr>
              <a:solidFill>
                <a:srgbClr val="000000"/>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88" name="Google Shape;288;p41"/>
          <p:cNvSpPr txBox="1"/>
          <p:nvPr>
            <p:ph idx="1" type="body"/>
          </p:nvPr>
        </p:nvSpPr>
        <p:spPr>
          <a:xfrm>
            <a:off x="729450" y="1853850"/>
            <a:ext cx="7688700" cy="296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Gun violence is a complex issue with multiple drivers, including demographic, socioeconomic, geographic, criminal justice, and gun law factors. </a:t>
            </a:r>
            <a:endParaRPr/>
          </a:p>
          <a:p>
            <a:pPr indent="0" lvl="0" marL="0" rtl="0" algn="l">
              <a:spcBef>
                <a:spcPts val="1200"/>
              </a:spcBef>
              <a:spcAft>
                <a:spcPts val="1200"/>
              </a:spcAft>
              <a:buNone/>
            </a:pPr>
            <a:r>
              <a:rPr lang="en"/>
              <a:t>Analysis suggests that prevention efforts should address the root causes of gun violence, such as poverty and lack of education and employment opportunities, rather than relying solely on criminal justice interventions. Additionally, enforcing strong gun laws and reducing access to firearms can reduce gun violence.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1" type="subTitle"/>
          </p:nvPr>
        </p:nvSpPr>
        <p:spPr>
          <a:xfrm>
            <a:off x="795550" y="2288425"/>
            <a:ext cx="7954200" cy="14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Roboto"/>
                <a:ea typeface="Roboto"/>
                <a:cs typeface="Roboto"/>
                <a:sym typeface="Roboto"/>
              </a:rPr>
              <a:t>To understand the drivers of gun violence in Boston's District 4 and the city as a whole, with a focus on identifying the variables associated with increases or decreases in gun violence.</a:t>
            </a:r>
            <a:endParaRPr b="1" sz="1800">
              <a:solidFill>
                <a:srgbClr val="000000"/>
              </a:solidFill>
              <a:latin typeface="Roboto"/>
              <a:ea typeface="Roboto"/>
              <a:cs typeface="Roboto"/>
              <a:sym typeface="Roboto"/>
            </a:endParaRPr>
          </a:p>
          <a:p>
            <a:pPr indent="0" lvl="0" marL="0" rtl="0" algn="l">
              <a:spcBef>
                <a:spcPts val="0"/>
              </a:spcBef>
              <a:spcAft>
                <a:spcPts val="0"/>
              </a:spcAft>
              <a:buNone/>
            </a:pPr>
            <a:r>
              <a:t/>
            </a:r>
            <a:endParaRPr b="1" sz="1800">
              <a:solidFill>
                <a:srgbClr val="383838"/>
              </a:solidFill>
              <a:latin typeface="Raleway"/>
              <a:ea typeface="Raleway"/>
              <a:cs typeface="Raleway"/>
              <a:sym typeface="Raleway"/>
            </a:endParaRPr>
          </a:p>
        </p:txBody>
      </p:sp>
      <p:sp>
        <p:nvSpPr>
          <p:cNvPr id="104" name="Google Shape;104;p15"/>
          <p:cNvSpPr txBox="1"/>
          <p:nvPr/>
        </p:nvSpPr>
        <p:spPr>
          <a:xfrm>
            <a:off x="472800" y="-39350"/>
            <a:ext cx="3815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oboto"/>
                <a:ea typeface="Roboto"/>
                <a:cs typeface="Roboto"/>
                <a:sym typeface="Roboto"/>
              </a:rPr>
              <a:t>Project Goal</a:t>
            </a:r>
            <a:endParaRPr b="1" sz="2300">
              <a:latin typeface="Roboto"/>
              <a:ea typeface="Roboto"/>
              <a:cs typeface="Roboto"/>
              <a:sym typeface="Roboto"/>
            </a:endParaRPr>
          </a:p>
        </p:txBody>
      </p:sp>
      <p:sp>
        <p:nvSpPr>
          <p:cNvPr id="105" name="Google Shape;105;p15"/>
          <p:cNvSpPr txBox="1"/>
          <p:nvPr/>
        </p:nvSpPr>
        <p:spPr>
          <a:xfrm>
            <a:off x="7650825" y="60100"/>
            <a:ext cx="1451100" cy="400200"/>
          </a:xfrm>
          <a:prstGeom prst="rect">
            <a:avLst/>
          </a:prstGeom>
          <a:noFill/>
          <a:ln>
            <a:noFill/>
          </a:ln>
        </p:spPr>
        <p:txBody>
          <a:bodyPr anchorCtr="0" anchor="t" bIns="91425" lIns="91425" spcFirstLastPara="1" rIns="91425" wrap="square" tIns="91425">
            <a:spAutoFit/>
          </a:bodyPr>
          <a:lstStyle/>
          <a:p>
            <a:pPr indent="0" lvl="0" marL="0" rtl="0" algn="ctr">
              <a:spcBef>
                <a:spcPts val="1600"/>
              </a:spcBef>
              <a:spcAft>
                <a:spcPts val="400"/>
              </a:spcAft>
              <a:buNone/>
            </a:pPr>
            <a:r>
              <a:rPr b="1" lang="en">
                <a:solidFill>
                  <a:schemeClr val="dk2"/>
                </a:solidFill>
              </a:rPr>
              <a:t>Gun Violence</a:t>
            </a:r>
            <a:endParaRPr>
              <a:solidFill>
                <a:schemeClr val="dk2"/>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3669300" y="2304150"/>
            <a:ext cx="1805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94" name="Google Shape;294;p42"/>
          <p:cNvSpPr txBox="1"/>
          <p:nvPr/>
        </p:nvSpPr>
        <p:spPr>
          <a:xfrm>
            <a:off x="7650825" y="60100"/>
            <a:ext cx="1451100" cy="400200"/>
          </a:xfrm>
          <a:prstGeom prst="rect">
            <a:avLst/>
          </a:prstGeom>
          <a:noFill/>
          <a:ln>
            <a:noFill/>
          </a:ln>
        </p:spPr>
        <p:txBody>
          <a:bodyPr anchorCtr="0" anchor="t" bIns="91425" lIns="91425" spcFirstLastPara="1" rIns="91425" wrap="square" tIns="91425">
            <a:spAutoFit/>
          </a:bodyPr>
          <a:lstStyle/>
          <a:p>
            <a:pPr indent="0" lvl="0" marL="0" rtl="0" algn="ctr">
              <a:spcBef>
                <a:spcPts val="1600"/>
              </a:spcBef>
              <a:spcAft>
                <a:spcPts val="400"/>
              </a:spcAft>
              <a:buNone/>
            </a:pPr>
            <a:r>
              <a:rPr b="1" lang="en">
                <a:solidFill>
                  <a:schemeClr val="dk2"/>
                </a:solidFill>
              </a:rPr>
              <a:t>Gun Violence</a:t>
            </a:r>
            <a:endParaRPr>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idx="1" type="subTitle"/>
          </p:nvPr>
        </p:nvSpPr>
        <p:spPr>
          <a:xfrm>
            <a:off x="750500" y="1872475"/>
            <a:ext cx="8048400" cy="19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Roboto"/>
                <a:ea typeface="Roboto"/>
                <a:cs typeface="Roboto"/>
                <a:sym typeface="Roboto"/>
              </a:rPr>
              <a:t>To understand the project, it would be helpful to have knowledge of the factors that contribute to gun violence, such as poverty, access to firearms, mental health, and social dynamics. </a:t>
            </a:r>
            <a:endParaRPr b="1" sz="1800">
              <a:solidFill>
                <a:srgbClr val="000000"/>
              </a:solidFill>
              <a:latin typeface="Roboto"/>
              <a:ea typeface="Roboto"/>
              <a:cs typeface="Roboto"/>
              <a:sym typeface="Roboto"/>
            </a:endParaRPr>
          </a:p>
          <a:p>
            <a:pPr indent="0" lvl="0" marL="0" rtl="0" algn="l">
              <a:spcBef>
                <a:spcPts val="0"/>
              </a:spcBef>
              <a:spcAft>
                <a:spcPts val="0"/>
              </a:spcAft>
              <a:buNone/>
            </a:pPr>
            <a:r>
              <a:t/>
            </a:r>
            <a:endParaRPr b="1" sz="1800">
              <a:solidFill>
                <a:srgbClr val="000000"/>
              </a:solidFill>
              <a:latin typeface="Roboto"/>
              <a:ea typeface="Roboto"/>
              <a:cs typeface="Roboto"/>
              <a:sym typeface="Roboto"/>
            </a:endParaRPr>
          </a:p>
          <a:p>
            <a:pPr indent="0" lvl="0" marL="0" rtl="0" algn="l">
              <a:spcBef>
                <a:spcPts val="0"/>
              </a:spcBef>
              <a:spcAft>
                <a:spcPts val="0"/>
              </a:spcAft>
              <a:buNone/>
            </a:pPr>
            <a:r>
              <a:rPr b="1" lang="en" sz="1800">
                <a:solidFill>
                  <a:srgbClr val="000000"/>
                </a:solidFill>
                <a:latin typeface="Roboto"/>
                <a:ea typeface="Roboto"/>
                <a:cs typeface="Roboto"/>
                <a:sym typeface="Roboto"/>
              </a:rPr>
              <a:t>Familiarity with the existing programs designed to address gun violence, their effectiveness, and their limitations would also be useful. </a:t>
            </a:r>
            <a:endParaRPr b="1" sz="1800">
              <a:solidFill>
                <a:srgbClr val="000000"/>
              </a:solidFill>
              <a:latin typeface="Roboto"/>
              <a:ea typeface="Roboto"/>
              <a:cs typeface="Roboto"/>
              <a:sym typeface="Roboto"/>
            </a:endParaRPr>
          </a:p>
        </p:txBody>
      </p:sp>
      <p:sp>
        <p:nvSpPr>
          <p:cNvPr id="111" name="Google Shape;111;p16"/>
          <p:cNvSpPr txBox="1"/>
          <p:nvPr/>
        </p:nvSpPr>
        <p:spPr>
          <a:xfrm>
            <a:off x="549000" y="-39350"/>
            <a:ext cx="3815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oboto"/>
                <a:ea typeface="Roboto"/>
                <a:cs typeface="Roboto"/>
                <a:sym typeface="Roboto"/>
              </a:rPr>
              <a:t>Project Background</a:t>
            </a:r>
            <a:endParaRPr b="1" sz="2300">
              <a:latin typeface="Roboto"/>
              <a:ea typeface="Roboto"/>
              <a:cs typeface="Roboto"/>
              <a:sym typeface="Roboto"/>
            </a:endParaRPr>
          </a:p>
        </p:txBody>
      </p:sp>
      <p:sp>
        <p:nvSpPr>
          <p:cNvPr id="112" name="Google Shape;112;p16"/>
          <p:cNvSpPr txBox="1"/>
          <p:nvPr/>
        </p:nvSpPr>
        <p:spPr>
          <a:xfrm>
            <a:off x="7650825" y="60100"/>
            <a:ext cx="1451100" cy="400200"/>
          </a:xfrm>
          <a:prstGeom prst="rect">
            <a:avLst/>
          </a:prstGeom>
          <a:noFill/>
          <a:ln>
            <a:noFill/>
          </a:ln>
        </p:spPr>
        <p:txBody>
          <a:bodyPr anchorCtr="0" anchor="t" bIns="91425" lIns="91425" spcFirstLastPara="1" rIns="91425" wrap="square" tIns="91425">
            <a:spAutoFit/>
          </a:bodyPr>
          <a:lstStyle/>
          <a:p>
            <a:pPr indent="0" lvl="0" marL="0" rtl="0" algn="ctr">
              <a:spcBef>
                <a:spcPts val="1600"/>
              </a:spcBef>
              <a:spcAft>
                <a:spcPts val="400"/>
              </a:spcAft>
              <a:buNone/>
            </a:pPr>
            <a:r>
              <a:rPr b="1" lang="en">
                <a:solidFill>
                  <a:schemeClr val="dk2"/>
                </a:solidFill>
              </a:rPr>
              <a:t>Gun Violence</a:t>
            </a:r>
            <a:endParaRPr>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273900" y="-11500"/>
            <a:ext cx="7688700" cy="535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200">
                <a:latin typeface="Roboto"/>
                <a:ea typeface="Roboto"/>
                <a:cs typeface="Roboto"/>
                <a:sym typeface="Roboto"/>
              </a:rPr>
              <a:t>District wise intensity of gun violence w.r.t incidents count</a:t>
            </a:r>
            <a:endParaRPr sz="2500">
              <a:latin typeface="Roboto"/>
              <a:ea typeface="Roboto"/>
              <a:cs typeface="Roboto"/>
              <a:sym typeface="Roboto"/>
            </a:endParaRPr>
          </a:p>
        </p:txBody>
      </p:sp>
      <p:pic>
        <p:nvPicPr>
          <p:cNvPr id="118" name="Google Shape;118;p17"/>
          <p:cNvPicPr preferRelativeResize="0"/>
          <p:nvPr/>
        </p:nvPicPr>
        <p:blipFill rotWithShape="1">
          <a:blip r:embed="rId3">
            <a:alphaModFix/>
          </a:blip>
          <a:srcRect b="7347" l="8172" r="0" t="0"/>
          <a:stretch/>
        </p:blipFill>
        <p:spPr>
          <a:xfrm>
            <a:off x="413638" y="1194925"/>
            <a:ext cx="8526426" cy="3485975"/>
          </a:xfrm>
          <a:prstGeom prst="rect">
            <a:avLst/>
          </a:prstGeom>
          <a:noFill/>
          <a:ln>
            <a:noFill/>
          </a:ln>
        </p:spPr>
      </p:pic>
      <p:sp>
        <p:nvSpPr>
          <p:cNvPr id="119" name="Google Shape;119;p17"/>
          <p:cNvSpPr txBox="1"/>
          <p:nvPr>
            <p:ph idx="1" type="body"/>
          </p:nvPr>
        </p:nvSpPr>
        <p:spPr>
          <a:xfrm>
            <a:off x="5694400" y="3509695"/>
            <a:ext cx="3159600" cy="12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83838"/>
                </a:solidFill>
                <a:latin typeface="Roboto"/>
                <a:ea typeface="Roboto"/>
                <a:cs typeface="Roboto"/>
                <a:sym typeface="Roboto"/>
              </a:rPr>
              <a:t>This plot demonstrates the stark difference in the intensity of gun violence incidents in District 4, which is more than twice, compared to the second most affected district</a:t>
            </a:r>
            <a:endParaRPr sz="1400">
              <a:solidFill>
                <a:srgbClr val="383838"/>
              </a:solidFill>
              <a:latin typeface="Roboto"/>
              <a:ea typeface="Roboto"/>
              <a:cs typeface="Roboto"/>
              <a:sym typeface="Roboto"/>
            </a:endParaRPr>
          </a:p>
          <a:p>
            <a:pPr indent="0" lvl="0" marL="0" rtl="0" algn="l">
              <a:spcBef>
                <a:spcPts val="1200"/>
              </a:spcBef>
              <a:spcAft>
                <a:spcPts val="1200"/>
              </a:spcAft>
              <a:buNone/>
            </a:pPr>
            <a:r>
              <a:t/>
            </a:r>
            <a:endParaRPr sz="1200">
              <a:solidFill>
                <a:srgbClr val="383838"/>
              </a:solidFill>
              <a:latin typeface="Raleway SemiBold"/>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18375" y="-7337"/>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latin typeface="Roboto"/>
                <a:ea typeface="Roboto"/>
                <a:cs typeface="Roboto"/>
                <a:sym typeface="Roboto"/>
              </a:rPr>
              <a:t>Rate of Gun Violence Incidents for Districts per Year</a:t>
            </a:r>
            <a:endParaRPr sz="2340">
              <a:latin typeface="Roboto"/>
              <a:ea typeface="Roboto"/>
              <a:cs typeface="Roboto"/>
              <a:sym typeface="Roboto"/>
            </a:endParaRPr>
          </a:p>
        </p:txBody>
      </p:sp>
      <p:sp>
        <p:nvSpPr>
          <p:cNvPr id="125" name="Google Shape;125;p18"/>
          <p:cNvSpPr txBox="1"/>
          <p:nvPr/>
        </p:nvSpPr>
        <p:spPr>
          <a:xfrm>
            <a:off x="727640" y="4343900"/>
            <a:ext cx="7688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For every year the trend of gun violence for each police district is fairly unchanging. This showcases that gun violence is not inherently dependent on the timeframe</a:t>
            </a:r>
            <a:endParaRPr>
              <a:latin typeface="Roboto"/>
              <a:ea typeface="Roboto"/>
              <a:cs typeface="Roboto"/>
              <a:sym typeface="Roboto"/>
            </a:endParaRPr>
          </a:p>
        </p:txBody>
      </p:sp>
      <p:pic>
        <p:nvPicPr>
          <p:cNvPr id="126" name="Google Shape;126;p18"/>
          <p:cNvPicPr preferRelativeResize="0"/>
          <p:nvPr/>
        </p:nvPicPr>
        <p:blipFill>
          <a:blip r:embed="rId3">
            <a:alphaModFix/>
          </a:blip>
          <a:stretch>
            <a:fillRect/>
          </a:stretch>
        </p:blipFill>
        <p:spPr>
          <a:xfrm>
            <a:off x="357325" y="680275"/>
            <a:ext cx="7810801" cy="3511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17900" y="-62675"/>
            <a:ext cx="8003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latin typeface="Roboto"/>
                <a:ea typeface="Roboto"/>
                <a:cs typeface="Roboto"/>
                <a:sym typeface="Roboto"/>
              </a:rPr>
              <a:t>Ratio of Gun Violence in D4 vs Rest of Boston per year </a:t>
            </a:r>
            <a:endParaRPr sz="2300">
              <a:latin typeface="Roboto"/>
              <a:ea typeface="Roboto"/>
              <a:cs typeface="Roboto"/>
              <a:sym typeface="Roboto"/>
            </a:endParaRPr>
          </a:p>
        </p:txBody>
      </p:sp>
      <p:pic>
        <p:nvPicPr>
          <p:cNvPr id="132" name="Google Shape;132;p19"/>
          <p:cNvPicPr preferRelativeResize="0"/>
          <p:nvPr/>
        </p:nvPicPr>
        <p:blipFill>
          <a:blip r:embed="rId3">
            <a:alphaModFix/>
          </a:blip>
          <a:stretch>
            <a:fillRect/>
          </a:stretch>
        </p:blipFill>
        <p:spPr>
          <a:xfrm>
            <a:off x="4058100" y="1417725"/>
            <a:ext cx="4743450" cy="2647950"/>
          </a:xfrm>
          <a:prstGeom prst="rect">
            <a:avLst/>
          </a:prstGeom>
          <a:noFill/>
          <a:ln>
            <a:noFill/>
          </a:ln>
        </p:spPr>
      </p:pic>
      <p:sp>
        <p:nvSpPr>
          <p:cNvPr id="133" name="Google Shape;133;p19"/>
          <p:cNvSpPr txBox="1"/>
          <p:nvPr>
            <p:ph idx="1" type="body"/>
          </p:nvPr>
        </p:nvSpPr>
        <p:spPr>
          <a:xfrm>
            <a:off x="489700" y="1436400"/>
            <a:ext cx="3568500" cy="29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Roboto"/>
                <a:ea typeface="Roboto"/>
                <a:cs typeface="Roboto"/>
                <a:sym typeface="Roboto"/>
              </a:rPr>
              <a:t>Key Findings:</a:t>
            </a:r>
            <a:endParaRPr b="1" sz="1400">
              <a:solidFill>
                <a:srgbClr val="000000"/>
              </a:solidFill>
              <a:latin typeface="Roboto"/>
              <a:ea typeface="Roboto"/>
              <a:cs typeface="Roboto"/>
              <a:sym typeface="Roboto"/>
            </a:endParaRPr>
          </a:p>
          <a:p>
            <a:pPr indent="-317500" lvl="0" marL="457200" rtl="0" algn="l">
              <a:spcBef>
                <a:spcPts val="12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District 4 has the highest ratio of gun violence every single year from 2015 to 2023, slightly more than twice to rest of Boston</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Highest ratio of gun violence in 2016 - 80% of gun violence in District 4</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In 2023 -  70% of gun violence so far in District 4.</a:t>
            </a:r>
            <a:endParaRPr sz="1400">
              <a:solidFill>
                <a:srgbClr val="000000"/>
              </a:solidFill>
              <a:latin typeface="Roboto"/>
              <a:ea typeface="Roboto"/>
              <a:cs typeface="Roboto"/>
              <a:sym typeface="Roboto"/>
            </a:endParaRPr>
          </a:p>
          <a:p>
            <a:pPr indent="0" lvl="0" marL="0" rtl="0" algn="l">
              <a:spcBef>
                <a:spcPts val="1200"/>
              </a:spcBef>
              <a:spcAft>
                <a:spcPts val="1200"/>
              </a:spcAft>
              <a:buNone/>
            </a:pPr>
            <a:r>
              <a:t/>
            </a:r>
            <a:endParaRPr sz="1400">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277175" y="-20825"/>
            <a:ext cx="8185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Number of Incidents by District and Race (All Districts)</a:t>
            </a:r>
            <a:endParaRPr>
              <a:latin typeface="Roboto"/>
              <a:ea typeface="Roboto"/>
              <a:cs typeface="Roboto"/>
              <a:sym typeface="Roboto"/>
            </a:endParaRPr>
          </a:p>
        </p:txBody>
      </p:sp>
      <p:pic>
        <p:nvPicPr>
          <p:cNvPr id="139" name="Google Shape;139;p20"/>
          <p:cNvPicPr preferRelativeResize="0"/>
          <p:nvPr/>
        </p:nvPicPr>
        <p:blipFill>
          <a:blip r:embed="rId3">
            <a:alphaModFix/>
          </a:blip>
          <a:stretch>
            <a:fillRect/>
          </a:stretch>
        </p:blipFill>
        <p:spPr>
          <a:xfrm>
            <a:off x="705252" y="1216850"/>
            <a:ext cx="4373300" cy="3249075"/>
          </a:xfrm>
          <a:prstGeom prst="rect">
            <a:avLst/>
          </a:prstGeom>
          <a:noFill/>
          <a:ln>
            <a:noFill/>
          </a:ln>
        </p:spPr>
      </p:pic>
      <p:sp>
        <p:nvSpPr>
          <p:cNvPr id="140" name="Google Shape;140;p20"/>
          <p:cNvSpPr txBox="1"/>
          <p:nvPr/>
        </p:nvSpPr>
        <p:spPr>
          <a:xfrm>
            <a:off x="5495575" y="1411025"/>
            <a:ext cx="3536400" cy="252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Roboto"/>
                <a:ea typeface="Roboto"/>
                <a:cs typeface="Roboto"/>
                <a:sym typeface="Roboto"/>
              </a:rPr>
              <a:t>Key Findings:</a:t>
            </a:r>
            <a:endParaRPr b="1">
              <a:latin typeface="Roboto"/>
              <a:ea typeface="Roboto"/>
              <a:cs typeface="Roboto"/>
              <a:sym typeface="Roboto"/>
            </a:endParaRPr>
          </a:p>
          <a:p>
            <a:pPr indent="-317500" lvl="0" marL="457200" rtl="0" algn="l">
              <a:spcBef>
                <a:spcPts val="1200"/>
              </a:spcBef>
              <a:spcAft>
                <a:spcPts val="0"/>
              </a:spcAft>
              <a:buSzPts val="1400"/>
              <a:buFont typeface="Roboto"/>
              <a:buChar char="●"/>
            </a:pPr>
            <a:r>
              <a:rPr lang="en">
                <a:latin typeface="Roboto"/>
                <a:ea typeface="Roboto"/>
                <a:cs typeface="Roboto"/>
                <a:sym typeface="Roboto"/>
              </a:rPr>
              <a:t>Black residents are disproportionately affected by shooting incidents.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Unknown ethnicity victims are present in relatively high numbers - need improved reporting and data collection methods.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Incidents involving Asian victims are almost negligible.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422850" y="-20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latin typeface="Roboto"/>
                <a:ea typeface="Roboto"/>
                <a:cs typeface="Roboto"/>
                <a:sym typeface="Roboto"/>
              </a:rPr>
              <a:t>Percentage of Shooting Incidents by Victim Race in D4</a:t>
            </a:r>
            <a:endParaRPr sz="2300">
              <a:latin typeface="Roboto"/>
              <a:ea typeface="Roboto"/>
              <a:cs typeface="Roboto"/>
              <a:sym typeface="Roboto"/>
            </a:endParaRPr>
          </a:p>
        </p:txBody>
      </p:sp>
      <p:pic>
        <p:nvPicPr>
          <p:cNvPr id="146" name="Google Shape;146;p21"/>
          <p:cNvPicPr preferRelativeResize="0"/>
          <p:nvPr/>
        </p:nvPicPr>
        <p:blipFill>
          <a:blip r:embed="rId3">
            <a:alphaModFix/>
          </a:blip>
          <a:stretch>
            <a:fillRect/>
          </a:stretch>
        </p:blipFill>
        <p:spPr>
          <a:xfrm>
            <a:off x="694025" y="1597600"/>
            <a:ext cx="4329975" cy="2320150"/>
          </a:xfrm>
          <a:prstGeom prst="rect">
            <a:avLst/>
          </a:prstGeom>
          <a:noFill/>
          <a:ln>
            <a:noFill/>
          </a:ln>
        </p:spPr>
      </p:pic>
      <p:sp>
        <p:nvSpPr>
          <p:cNvPr id="147" name="Google Shape;147;p21"/>
          <p:cNvSpPr txBox="1"/>
          <p:nvPr/>
        </p:nvSpPr>
        <p:spPr>
          <a:xfrm>
            <a:off x="5458950" y="1416600"/>
            <a:ext cx="3530400" cy="23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Roboto"/>
                <a:ea typeface="Roboto"/>
                <a:cs typeface="Roboto"/>
                <a:sym typeface="Roboto"/>
              </a:rPr>
              <a:t>Key Findings:</a:t>
            </a:r>
            <a:endParaRPr b="1">
              <a:latin typeface="Roboto"/>
              <a:ea typeface="Roboto"/>
              <a:cs typeface="Roboto"/>
              <a:sym typeface="Roboto"/>
            </a:endParaRPr>
          </a:p>
          <a:p>
            <a:pPr indent="-317500" lvl="0" marL="457200" rtl="0" algn="l">
              <a:spcBef>
                <a:spcPts val="1200"/>
              </a:spcBef>
              <a:spcAft>
                <a:spcPts val="0"/>
              </a:spcAft>
              <a:buSzPts val="1400"/>
              <a:buFont typeface="Roboto"/>
              <a:buChar char="●"/>
            </a:pPr>
            <a:r>
              <a:rPr lang="en">
                <a:latin typeface="Roboto"/>
                <a:ea typeface="Roboto"/>
                <a:cs typeface="Roboto"/>
                <a:sym typeface="Roboto"/>
              </a:rPr>
              <a:t>Black residents in the D4 district are disproportionately affected by shooting incidents.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Further analysis and investigation needed to understand the underlying reasons for this disparity to develop effective strategies for reducing gun violence in the area.</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