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d2949a4c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d2949a4c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d2949a4c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d2949a4c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d95fcf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d95fcf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d5f903fdc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d5f903fdc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d2949a4c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d2949a4c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d2949a4c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d2949a4c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2949a4c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2949a4c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d2949a4c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d2949a4c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d5f903f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d5f903f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d5f903fdc_1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d5f903fdc_1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d2949a4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d2949a4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d2949a4c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d2949a4c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eeexplore.ieee.org/document/9028090" TargetMode="External"/><Relationship Id="rId4" Type="http://schemas.openxmlformats.org/officeDocument/2006/relationships/hyperlink" Target="https://ieeexplore.ieee.org/document/9127813" TargetMode="External"/><Relationship Id="rId5" Type="http://schemas.openxmlformats.org/officeDocument/2006/relationships/hyperlink" Target="https://www.mdpi.com/1424-8220/19/19/4188" TargetMode="External"/><Relationship Id="rId6" Type="http://schemas.openxmlformats.org/officeDocument/2006/relationships/hyperlink" Target="https://www.sciencedirect.com/science/article/pii/S1474034621002500#t000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udacity/SFND_Lidar_Obstacle_Detection" TargetMode="External"/><Relationship Id="rId4" Type="http://schemas.openxmlformats.org/officeDocument/2006/relationships/hyperlink" Target="https://github.com/sshaoshuai/PointRCN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A2_9 </a:t>
            </a:r>
            <a:r>
              <a:rPr lang="en"/>
              <a:t>Sprint 1 Presentation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t>
            </a:r>
            <a:r>
              <a:rPr lang="en"/>
              <a:t>y : Brian, Risa, Priyank, and Chris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to evaluate</a:t>
            </a:r>
            <a:endParaRPr/>
          </a:p>
        </p:txBody>
      </p:sp>
      <p:sp>
        <p:nvSpPr>
          <p:cNvPr id="140" name="Google Shape;140;p22"/>
          <p:cNvSpPr txBox="1"/>
          <p:nvPr>
            <p:ph idx="1" type="body"/>
          </p:nvPr>
        </p:nvSpPr>
        <p:spPr>
          <a:xfrm>
            <a:off x="311700" y="1229875"/>
            <a:ext cx="7363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Pytorch 3d and PCL library in the generation of 3d point clouds and the </a:t>
            </a:r>
            <a:r>
              <a:rPr lang="en"/>
              <a:t>reconstruction</a:t>
            </a:r>
            <a:r>
              <a:rPr lang="en"/>
              <a:t> of images to 3d models</a:t>
            </a:r>
            <a:endParaRPr/>
          </a:p>
          <a:p>
            <a:pPr indent="-342900" lvl="0" marL="457200" rtl="0" algn="l">
              <a:spcBef>
                <a:spcPts val="0"/>
              </a:spcBef>
              <a:spcAft>
                <a:spcPts val="0"/>
              </a:spcAft>
              <a:buSzPts val="1800"/>
              <a:buChar char="●"/>
            </a:pPr>
            <a:r>
              <a:rPr lang="en"/>
              <a:t>Lidar sensor technology and </a:t>
            </a:r>
            <a:r>
              <a:rPr lang="en"/>
              <a:t>algorithms</a:t>
            </a:r>
            <a:r>
              <a:rPr lang="en"/>
              <a:t> </a:t>
            </a:r>
            <a:r>
              <a:rPr lang="en"/>
              <a:t>involved in reconstruction of 3d data on the edge with drones </a:t>
            </a:r>
            <a:endParaRPr/>
          </a:p>
          <a:p>
            <a:pPr indent="-342900" lvl="0" marL="457200" rtl="0" algn="l">
              <a:spcBef>
                <a:spcPts val="0"/>
              </a:spcBef>
              <a:spcAft>
                <a:spcPts val="0"/>
              </a:spcAft>
              <a:buSzPts val="1800"/>
              <a:buChar char="●"/>
            </a:pPr>
            <a:r>
              <a:rPr lang="en"/>
              <a:t>Deep learning methods in predicting mesh models from point clouds</a:t>
            </a:r>
            <a:endParaRPr/>
          </a:p>
          <a:p>
            <a:pPr indent="-342900" lvl="0" marL="457200" rtl="0" algn="l">
              <a:spcBef>
                <a:spcPts val="0"/>
              </a:spcBef>
              <a:spcAft>
                <a:spcPts val="0"/>
              </a:spcAft>
              <a:buSzPts val="1800"/>
              <a:buChar char="●"/>
            </a:pPr>
            <a:r>
              <a:rPr lang="en"/>
              <a:t>Study common Photogrammetry software like 3df zephyr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Sprint Goals</a:t>
            </a:r>
            <a:endParaRPr/>
          </a:p>
        </p:txBody>
      </p:sp>
      <p:sp>
        <p:nvSpPr>
          <p:cNvPr id="146" name="Google Shape;146;p23"/>
          <p:cNvSpPr txBox="1"/>
          <p:nvPr>
            <p:ph idx="1" type="body"/>
          </p:nvPr>
        </p:nvSpPr>
        <p:spPr>
          <a:xfrm>
            <a:off x="311700" y="11765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Research what aspects of the photogrammetry pipeline can feasibly be optimized</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Research the </a:t>
            </a:r>
            <a:r>
              <a:rPr lang="en">
                <a:latin typeface="Arial"/>
                <a:ea typeface="Arial"/>
                <a:cs typeface="Arial"/>
                <a:sym typeface="Arial"/>
              </a:rPr>
              <a:t>various</a:t>
            </a:r>
            <a:r>
              <a:rPr lang="en">
                <a:latin typeface="Arial"/>
                <a:ea typeface="Arial"/>
                <a:cs typeface="Arial"/>
                <a:sym typeface="Arial"/>
              </a:rPr>
              <a:t> ongoing deep learning developments with 3d reconstruction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Set up Development Environment for our members </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Have group members install Python if not already installed</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Have group members install C++ if not already installed</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Install Pytorch 3d</a:t>
            </a:r>
            <a:endParaRPr>
              <a:latin typeface="Arial"/>
              <a:ea typeface="Arial"/>
              <a:cs typeface="Arial"/>
              <a:sym typeface="Arial"/>
            </a:endParaRPr>
          </a:p>
          <a:p>
            <a:pPr indent="-317500" lvl="2" marL="1371600" rtl="0" algn="l">
              <a:spcBef>
                <a:spcPts val="0"/>
              </a:spcBef>
              <a:spcAft>
                <a:spcPts val="0"/>
              </a:spcAft>
              <a:buSzPts val="1400"/>
              <a:buFont typeface="Arial"/>
              <a:buChar char="■"/>
            </a:pPr>
            <a:r>
              <a:rPr lang="en">
                <a:latin typeface="Arial"/>
                <a:ea typeface="Arial"/>
                <a:cs typeface="Arial"/>
                <a:sym typeface="Arial"/>
              </a:rPr>
              <a:t>Run Pytorch 3d tutorials</a:t>
            </a:r>
            <a:endParaRPr>
              <a:latin typeface="Arial"/>
              <a:ea typeface="Arial"/>
              <a:cs typeface="Arial"/>
              <a:sym typeface="Arial"/>
            </a:endParaRPr>
          </a:p>
          <a:p>
            <a:pPr indent="-317500" lvl="3" marL="1828800" rtl="0" algn="l">
              <a:spcBef>
                <a:spcPts val="0"/>
              </a:spcBef>
              <a:spcAft>
                <a:spcPts val="0"/>
              </a:spcAft>
              <a:buSzPts val="1400"/>
              <a:buFont typeface="Arial"/>
              <a:buChar char="●"/>
            </a:pPr>
            <a:r>
              <a:rPr lang="en">
                <a:latin typeface="Arial"/>
                <a:ea typeface="Arial"/>
                <a:cs typeface="Arial"/>
                <a:sym typeface="Arial"/>
              </a:rPr>
              <a:t>(reach goal) Start tutorials specific to 3d model reconstruction</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Research PCL and potentially install </a:t>
            </a:r>
            <a:endParaRPr>
              <a:latin typeface="Arial"/>
              <a:ea typeface="Arial"/>
              <a:cs typeface="Arial"/>
              <a:sym typeface="Arial"/>
            </a:endParaRPr>
          </a:p>
          <a:p>
            <a:pPr indent="-317500" lvl="2" marL="1371600" rtl="0" algn="l">
              <a:spcBef>
                <a:spcPts val="0"/>
              </a:spcBef>
              <a:spcAft>
                <a:spcPts val="0"/>
              </a:spcAft>
              <a:buSzPts val="1400"/>
              <a:buFont typeface="Arial"/>
              <a:buChar char="■"/>
            </a:pPr>
            <a:r>
              <a:rPr lang="en">
                <a:latin typeface="Arial"/>
                <a:ea typeface="Arial"/>
                <a:cs typeface="Arial"/>
                <a:sym typeface="Arial"/>
              </a:rPr>
              <a:t>Run PCL tutorial</a:t>
            </a:r>
            <a:endParaRPr>
              <a:latin typeface="Arial"/>
              <a:ea typeface="Arial"/>
              <a:cs typeface="Arial"/>
              <a:sym typeface="Arial"/>
            </a:endParaRPr>
          </a:p>
          <a:p>
            <a:pPr indent="-317500" lvl="3" marL="1828800" rtl="0" algn="l">
              <a:spcBef>
                <a:spcPts val="0"/>
              </a:spcBef>
              <a:spcAft>
                <a:spcPts val="0"/>
              </a:spcAft>
              <a:buSzPts val="1400"/>
              <a:buFont typeface="Arial"/>
              <a:buChar char="●"/>
            </a:pPr>
            <a:r>
              <a:rPr lang="en">
                <a:latin typeface="Arial"/>
                <a:ea typeface="Arial"/>
                <a:cs typeface="Arial"/>
                <a:sym typeface="Arial"/>
              </a:rPr>
              <a:t>(reach goal) Start tutorials on generation of point clouds specific to 3d models.</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Research current photogrammetry software like 3</a:t>
            </a:r>
            <a:r>
              <a:rPr lang="en">
                <a:latin typeface="Arial"/>
                <a:ea typeface="Arial"/>
                <a:cs typeface="Arial"/>
                <a:sym typeface="Arial"/>
              </a:rPr>
              <a:t>df zephyr</a:t>
            </a:r>
            <a:endParaRPr>
              <a:latin typeface="Arial"/>
              <a:ea typeface="Arial"/>
              <a:cs typeface="Arial"/>
              <a:sym typeface="Arial"/>
            </a:endParaRPr>
          </a:p>
          <a:p>
            <a:pPr indent="-317500" lvl="2" marL="1371600" rtl="0" algn="l">
              <a:spcBef>
                <a:spcPts val="0"/>
              </a:spcBef>
              <a:spcAft>
                <a:spcPts val="0"/>
              </a:spcAft>
              <a:buSzPts val="1400"/>
              <a:buFont typeface="Arial"/>
              <a:buChar char="■"/>
            </a:pPr>
            <a:r>
              <a:rPr lang="en">
                <a:latin typeface="Arial"/>
                <a:ea typeface="Arial"/>
                <a:cs typeface="Arial"/>
                <a:sym typeface="Arial"/>
              </a:rPr>
              <a:t>Start free trial and test software out</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3"/>
              </a:rPr>
              <a:t>Linking Points With Labels in 3D: A Review of Point Cloud Semantic Segmentation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4"/>
              </a:rPr>
              <a:t>Deep Learning for 3D Point Clouds: A Surve</a:t>
            </a:r>
            <a:r>
              <a:rPr lang="en" u="sng">
                <a:solidFill>
                  <a:schemeClr val="accent5"/>
                </a:solidFill>
                <a:latin typeface="Arial"/>
                <a:ea typeface="Arial"/>
                <a:cs typeface="Arial"/>
                <a:sym typeface="Arial"/>
              </a:rPr>
              <a:t>y</a:t>
            </a:r>
            <a:endParaRPr u="sng">
              <a:solidFill>
                <a:schemeClr val="accent5"/>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5"/>
              </a:rPr>
              <a:t>Deep Learning on Point Clouds and Its Application: A Survey</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u="sng">
                <a:solidFill>
                  <a:schemeClr val="hlink"/>
                </a:solidFill>
                <a:latin typeface="Arial"/>
                <a:ea typeface="Arial"/>
                <a:cs typeface="Arial"/>
                <a:sym typeface="Arial"/>
                <a:hlinkClick r:id="rId6"/>
              </a:rPr>
              <a:t>3D point cloud data processing</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Thanks for watching</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24900" y="365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Mission</a:t>
            </a:r>
            <a:endParaRPr/>
          </a:p>
        </p:txBody>
      </p:sp>
      <p:sp>
        <p:nvSpPr>
          <p:cNvPr id="92" name="Google Shape;92;p14"/>
          <p:cNvSpPr txBox="1"/>
          <p:nvPr>
            <p:ph idx="1" type="body"/>
          </p:nvPr>
        </p:nvSpPr>
        <p:spPr>
          <a:xfrm>
            <a:off x="290550" y="1105500"/>
            <a:ext cx="85629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Certain a</a:t>
            </a:r>
            <a:r>
              <a:rPr lang="en">
                <a:latin typeface="Arial"/>
                <a:ea typeface="Arial"/>
                <a:cs typeface="Arial"/>
                <a:sym typeface="Arial"/>
              </a:rPr>
              <a:t>lgorithms and techniques involved in the generation of point clouds can use too much resources or are inefficient depending on </a:t>
            </a:r>
            <a:r>
              <a:rPr lang="en">
                <a:latin typeface="Arial"/>
                <a:ea typeface="Arial"/>
                <a:cs typeface="Arial"/>
                <a:sym typeface="Arial"/>
              </a:rPr>
              <a:t>various elements</a:t>
            </a:r>
            <a:r>
              <a:rPr lang="en">
                <a:latin typeface="Arial"/>
                <a:ea typeface="Arial"/>
                <a:cs typeface="Arial"/>
                <a:sym typeface="Arial"/>
              </a:rPr>
              <a: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Our project mission is to evaluate the technologies involved in the generation of point clouds and optimize a factor in its pipeline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Our main interest is to improve the performance of reconstruction using deep learning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Our focus at large is to allow field scanning work in heterogeneous environments to either be sped up or for computation on the edge to be adequate</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91650" y="40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who are well versed in the field of photogrammetry</a:t>
            </a:r>
            <a:endParaRPr/>
          </a:p>
          <a:p>
            <a:pPr indent="-317500" lvl="1" marL="914400" rtl="0" algn="l">
              <a:spcBef>
                <a:spcPts val="0"/>
              </a:spcBef>
              <a:spcAft>
                <a:spcPts val="0"/>
              </a:spcAft>
              <a:buSzPts val="1400"/>
              <a:buChar char="○"/>
            </a:pPr>
            <a:r>
              <a:rPr lang="en"/>
              <a:t>Researchers, Students, Professors, Universities</a:t>
            </a:r>
            <a:endParaRPr/>
          </a:p>
          <a:p>
            <a:pPr indent="-317500" lvl="1" marL="914400" rtl="0" algn="l">
              <a:spcBef>
                <a:spcPts val="0"/>
              </a:spcBef>
              <a:spcAft>
                <a:spcPts val="0"/>
              </a:spcAft>
              <a:buSzPts val="1400"/>
              <a:buChar char="○"/>
            </a:pPr>
            <a:r>
              <a:rPr lang="en"/>
              <a:t>Field personal </a:t>
            </a:r>
            <a:endParaRPr/>
          </a:p>
          <a:p>
            <a:pPr indent="-317500" lvl="1" marL="914400" rtl="0" algn="l">
              <a:spcBef>
                <a:spcPts val="0"/>
              </a:spcBef>
              <a:spcAft>
                <a:spcPts val="0"/>
              </a:spcAft>
              <a:buSzPts val="1400"/>
              <a:buChar char="○"/>
            </a:pPr>
            <a:r>
              <a:rPr lang="en"/>
              <a:t>Start up companies</a:t>
            </a:r>
            <a:endParaRPr/>
          </a:p>
          <a:p>
            <a:pPr indent="-342900" lvl="0" marL="457200" rtl="0" algn="l">
              <a:spcBef>
                <a:spcPts val="0"/>
              </a:spcBef>
              <a:spcAft>
                <a:spcPts val="0"/>
              </a:spcAft>
              <a:buSzPts val="1800"/>
              <a:buChar char="●"/>
            </a:pPr>
            <a:r>
              <a:rPr lang="en"/>
              <a:t>Users who are not well versed in photogrammetry</a:t>
            </a:r>
            <a:endParaRPr/>
          </a:p>
          <a:p>
            <a:pPr indent="-317500" lvl="1" marL="914400" rtl="0" algn="l">
              <a:spcBef>
                <a:spcPts val="0"/>
              </a:spcBef>
              <a:spcAft>
                <a:spcPts val="0"/>
              </a:spcAft>
              <a:buSzPts val="1400"/>
              <a:buChar char="○"/>
            </a:pPr>
            <a:r>
              <a:rPr lang="en"/>
              <a:t>Investors</a:t>
            </a:r>
            <a:endParaRPr/>
          </a:p>
          <a:p>
            <a:pPr indent="-317500" lvl="1" marL="914400" rtl="0" algn="l">
              <a:spcBef>
                <a:spcPts val="0"/>
              </a:spcBef>
              <a:spcAft>
                <a:spcPts val="0"/>
              </a:spcAft>
              <a:buSzPts val="1400"/>
              <a:buChar char="○"/>
            </a:pPr>
            <a:r>
              <a:rPr lang="en"/>
              <a:t>Manufacturers</a:t>
            </a:r>
            <a:r>
              <a:rPr lang="en"/>
              <a:t> </a:t>
            </a:r>
            <a:endParaRPr/>
          </a:p>
          <a:p>
            <a:pPr indent="-317500" lvl="1" marL="914400" rtl="0" algn="l">
              <a:spcBef>
                <a:spcPts val="0"/>
              </a:spcBef>
              <a:spcAft>
                <a:spcPts val="0"/>
              </a:spcAft>
              <a:buSzPts val="1400"/>
              <a:buChar char="○"/>
            </a:pPr>
            <a:r>
              <a:rPr lang="en"/>
              <a:t>Restoration </a:t>
            </a:r>
            <a:r>
              <a:rPr lang="en"/>
              <a:t>enthusiasts</a:t>
            </a:r>
            <a:endParaRPr/>
          </a:p>
          <a:p>
            <a:pPr indent="-317500" lvl="1" marL="914400" rtl="0" algn="l">
              <a:spcBef>
                <a:spcPts val="0"/>
              </a:spcBef>
              <a:spcAft>
                <a:spcPts val="0"/>
              </a:spcAft>
              <a:buSzPts val="1400"/>
              <a:buChar char="○"/>
            </a:pPr>
            <a:r>
              <a:rPr lang="en"/>
              <a:t>Architects </a:t>
            </a:r>
            <a:endParaRPr/>
          </a:p>
          <a:p>
            <a:pPr indent="-317500" lvl="1" marL="914400" rtl="0" algn="l">
              <a:spcBef>
                <a:spcPts val="0"/>
              </a:spcBef>
              <a:spcAft>
                <a:spcPts val="0"/>
              </a:spcAft>
              <a:buSzPts val="1400"/>
              <a:buChar char="○"/>
            </a:pPr>
            <a:r>
              <a:rPr lang="en"/>
              <a:t>Farmers</a:t>
            </a:r>
            <a:endParaRPr/>
          </a:p>
          <a:p>
            <a:pPr indent="-317500" lvl="1" marL="914400" rtl="0" algn="l">
              <a:spcBef>
                <a:spcPts val="0"/>
              </a:spcBef>
              <a:spcAft>
                <a:spcPts val="0"/>
              </a:spcAft>
              <a:buSzPts val="1400"/>
              <a:buChar char="○"/>
            </a:pPr>
            <a:r>
              <a:rPr lang="en"/>
              <a:t>Land Surveyors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183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104" name="Google Shape;104;p16"/>
          <p:cNvSpPr txBox="1"/>
          <p:nvPr>
            <p:ph idx="1" type="body"/>
          </p:nvPr>
        </p:nvSpPr>
        <p:spPr>
          <a:xfrm>
            <a:off x="311700" y="1144150"/>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Font typeface="Arial"/>
              <a:buChar char="●"/>
            </a:pPr>
            <a:r>
              <a:rPr lang="en">
                <a:latin typeface="Arial"/>
                <a:ea typeface="Arial"/>
                <a:cs typeface="Arial"/>
                <a:sym typeface="Arial"/>
              </a:rPr>
              <a:t>For Students/Universities</a:t>
            </a:r>
            <a:endParaRPr>
              <a:latin typeface="Arial"/>
              <a:ea typeface="Arial"/>
              <a:cs typeface="Arial"/>
              <a:sym typeface="Arial"/>
            </a:endParaRPr>
          </a:p>
          <a:p>
            <a:pPr indent="-310832" lvl="1" marL="914400" rtl="0" algn="l">
              <a:lnSpc>
                <a:spcPct val="115000"/>
              </a:lnSpc>
              <a:spcBef>
                <a:spcPts val="0"/>
              </a:spcBef>
              <a:spcAft>
                <a:spcPts val="0"/>
              </a:spcAft>
              <a:buSzPct val="100000"/>
              <a:buFont typeface="Arial"/>
              <a:buChar char="○"/>
            </a:pPr>
            <a:r>
              <a:rPr lang="en">
                <a:latin typeface="Arial"/>
                <a:ea typeface="Arial"/>
                <a:cs typeface="Arial"/>
                <a:sym typeface="Arial"/>
              </a:rPr>
              <a:t>Builds a more direct webview to show the directions on campus. The students could gain a better idea of where their class will be and what the classrooms are going to look like prior to a new semester start.</a:t>
            </a:r>
            <a:endParaRPr>
              <a:latin typeface="Arial"/>
              <a:ea typeface="Arial"/>
              <a:cs typeface="Arial"/>
              <a:sym typeface="Arial"/>
            </a:endParaRPr>
          </a:p>
          <a:p>
            <a:pPr indent="-310832" lvl="1" marL="914400" rtl="0" algn="l">
              <a:lnSpc>
                <a:spcPct val="115000"/>
              </a:lnSpc>
              <a:spcBef>
                <a:spcPts val="0"/>
              </a:spcBef>
              <a:spcAft>
                <a:spcPts val="0"/>
              </a:spcAft>
              <a:buSzPct val="100000"/>
              <a:buFont typeface="Arial"/>
              <a:buChar char="○"/>
            </a:pPr>
            <a:r>
              <a:rPr lang="en">
                <a:latin typeface="Arial"/>
                <a:ea typeface="Arial"/>
                <a:cs typeface="Arial"/>
                <a:sym typeface="Arial"/>
              </a:rPr>
              <a:t>Showing accurate details about the campus, useful for the university to advertise their campus online; the applicants could get a campus tour online, and the view could be as vivid as they are physically on campus.</a:t>
            </a:r>
            <a:endParaRPr>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a:latin typeface="Arial"/>
                <a:ea typeface="Arial"/>
                <a:cs typeface="Arial"/>
                <a:sym typeface="Arial"/>
              </a:rPr>
              <a:t>For Farmers </a:t>
            </a:r>
            <a:endParaRPr>
              <a:latin typeface="Arial"/>
              <a:ea typeface="Arial"/>
              <a:cs typeface="Arial"/>
              <a:sym typeface="Arial"/>
            </a:endParaRPr>
          </a:p>
          <a:p>
            <a:pPr indent="-310832" lvl="1" marL="914400" rtl="0" algn="l">
              <a:lnSpc>
                <a:spcPct val="115000"/>
              </a:lnSpc>
              <a:spcBef>
                <a:spcPts val="0"/>
              </a:spcBef>
              <a:spcAft>
                <a:spcPts val="0"/>
              </a:spcAft>
              <a:buSzPct val="100000"/>
              <a:buFont typeface="Arial"/>
              <a:buChar char="○"/>
            </a:pPr>
            <a:r>
              <a:rPr lang="en">
                <a:latin typeface="Arial"/>
                <a:ea typeface="Arial"/>
                <a:cs typeface="Arial"/>
                <a:sym typeface="Arial"/>
              </a:rPr>
              <a:t>Using a drone to have an overview of their ranches for some specific items. Also get a more explicit 3D reconstruction image of the whole situation of the farm.</a:t>
            </a:r>
            <a:endParaRPr>
              <a:latin typeface="Arial"/>
              <a:ea typeface="Arial"/>
              <a:cs typeface="Arial"/>
              <a:sym typeface="Arial"/>
            </a:endParaRPr>
          </a:p>
          <a:p>
            <a:pPr indent="-334327" lvl="0" marL="457200" rtl="0" algn="l">
              <a:lnSpc>
                <a:spcPct val="115000"/>
              </a:lnSpc>
              <a:spcBef>
                <a:spcPts val="0"/>
              </a:spcBef>
              <a:spcAft>
                <a:spcPts val="0"/>
              </a:spcAft>
              <a:buSzPct val="100000"/>
              <a:buFont typeface="Arial"/>
              <a:buChar char="●"/>
            </a:pPr>
            <a:r>
              <a:rPr lang="en">
                <a:latin typeface="Arial"/>
                <a:ea typeface="Arial"/>
                <a:cs typeface="Arial"/>
                <a:sym typeface="Arial"/>
              </a:rPr>
              <a:t>For Old People</a:t>
            </a:r>
            <a:endParaRPr>
              <a:latin typeface="Arial"/>
              <a:ea typeface="Arial"/>
              <a:cs typeface="Arial"/>
              <a:sym typeface="Arial"/>
            </a:endParaRPr>
          </a:p>
          <a:p>
            <a:pPr indent="-310832" lvl="1" marL="914400" rtl="0" algn="l">
              <a:lnSpc>
                <a:spcPct val="115000"/>
              </a:lnSpc>
              <a:spcBef>
                <a:spcPts val="0"/>
              </a:spcBef>
              <a:spcAft>
                <a:spcPts val="0"/>
              </a:spcAft>
              <a:buSzPct val="100000"/>
              <a:buFont typeface="Arial"/>
              <a:buChar char="○"/>
            </a:pPr>
            <a:r>
              <a:rPr lang="en">
                <a:latin typeface="Arial"/>
                <a:ea typeface="Arial"/>
                <a:cs typeface="Arial"/>
                <a:sym typeface="Arial"/>
              </a:rPr>
              <a:t>An app on their phone would help reconstruct virtual images of their family members who are far from home. Let them talk as if they are at the same space and bring some comfort.</a:t>
            </a:r>
            <a:endParaRPr>
              <a:latin typeface="Arial"/>
              <a:ea typeface="Arial"/>
              <a:cs typeface="Arial"/>
              <a:sym typeface="Arial"/>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0" name="Google Shape;110;p17"/>
          <p:cNvSpPr txBox="1"/>
          <p:nvPr>
            <p:ph idx="1" type="body"/>
          </p:nvPr>
        </p:nvSpPr>
        <p:spPr>
          <a:xfrm>
            <a:off x="311700" y="1152475"/>
            <a:ext cx="86895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In response to current problems of poor 3D reconstruction and the inability to guarantee the quality, nowadays researchers are focusing on 3D reconstruction methods based on drone aerial photography sequences.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needs of 3D reconstruction technology in the fields of urban development, </a:t>
            </a:r>
            <a:r>
              <a:rPr lang="en" sz="1400">
                <a:latin typeface="Arial"/>
                <a:ea typeface="Arial"/>
                <a:cs typeface="Arial"/>
                <a:sym typeface="Arial"/>
              </a:rPr>
              <a:t>cultural</a:t>
            </a:r>
            <a:r>
              <a:rPr lang="en" sz="1400">
                <a:latin typeface="Arial"/>
                <a:ea typeface="Arial"/>
                <a:cs typeface="Arial"/>
                <a:sym typeface="Arial"/>
              </a:rPr>
              <a:t> relics protection, virtually reality, industrial and geographic surveying are becoming intense.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At present, UAV image sequence structure to improve speed, compressing the feature points of each image into three principal component points, and analyze </a:t>
            </a:r>
            <a:r>
              <a:rPr lang="en" sz="1400">
                <a:latin typeface="Arial"/>
                <a:ea typeface="Arial"/>
                <a:cs typeface="Arial"/>
                <a:sym typeface="Arial"/>
              </a:rPr>
              <a:t>their relationship. And dense point cloud uses texture map fusion method to achieve fast 3D reconstruction.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Mapping relationship based on sparse point cloud features and dense point cloud features were used in a parallel optimization framework.</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solidFill>
                  <a:srgbClr val="000000"/>
                </a:solidFill>
                <a:latin typeface="Arial"/>
                <a:ea typeface="Arial"/>
                <a:cs typeface="Arial"/>
                <a:sym typeface="Arial"/>
              </a:rPr>
              <a:t>Recent models based on PointNet, real-time inference is still challenging.</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Moreover applying Deep learning techniques on 3D point clouds is also still challenging due to the small scale of high quality datasets to train on, higher dimensionality and unstructured properties of 3D point clouds.</a:t>
            </a:r>
            <a:endParaRPr sz="1400">
              <a:solidFill>
                <a:srgbClr val="000000"/>
              </a:solidFill>
              <a:latin typeface="Arial"/>
              <a:ea typeface="Arial"/>
              <a:cs typeface="Arial"/>
              <a:sym typeface="Arial"/>
            </a:endParaRPr>
          </a:p>
          <a:p>
            <a:pPr indent="0" lvl="0" marL="45720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algorithm for photogrammetry</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Font typeface="Arial"/>
              <a:buChar char="●"/>
            </a:pPr>
            <a:r>
              <a:rPr b="1" lang="en">
                <a:solidFill>
                  <a:srgbClr val="24292F"/>
                </a:solidFill>
                <a:highlight>
                  <a:srgbClr val="FFFFFF"/>
                </a:highlight>
                <a:latin typeface="Arial"/>
                <a:ea typeface="Arial"/>
                <a:cs typeface="Arial"/>
                <a:sym typeface="Arial"/>
              </a:rPr>
              <a:t>CNN, SO-Net, </a:t>
            </a:r>
            <a:r>
              <a:rPr b="1" lang="en">
                <a:solidFill>
                  <a:srgbClr val="24292F"/>
                </a:solidFill>
                <a:highlight>
                  <a:srgbClr val="FFFFFF"/>
                </a:highlight>
                <a:latin typeface="Arial"/>
                <a:ea typeface="Arial"/>
                <a:cs typeface="Arial"/>
                <a:sym typeface="Arial"/>
              </a:rPr>
              <a:t>Ellipsoid Net</a:t>
            </a:r>
            <a:r>
              <a:rPr b="1" lang="en">
                <a:solidFill>
                  <a:srgbClr val="24292F"/>
                </a:solidFill>
                <a:highlight>
                  <a:srgbClr val="FFFFFF"/>
                </a:highlight>
                <a:latin typeface="Arial"/>
                <a:ea typeface="Arial"/>
                <a:cs typeface="Arial"/>
                <a:sym typeface="Arial"/>
              </a:rPr>
              <a:t>, pointwise CNN, ECC, PointNet, SGMNet, PAT, Spec-GCN, PointGrid, </a:t>
            </a:r>
            <a:r>
              <a:rPr b="1" lang="en">
                <a:solidFill>
                  <a:srgbClr val="24292F"/>
                </a:solidFill>
                <a:highlight>
                  <a:srgbClr val="FFFFFF"/>
                </a:highlight>
                <a:latin typeface="Arial"/>
                <a:ea typeface="Arial"/>
                <a:cs typeface="Arial"/>
                <a:sym typeface="Arial"/>
              </a:rPr>
              <a:t>Point CNN</a:t>
            </a:r>
            <a:r>
              <a:rPr b="1" lang="en">
                <a:solidFill>
                  <a:srgbClr val="24292F"/>
                </a:solidFill>
                <a:highlight>
                  <a:srgbClr val="FFFFFF"/>
                </a:highlight>
                <a:latin typeface="Arial"/>
                <a:ea typeface="Arial"/>
                <a:cs typeface="Arial"/>
                <a:sym typeface="Arial"/>
              </a:rPr>
              <a:t>, DG</a:t>
            </a:r>
            <a:r>
              <a:rPr b="1" lang="en">
                <a:solidFill>
                  <a:srgbClr val="24292F"/>
                </a:solidFill>
                <a:highlight>
                  <a:srgbClr val="FFFFFF"/>
                </a:highlight>
                <a:latin typeface="Arial"/>
                <a:ea typeface="Arial"/>
                <a:cs typeface="Arial"/>
                <a:sym typeface="Arial"/>
              </a:rPr>
              <a:t>CNN</a:t>
            </a:r>
            <a:r>
              <a:rPr b="1" lang="en">
                <a:solidFill>
                  <a:srgbClr val="24292F"/>
                </a:solidFill>
                <a:highlight>
                  <a:srgbClr val="FFFFFF"/>
                </a:highlight>
                <a:latin typeface="Arial"/>
                <a:ea typeface="Arial"/>
                <a:cs typeface="Arial"/>
                <a:sym typeface="Arial"/>
              </a:rPr>
              <a:t>, PCNN, </a:t>
            </a:r>
            <a:r>
              <a:rPr b="1" lang="en">
                <a:solidFill>
                  <a:srgbClr val="24292F"/>
                </a:solidFill>
                <a:highlight>
                  <a:srgbClr val="FFFFFF"/>
                </a:highlight>
                <a:latin typeface="Arial"/>
                <a:ea typeface="Arial"/>
                <a:cs typeface="Arial"/>
                <a:sym typeface="Arial"/>
              </a:rPr>
              <a:t>Point Conv</a:t>
            </a:r>
            <a:r>
              <a:rPr b="1" lang="en">
                <a:solidFill>
                  <a:srgbClr val="24292F"/>
                </a:solidFill>
                <a:highlight>
                  <a:srgbClr val="FFFFFF"/>
                </a:highlight>
                <a:latin typeface="Arial"/>
                <a:ea typeface="Arial"/>
                <a:cs typeface="Arial"/>
                <a:sym typeface="Arial"/>
              </a:rPr>
              <a:t>, A-CNN, </a:t>
            </a:r>
            <a:r>
              <a:rPr b="1" lang="en">
                <a:solidFill>
                  <a:srgbClr val="24292F"/>
                </a:solidFill>
                <a:highlight>
                  <a:srgbClr val="FFFFFF"/>
                </a:highlight>
                <a:latin typeface="Arial"/>
                <a:ea typeface="Arial"/>
                <a:cs typeface="Arial"/>
                <a:sym typeface="Arial"/>
              </a:rPr>
              <a:t>Point2 Sequence</a:t>
            </a:r>
            <a:r>
              <a:rPr b="1" lang="en">
                <a:solidFill>
                  <a:srgbClr val="24292F"/>
                </a:solidFill>
                <a:highlight>
                  <a:srgbClr val="FFFFFF"/>
                </a:highlight>
                <a:latin typeface="Arial"/>
                <a:ea typeface="Arial"/>
                <a:cs typeface="Arial"/>
                <a:sym typeface="Arial"/>
              </a:rPr>
              <a:t>, PointNet++, PointASNL and so on.</a:t>
            </a:r>
            <a:endParaRPr b="1">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solidFill>
                <a:srgbClr val="24292F"/>
              </a:solidFill>
              <a:highlight>
                <a:srgbClr val="FFFFFF"/>
              </a:highlight>
              <a:latin typeface="Arial"/>
              <a:ea typeface="Arial"/>
              <a:cs typeface="Arial"/>
              <a:sym typeface="Arial"/>
            </a:endParaRPr>
          </a:p>
          <a:p>
            <a:pPr indent="-342900" lvl="0" marL="457200" rtl="0" algn="l">
              <a:spcBef>
                <a:spcPts val="1200"/>
              </a:spcBef>
              <a:spcAft>
                <a:spcPts val="0"/>
              </a:spcAft>
              <a:buClr>
                <a:srgbClr val="24292F"/>
              </a:buClr>
              <a:buSzPts val="1800"/>
              <a:buFont typeface="Arial"/>
              <a:buChar char="●"/>
            </a:pPr>
            <a:r>
              <a:rPr b="1" lang="en">
                <a:solidFill>
                  <a:srgbClr val="24292F"/>
                </a:solidFill>
                <a:highlight>
                  <a:srgbClr val="FFFFFF"/>
                </a:highlight>
                <a:latin typeface="Arial"/>
                <a:ea typeface="Arial"/>
                <a:cs typeface="Arial"/>
                <a:sym typeface="Arial"/>
              </a:rPr>
              <a:t>Using pytorch to </a:t>
            </a:r>
            <a:r>
              <a:rPr b="1" lang="en">
                <a:solidFill>
                  <a:srgbClr val="24292F"/>
                </a:solidFill>
                <a:highlight>
                  <a:srgbClr val="FFFFFF"/>
                </a:highlight>
                <a:latin typeface="Arial"/>
                <a:ea typeface="Arial"/>
                <a:cs typeface="Arial"/>
                <a:sym typeface="Arial"/>
              </a:rPr>
              <a:t>initially test existing algorithms above, </a:t>
            </a:r>
            <a:r>
              <a:rPr b="1" lang="en">
                <a:solidFill>
                  <a:srgbClr val="24292F"/>
                </a:solidFill>
                <a:highlight>
                  <a:srgbClr val="FFFFFF"/>
                </a:highlight>
                <a:latin typeface="Arial"/>
                <a:ea typeface="Arial"/>
                <a:cs typeface="Arial"/>
                <a:sym typeface="Arial"/>
              </a:rPr>
              <a:t>and PCL to generate 3D point clouds data and then try to improve the performance.</a:t>
            </a:r>
            <a:endParaRPr b="1">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a:solidFill>
                <a:srgbClr val="24292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code for 3D point cloud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Font typeface="Arial"/>
              <a:buChar char="●"/>
            </a:pPr>
            <a:r>
              <a:rPr lang="en" u="sng">
                <a:solidFill>
                  <a:schemeClr val="hlink"/>
                </a:solidFill>
                <a:latin typeface="Arial"/>
                <a:ea typeface="Arial"/>
                <a:cs typeface="Arial"/>
                <a:sym typeface="Arial"/>
                <a:hlinkClick r:id="rId3"/>
              </a:rPr>
              <a:t>GitHub - udacity/SFND_Lidar_Obstacle_Detection</a:t>
            </a:r>
            <a:endParaRPr u="sng">
              <a:solidFill>
                <a:srgbClr val="FF0000"/>
              </a:solidFill>
              <a:latin typeface="Arial"/>
              <a:ea typeface="Arial"/>
              <a:cs typeface="Arial"/>
              <a:sym typeface="Arial"/>
            </a:endParaRPr>
          </a:p>
          <a:p>
            <a:pPr indent="0" lvl="0" marL="457200" rtl="0" algn="l">
              <a:spcBef>
                <a:spcPts val="1200"/>
              </a:spcBef>
              <a:spcAft>
                <a:spcPts val="0"/>
              </a:spcAft>
              <a:buNone/>
            </a:pPr>
            <a:r>
              <a:t/>
            </a:r>
            <a:endParaRPr u="sng">
              <a:solidFill>
                <a:srgbClr val="FF0000"/>
              </a:solidFill>
              <a:latin typeface="Arial"/>
              <a:ea typeface="Arial"/>
              <a:cs typeface="Arial"/>
              <a:sym typeface="Arial"/>
            </a:endParaRPr>
          </a:p>
          <a:p>
            <a:pPr indent="-342900" lvl="0" marL="457200" rtl="0" algn="l">
              <a:spcBef>
                <a:spcPts val="1200"/>
              </a:spcBef>
              <a:spcAft>
                <a:spcPts val="0"/>
              </a:spcAft>
              <a:buClr>
                <a:srgbClr val="202124"/>
              </a:buClr>
              <a:buSzPts val="1800"/>
              <a:buFont typeface="Arial"/>
              <a:buChar char="●"/>
            </a:pPr>
            <a:r>
              <a:rPr lang="en" u="sng">
                <a:solidFill>
                  <a:schemeClr val="hlink"/>
                </a:solidFill>
                <a:latin typeface="Arial"/>
                <a:ea typeface="Arial"/>
                <a:cs typeface="Arial"/>
                <a:sym typeface="Arial"/>
                <a:hlinkClick r:id="rId4"/>
              </a:rPr>
              <a:t>https://github.com/sshaoshuai/PointRCNN</a:t>
            </a:r>
            <a:endParaRPr u="sng">
              <a:solidFill>
                <a:srgbClr val="FF0000"/>
              </a:solidFill>
              <a:latin typeface="Arial"/>
              <a:ea typeface="Arial"/>
              <a:cs typeface="Arial"/>
              <a:sym typeface="Arial"/>
            </a:endParaRPr>
          </a:p>
          <a:p>
            <a:pPr indent="0" lvl="0" marL="457200" rtl="0" algn="l">
              <a:spcBef>
                <a:spcPts val="1200"/>
              </a:spcBef>
              <a:spcAft>
                <a:spcPts val="0"/>
              </a:spcAft>
              <a:buNone/>
            </a:pPr>
            <a:r>
              <a:t/>
            </a:r>
            <a:endParaRPr u="sng">
              <a:solidFill>
                <a:srgbClr val="FF0000"/>
              </a:solidFill>
              <a:latin typeface="Arial"/>
              <a:ea typeface="Arial"/>
              <a:cs typeface="Arial"/>
              <a:sym typeface="Arial"/>
            </a:endParaRPr>
          </a:p>
          <a:p>
            <a:pPr indent="-342900" lvl="0" marL="457200" rtl="0" algn="l">
              <a:spcBef>
                <a:spcPts val="1200"/>
              </a:spcBef>
              <a:spcAft>
                <a:spcPts val="0"/>
              </a:spcAft>
              <a:buClr>
                <a:srgbClr val="202124"/>
              </a:buClr>
              <a:buSzPts val="1800"/>
              <a:buFont typeface="Arial"/>
              <a:buChar char="●"/>
            </a:pPr>
            <a:r>
              <a:rPr lang="en" u="sng">
                <a:solidFill>
                  <a:schemeClr val="accent5"/>
                </a:solidFill>
                <a:latin typeface="Arial"/>
                <a:ea typeface="Arial"/>
                <a:cs typeface="Arial"/>
                <a:sym typeface="Arial"/>
              </a:rPr>
              <a:t>https://github.com/chenhsuanlin/3D-point-cloud-generation</a:t>
            </a:r>
            <a:endParaRPr u="sng">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MVP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Our MVP is to improve the performance of a factor in the photogrammetry pipeline using machine learning</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Optimistically, we would like to create this machine </a:t>
            </a:r>
            <a:r>
              <a:rPr lang="en">
                <a:latin typeface="Arial"/>
                <a:ea typeface="Arial"/>
                <a:cs typeface="Arial"/>
                <a:sym typeface="Arial"/>
              </a:rPr>
              <a:t>learning</a:t>
            </a:r>
            <a:r>
              <a:rPr lang="en">
                <a:latin typeface="Arial"/>
                <a:ea typeface="Arial"/>
                <a:cs typeface="Arial"/>
                <a:sym typeface="Arial"/>
              </a:rPr>
              <a:t> method in Pytorch as its a very mature machine learning framework</a:t>
            </a:r>
            <a:endParaRPr>
              <a:latin typeface="Arial"/>
              <a:ea typeface="Arial"/>
              <a:cs typeface="Arial"/>
              <a:sym typeface="Arial"/>
            </a:endParaRPr>
          </a:p>
          <a:p>
            <a:pPr indent="-317500" lvl="2" marL="1371600" rtl="0" algn="l">
              <a:spcBef>
                <a:spcPts val="0"/>
              </a:spcBef>
              <a:spcAft>
                <a:spcPts val="0"/>
              </a:spcAft>
              <a:buSzPts val="1400"/>
              <a:buFont typeface="Arial"/>
              <a:buChar char="■"/>
            </a:pPr>
            <a:r>
              <a:rPr lang="en">
                <a:latin typeface="Arial"/>
                <a:ea typeface="Arial"/>
                <a:cs typeface="Arial"/>
                <a:sym typeface="Arial"/>
              </a:rPr>
              <a:t>One of our group members also owns a powerful Nvidia graphics card so local development would be a lot easier on Pytorch</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As we explore the world of photogrammetry we will update the MVP with our </a:t>
            </a:r>
            <a:r>
              <a:rPr lang="en">
                <a:latin typeface="Arial"/>
                <a:ea typeface="Arial"/>
                <a:cs typeface="Arial"/>
                <a:sym typeface="Arial"/>
              </a:rPr>
              <a:t>preferred</a:t>
            </a:r>
            <a:r>
              <a:rPr lang="en">
                <a:latin typeface="Arial"/>
                <a:ea typeface="Arial"/>
                <a:cs typeface="Arial"/>
                <a:sym typeface="Arial"/>
              </a:rPr>
              <a:t> factor in </a:t>
            </a:r>
            <a:r>
              <a:rPr lang="en">
                <a:latin typeface="Arial"/>
                <a:ea typeface="Arial"/>
                <a:cs typeface="Arial"/>
                <a:sym typeface="Arial"/>
              </a:rPr>
              <a:t>the pipeline</a:t>
            </a:r>
            <a:r>
              <a:rPr lang="en">
                <a:latin typeface="Arial"/>
                <a:ea typeface="Arial"/>
                <a:cs typeface="Arial"/>
                <a:sym typeface="Arial"/>
              </a:rPr>
              <a:t> to optimize. For now, we are interested in mesh </a:t>
            </a:r>
            <a:r>
              <a:rPr lang="en">
                <a:latin typeface="Arial"/>
                <a:ea typeface="Arial"/>
                <a:cs typeface="Arial"/>
                <a:sym typeface="Arial"/>
              </a:rPr>
              <a:t>reconstruction</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MVP User Stories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As a researcher, I would like to have all the necessary information to install the script in an easy to access repository to evaluate our groups testing methods for optimization of the photogrammetry </a:t>
            </a:r>
            <a:r>
              <a:rPr lang="en">
                <a:latin typeface="Arial"/>
                <a:ea typeface="Arial"/>
                <a:cs typeface="Arial"/>
                <a:sym typeface="Arial"/>
              </a:rPr>
              <a:t>algorithm.</a:t>
            </a:r>
            <a:r>
              <a:rPr lang="en">
                <a:latin typeface="Arial"/>
                <a:ea typeface="Arial"/>
                <a:cs typeface="Arial"/>
                <a:sym typeface="Arial"/>
              </a:rPr>
              <a:t>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As an employee in a startup company, I would like to run this software (preferably as a .exe) and have the script explain how well the optimization of a factor in the photogrammetry pipeline worked</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