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350" r:id="rId4"/>
    <p:sldId id="351" r:id="rId5"/>
    <p:sldId id="352" r:id="rId6"/>
    <p:sldId id="353" r:id="rId7"/>
    <p:sldId id="354" r:id="rId8"/>
    <p:sldId id="356" r:id="rId9"/>
    <p:sldId id="357" r:id="rId10"/>
    <p:sldId id="358" r:id="rId11"/>
    <p:sldId id="360" r:id="rId12"/>
    <p:sldId id="361" r:id="rId13"/>
    <p:sldId id="362" r:id="rId14"/>
    <p:sldId id="363" r:id="rId15"/>
    <p:sldId id="355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>
        <p:scale>
          <a:sx n="55" d="100"/>
          <a:sy n="55" d="100"/>
        </p:scale>
        <p:origin x="3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Online retailer customer segmentation THROUGH </a:t>
            </a:r>
            <a:r>
              <a:rPr lang="en-US" sz="4800" b="1" dirty="0" err="1"/>
              <a:t>rfm</a:t>
            </a:r>
            <a:r>
              <a:rPr lang="en-US" sz="4800" b="1" dirty="0"/>
              <a:t> analysis and </a:t>
            </a:r>
            <a:r>
              <a:rPr lang="en-US" sz="4800" b="1" dirty="0" err="1"/>
              <a:t>kmeans</a:t>
            </a:r>
            <a:r>
              <a:rPr lang="en-US" sz="4800" b="1" dirty="0"/>
              <a:t> clustering </a:t>
            </a:r>
            <a:r>
              <a:rPr lang="en-US" sz="4800" dirty="0"/>
              <a:t>+ strategic recommendations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mahony</a:t>
            </a:r>
            <a:r>
              <a:rPr lang="en-US" dirty="0"/>
              <a:t>, senior data analyst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71" y="1630682"/>
            <a:ext cx="4141659" cy="3220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We can intuit our three customer profiles as follows based on the graph and the cluster centers provided by our </a:t>
            </a:r>
            <a:r>
              <a:rPr lang="en-US" sz="1300" dirty="0" err="1"/>
              <a:t>KMeans</a:t>
            </a:r>
            <a:r>
              <a:rPr lang="en-US" sz="1300" dirty="0"/>
              <a:t> model:</a:t>
            </a:r>
          </a:p>
          <a:p>
            <a:r>
              <a:rPr lang="en-US" sz="1300" dirty="0"/>
              <a:t> * </a:t>
            </a:r>
            <a:r>
              <a:rPr lang="en-US" sz="1300" b="1" dirty="0"/>
              <a:t>Low frequency, low recency, low MV customers </a:t>
            </a:r>
            <a:r>
              <a:rPr lang="en-US" sz="1300" dirty="0"/>
              <a:t>- customers who have purchased recently, have a small number of overall purchases, and make relatively lower total purchases (indicated in </a:t>
            </a:r>
            <a:r>
              <a:rPr lang="en-US" sz="1300" b="1" dirty="0"/>
              <a:t>red</a:t>
            </a:r>
            <a:r>
              <a:rPr lang="en-US" sz="1300" dirty="0"/>
              <a:t>)</a:t>
            </a:r>
          </a:p>
          <a:p>
            <a:r>
              <a:rPr lang="en-US" sz="1300" dirty="0"/>
              <a:t>    * </a:t>
            </a:r>
            <a:r>
              <a:rPr lang="en-US" sz="1300" b="1" dirty="0"/>
              <a:t>Low frequency, high recency, low MV customers </a:t>
            </a:r>
            <a:r>
              <a:rPr lang="en-US" sz="1300" dirty="0"/>
              <a:t>- customers who have not purchased recently with a small number of overall purchases, and a low total purchase volume (indicated in </a:t>
            </a:r>
            <a:r>
              <a:rPr lang="en-US" sz="1300" b="1" dirty="0"/>
              <a:t>blue</a:t>
            </a:r>
            <a:r>
              <a:rPr lang="en-US" sz="1300" dirty="0"/>
              <a:t>)</a:t>
            </a:r>
          </a:p>
          <a:p>
            <a:r>
              <a:rPr lang="en-US" sz="1300" dirty="0"/>
              <a:t>    * </a:t>
            </a:r>
            <a:r>
              <a:rPr lang="en-US" sz="1300" b="1" dirty="0"/>
              <a:t>High frequency, high recency, high MV customers </a:t>
            </a:r>
            <a:r>
              <a:rPr lang="en-US" sz="1300" dirty="0"/>
              <a:t>- customers who purchase relatively often and recently, and have a high purchase volume (indicated in </a:t>
            </a:r>
            <a:r>
              <a:rPr lang="en-US" sz="1300" b="1" dirty="0"/>
              <a:t>green</a:t>
            </a:r>
            <a:r>
              <a:rPr lang="en-US" sz="1300" dirty="0"/>
              <a:t>)</a:t>
            </a:r>
          </a:p>
          <a:p>
            <a:r>
              <a:rPr lang="en-US" sz="1300" b="1" dirty="0"/>
              <a:t>Our strategic recommendations will consider these profiles in light of their overall value and their purchasing habits.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overview – </a:t>
            </a:r>
            <a:r>
              <a:rPr lang="en-US" dirty="0" err="1"/>
              <a:t>rfm</a:t>
            </a:r>
            <a:r>
              <a:rPr lang="en-US" dirty="0"/>
              <a:t> analysis /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93E8252-C70D-42D8-A647-8C4722B6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00" y="1828799"/>
            <a:ext cx="6222460" cy="44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7562"/>
            <a:ext cx="2438400" cy="3220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Through transaction-level analysis, we have identified the top-grossing products as well as the products most often purchased in the same transactions as the most popular products.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Product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72F2A-0AB0-4148-8B1A-1CBEDFF87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3" t="33038" r="37834" b="12148"/>
          <a:stretch/>
        </p:blipFill>
        <p:spPr>
          <a:xfrm>
            <a:off x="3698240" y="1930400"/>
            <a:ext cx="3789680" cy="3759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13E689A-DB78-4C84-B2D6-960BFB9D2EAD}"/>
              </a:ext>
            </a:extLst>
          </p:cNvPr>
          <p:cNvSpPr txBox="1">
            <a:spLocks/>
          </p:cNvSpPr>
          <p:nvPr/>
        </p:nvSpPr>
        <p:spPr>
          <a:xfrm>
            <a:off x="4168140" y="1530455"/>
            <a:ext cx="3114040" cy="4609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Top-grossing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81347-8AE4-469C-BA1F-9B09D57D7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3" t="26518" r="37583" b="18667"/>
          <a:stretch/>
        </p:blipFill>
        <p:spPr>
          <a:xfrm>
            <a:off x="7650480" y="1930400"/>
            <a:ext cx="3789680" cy="375920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AF78DB-4AFA-4BDD-94F0-0DDE30265A21}"/>
              </a:ext>
            </a:extLst>
          </p:cNvPr>
          <p:cNvSpPr txBox="1">
            <a:spLocks/>
          </p:cNvSpPr>
          <p:nvPr/>
        </p:nvSpPr>
        <p:spPr>
          <a:xfrm>
            <a:off x="8041640" y="1516589"/>
            <a:ext cx="3114040" cy="46090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Top-grossing </a:t>
            </a:r>
            <a:r>
              <a:rPr lang="en-US" dirty="0" err="1"/>
              <a:t>copurchases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recommendations – customer segmentation 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345B7494-9C13-4D8C-870B-1FF7350F0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03608"/>
              </p:ext>
            </p:extLst>
          </p:nvPr>
        </p:nvGraphicFramePr>
        <p:xfrm>
          <a:off x="675640" y="1530455"/>
          <a:ext cx="10840720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4057285867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305111210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3047721686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377224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Segment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Segment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Segment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Description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Low frequency, low recency, low MV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Low frequency, high recency, low MV customers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High frequency, high recency, high MV customers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9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Total sales over time period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$5.87M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$2.72M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$.86M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Total customer #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3,615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755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Avg transactions/customer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11.38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Median transaction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$229.57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$247.60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$139.34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6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Strategy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Upselling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Reacquisition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3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66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recommendations – PRODUCT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4AA8E-05E0-4151-B7A2-6DF2BBC542A8}"/>
              </a:ext>
            </a:extLst>
          </p:cNvPr>
          <p:cNvSpPr txBox="1"/>
          <p:nvPr/>
        </p:nvSpPr>
        <p:spPr>
          <a:xfrm>
            <a:off x="670174" y="1428118"/>
            <a:ext cx="10912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88 top-grossing products </a:t>
            </a:r>
            <a:r>
              <a:rPr lang="en-US" dirty="0"/>
              <a:t>across customer segments represent $2.46M of the $9.46M total sales. Targeted campaigns promoting sales of these 88 products (representing the common products across the top 50 purchased products by segment) could </a:t>
            </a:r>
            <a:r>
              <a:rPr lang="en-US" b="1" dirty="0"/>
              <a:t>boost customer retention across all segments </a:t>
            </a:r>
            <a:r>
              <a:rPr lang="en-US" dirty="0"/>
              <a:t>and </a:t>
            </a:r>
            <a:r>
              <a:rPr lang="en-US" b="1" dirty="0"/>
              <a:t>generate significant additional revenue </a:t>
            </a:r>
            <a:r>
              <a:rPr lang="en-US" dirty="0"/>
              <a:t>through increased purchasing.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88 products also represent items usually </a:t>
            </a:r>
            <a:r>
              <a:rPr lang="en-US" dirty="0" err="1"/>
              <a:t>copurchased</a:t>
            </a:r>
            <a:r>
              <a:rPr lang="en-US" dirty="0"/>
              <a:t>-  that is, things like cupcake wrappers and decoration that are usually bought among other items. Through our analysis we have also offered an </a:t>
            </a:r>
            <a:r>
              <a:rPr lang="en-US" b="1" dirty="0" err="1"/>
              <a:t>itemwise</a:t>
            </a:r>
            <a:r>
              <a:rPr lang="en-US" b="1" dirty="0"/>
              <a:t> list of highly </a:t>
            </a:r>
            <a:r>
              <a:rPr lang="en-US" b="1" dirty="0" err="1"/>
              <a:t>copurchased</a:t>
            </a:r>
            <a:r>
              <a:rPr lang="en-US" b="1" dirty="0"/>
              <a:t> items – </a:t>
            </a:r>
            <a:r>
              <a:rPr lang="en-US" dirty="0"/>
              <a:t>the below representing the top 5 products that are not themselves top sellers but are frequently </a:t>
            </a:r>
            <a:r>
              <a:rPr lang="en-US" dirty="0" err="1"/>
              <a:t>copurchased</a:t>
            </a:r>
            <a:r>
              <a:rPr lang="en-US" dirty="0"/>
              <a:t> with top sellers.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414F53-6BA1-412B-8771-3740CC78B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9" t="50000" r="43703" b="26324"/>
          <a:stretch/>
        </p:blipFill>
        <p:spPr>
          <a:xfrm>
            <a:off x="4352081" y="4291443"/>
            <a:ext cx="3044141" cy="16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Strategic recommendations – PULLING IT ALL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4AA8E-05E0-4151-B7A2-6DF2BBC542A8}"/>
              </a:ext>
            </a:extLst>
          </p:cNvPr>
          <p:cNvSpPr txBox="1"/>
          <p:nvPr/>
        </p:nvSpPr>
        <p:spPr>
          <a:xfrm>
            <a:off x="724197" y="1530455"/>
            <a:ext cx="108045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this analysis, we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customer segments </a:t>
            </a:r>
            <a:r>
              <a:rPr lang="en-US" b="1" dirty="0"/>
              <a:t>distinguished by the recency, frequency, and monetary value</a:t>
            </a:r>
            <a:r>
              <a:rPr lang="en-US" dirty="0"/>
              <a:t> of their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Suggested </a:t>
            </a:r>
            <a:r>
              <a:rPr lang="en-US" b="1" dirty="0"/>
              <a:t>campaign strategies </a:t>
            </a:r>
            <a:r>
              <a:rPr lang="en-US" dirty="0"/>
              <a:t>to boost retention amongst customer profiles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</a:t>
            </a:r>
            <a:r>
              <a:rPr lang="en-US" b="1" dirty="0"/>
              <a:t>top-selling products </a:t>
            </a:r>
            <a:r>
              <a:rPr lang="en-US" dirty="0"/>
              <a:t>and </a:t>
            </a:r>
            <a:r>
              <a:rPr lang="en-US" b="1" dirty="0"/>
              <a:t>frequently co-purchased products </a:t>
            </a:r>
            <a:r>
              <a:rPr lang="en-US" dirty="0"/>
              <a:t>to boost revenue generation through 1) increased sales across these categories and 2) boost customer acquisition through cross-product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a </a:t>
            </a:r>
            <a:r>
              <a:rPr lang="en-US" b="1" dirty="0"/>
              <a:t>framework for assessing future customer campaigns, </a:t>
            </a:r>
            <a:r>
              <a:rPr lang="en-US" dirty="0"/>
              <a:t>ensuring that we are minimizing churn through targeted strategies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the appendix you will find examples of our coding and work + links to steps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132754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220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our data wrangling, we had two main issues to solve for: </a:t>
            </a:r>
            <a:r>
              <a:rPr lang="en-US" b="1" dirty="0"/>
              <a:t>guest transactions </a:t>
            </a:r>
            <a:r>
              <a:rPr lang="en-US" dirty="0"/>
              <a:t>and </a:t>
            </a:r>
            <a:r>
              <a:rPr lang="en-US" b="1" dirty="0"/>
              <a:t>creating standardized dimensions for the RFM analysis.</a:t>
            </a:r>
          </a:p>
          <a:p>
            <a:pPr marL="0" indent="0">
              <a:buNone/>
            </a:pPr>
            <a:r>
              <a:rPr lang="en-US" dirty="0"/>
              <a:t>As a reminder, ~20% of the database rows were missing a customer ID but included an invoice code. We intuited that these represented guest transactions – e.g. transactions completed without creating an account. </a:t>
            </a:r>
          </a:p>
          <a:p>
            <a:pPr marL="0" indent="0">
              <a:buNone/>
            </a:pPr>
            <a:r>
              <a:rPr lang="en-US" dirty="0"/>
              <a:t>To handle guest transactions, we generated a synthetic customer ID (outside of the range of 12346-18287 of “organic” customer IDs) for each invoice missing a value in the “Customer ID” field. In the RFM analysis, we treated these as customers with a single purchase.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41294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0495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RFM analysis seeks to assess customers across 3 dimensions: the </a:t>
            </a:r>
            <a:r>
              <a:rPr lang="en-US" b="1" dirty="0"/>
              <a:t>recency </a:t>
            </a:r>
            <a:r>
              <a:rPr lang="en-US" dirty="0"/>
              <a:t>of their most recent transaction, the </a:t>
            </a:r>
            <a:r>
              <a:rPr lang="en-US" b="1" dirty="0"/>
              <a:t>frequency </a:t>
            </a:r>
            <a:r>
              <a:rPr lang="en-US" dirty="0"/>
              <a:t>of their purchases over the specified time period, and the total </a:t>
            </a:r>
            <a:r>
              <a:rPr lang="en-US" b="1" dirty="0"/>
              <a:t>monetary value (MV) </a:t>
            </a:r>
            <a:r>
              <a:rPr lang="en-US" dirty="0"/>
              <a:t>of the purchases.</a:t>
            </a:r>
          </a:p>
          <a:p>
            <a:pPr marL="0" indent="0">
              <a:buNone/>
            </a:pPr>
            <a:r>
              <a:rPr lang="en-US" dirty="0"/>
              <a:t>We used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 to create a comparable baseline across these dimensions – i.e. scaling each feature to mean zero, with values representing the number of standard deviations away from the mean. This was critical as </a:t>
            </a:r>
            <a:r>
              <a:rPr lang="en-US" dirty="0" err="1"/>
              <a:t>Kmeans</a:t>
            </a:r>
            <a:r>
              <a:rPr lang="en-US" dirty="0"/>
              <a:t> models are sensitive to unit magnitude (i.e., the number of days between 1/12/09 and 9/12/20 has a different order of magnitude than the total MV of purchases, which would throw off our machine learning model).</a:t>
            </a:r>
          </a:p>
          <a:p>
            <a:pPr marL="0" indent="0">
              <a:buNone/>
            </a:pPr>
            <a:r>
              <a:rPr lang="en-US" dirty="0"/>
              <a:t>For the purposes of this exercise, </a:t>
            </a:r>
          </a:p>
          <a:p>
            <a:r>
              <a:rPr lang="en-US" dirty="0"/>
              <a:t>A “recency” score is the standardized number of days since the most recent purchase – a higher recency score indicating a customer who is more “lapsed” than one with a lower score.</a:t>
            </a:r>
          </a:p>
          <a:p>
            <a:r>
              <a:rPr lang="en-US" dirty="0"/>
              <a:t>A “frequency” score is the standardized number of purchases between 1/12/09 and 9/12/09</a:t>
            </a:r>
          </a:p>
          <a:p>
            <a:r>
              <a:rPr lang="en-US" dirty="0"/>
              <a:t>A “monetary value” score is the standardized sum of item gross for all purchases in the time period.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205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Analysis Overview</a:t>
            </a:r>
          </a:p>
          <a:p>
            <a:r>
              <a:rPr lang="en-US" dirty="0"/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A UK-based online retailer known for unique, all-occasion giftware is looking to increase its customer retention and develop more targeted product strategies.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They shared 18 months of sales data from which they were looking to identify: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/>
              <a:t>Unique customer profiles and potential revenue generating strategies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chemeClr val="tx1"/>
                </a:solidFill>
              </a:rPr>
              <a:t>Patterns in</a:t>
            </a:r>
            <a:r>
              <a:rPr lang="en-US" spc="200" dirty="0"/>
              <a:t> sales for specific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chemeClr val="tx1"/>
                </a:solidFill>
              </a:rPr>
              <a:t>Any other insights </a:t>
            </a:r>
            <a:r>
              <a:rPr lang="en-US" spc="200" dirty="0"/>
              <a:t>which could boost sales and revenue generation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an RFM analysis, we can segment the customer base into </a:t>
            </a:r>
            <a:r>
              <a:rPr lang="en-US" b="1" dirty="0"/>
              <a:t>three distinct customer profiles </a:t>
            </a:r>
            <a:r>
              <a:rPr lang="en-US" dirty="0"/>
              <a:t>within the specified time segment. Based on the analysis we can suggest </a:t>
            </a:r>
            <a:r>
              <a:rPr lang="en-US" b="1" dirty="0"/>
              <a:t>targeted marketing strategies to boost revenue from each segment.</a:t>
            </a:r>
          </a:p>
          <a:p>
            <a:pPr marL="0" indent="0">
              <a:buNone/>
            </a:pPr>
            <a:r>
              <a:rPr lang="en-US" dirty="0"/>
              <a:t>There are 88 products which represent a subset of the highest-grossing products on </a:t>
            </a:r>
            <a:r>
              <a:rPr lang="en-US" dirty="0" err="1"/>
              <a:t>OnlineCo’s</a:t>
            </a:r>
            <a:r>
              <a:rPr lang="en-US" dirty="0"/>
              <a:t> website </a:t>
            </a:r>
            <a:r>
              <a:rPr lang="en-US" b="1" dirty="0"/>
              <a:t>and </a:t>
            </a:r>
            <a:r>
              <a:rPr lang="en-US" dirty="0"/>
              <a:t>are represented in the top 50 most purchased products across each customer segment, suggesting that </a:t>
            </a:r>
            <a:r>
              <a:rPr lang="en-US" b="1" dirty="0"/>
              <a:t>broad-based marketing campaigns for these products could boost revenue across all customer segments.</a:t>
            </a:r>
          </a:p>
          <a:p>
            <a:pPr marL="0" indent="0">
              <a:buNone/>
            </a:pPr>
            <a:r>
              <a:rPr lang="en-US" dirty="0"/>
              <a:t>We also took a look at </a:t>
            </a:r>
            <a:r>
              <a:rPr lang="en-US" b="1" dirty="0"/>
              <a:t>frequently </a:t>
            </a:r>
            <a:r>
              <a:rPr lang="en-US" b="1" dirty="0" err="1"/>
              <a:t>copurchased</a:t>
            </a:r>
            <a:r>
              <a:rPr lang="en-US" b="1" dirty="0"/>
              <a:t> products – </a:t>
            </a:r>
            <a:r>
              <a:rPr lang="en-US" dirty="0"/>
              <a:t>i.e. products that correlate with each other – for the 88 mentioned above to identify </a:t>
            </a:r>
            <a:r>
              <a:rPr lang="en-US" b="1" dirty="0"/>
              <a:t>upselling and cross-product marketing opportunities.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464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387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sales data shared by </a:t>
            </a:r>
            <a:r>
              <a:rPr lang="en-US" dirty="0" err="1"/>
              <a:t>OnlineCo</a:t>
            </a:r>
            <a:r>
              <a:rPr lang="en-US" dirty="0"/>
              <a:t> covers a time period of 18 months between 1/12/20 and 9/12/20. Each of the 525,460 rows in the database represents a product purchased online, grouped by an invoice number and a customer ID (where applicable). Each row contains 9 features describing the product and its sale.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2" name="Picture 1" descr="Sample view of database showing features and values.">
            <a:extLst>
              <a:ext uri="{FF2B5EF4-FFF2-40B4-BE49-F238E27FC236}">
                <a16:creationId xmlns:a16="http://schemas.microsoft.com/office/drawing/2014/main" id="{9B9F0A9F-C81B-489C-9D39-49BAAEF5C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5" t="41250" r="4218" b="20973"/>
          <a:stretch/>
        </p:blipFill>
        <p:spPr>
          <a:xfrm>
            <a:off x="1990725" y="3429000"/>
            <a:ext cx="7886700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220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the relatively short time period covered by the data, we chose an </a:t>
            </a:r>
            <a:r>
              <a:rPr lang="en-US" b="1" dirty="0"/>
              <a:t>RFM analysis (recency, frequency, monetary value) </a:t>
            </a:r>
            <a:r>
              <a:rPr lang="en-US" dirty="0"/>
              <a:t>to assess customer segmentation. This seeks to understand the distribution of the customer base along three dimensions: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Recency of purchase – how long has it been since the customer’s most recent transaction?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Frequency of purchases – how many times has a customer purchased from us during the time period?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Monetary value of purchases – how much has the customer spent with us over the time period?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– RFM APPROACH</a:t>
            </a:r>
          </a:p>
        </p:txBody>
      </p:sp>
    </p:spTree>
    <p:extLst>
      <p:ext uri="{BB962C8B-B14F-4D97-AF65-F5344CB8AC3E}">
        <p14:creationId xmlns:p14="http://schemas.microsoft.com/office/powerpoint/2010/main" val="394075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220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Through our exploratory data analysis, we found the following:</a:t>
            </a:r>
          </a:p>
          <a:p>
            <a:r>
              <a:rPr lang="en-US" dirty="0"/>
              <a:t>The dataset covers 28,816 unique transactions, of which 4,592 were returns (we will separate these and treat them differently later in the analysis)</a:t>
            </a:r>
          </a:p>
          <a:p>
            <a:r>
              <a:rPr lang="en-US" dirty="0"/>
              <a:t>We have 4,383 identified customer IDs, but 20% of the data does not have a customer ID associated with them and </a:t>
            </a:r>
            <a:r>
              <a:rPr lang="en-US" b="1" dirty="0"/>
              <a:t>do </a:t>
            </a:r>
            <a:r>
              <a:rPr lang="en-US" dirty="0"/>
              <a:t>have an invoice code. We will group that 20% by invoice code and treat them as unique, guest customers.</a:t>
            </a:r>
          </a:p>
          <a:p>
            <a:r>
              <a:rPr lang="en-US" dirty="0"/>
              <a:t>Of the 4,383 customers, the top 25 customers performed 2,081 transactions (7% of total volume). Of the total sales volume of $9.46M over the time period, these top customers represent $1.02M – or 10.8% - of the total revenue.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 - EDA</a:t>
            </a:r>
          </a:p>
        </p:txBody>
      </p:sp>
    </p:spTree>
    <p:extLst>
      <p:ext uri="{BB962C8B-B14F-4D97-AF65-F5344CB8AC3E}">
        <p14:creationId xmlns:p14="http://schemas.microsoft.com/office/powerpoint/2010/main" val="27857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96823"/>
            <a:ext cx="3573043" cy="44689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After grouping our customers by recency, frequency, and monetary value*, we used a </a:t>
            </a:r>
            <a:r>
              <a:rPr lang="en-US" b="1" dirty="0"/>
              <a:t>cross-validated </a:t>
            </a:r>
            <a:r>
              <a:rPr lang="en-US" b="1" dirty="0" err="1"/>
              <a:t>KMeans</a:t>
            </a:r>
            <a:r>
              <a:rPr lang="en-US" b="1" dirty="0"/>
              <a:t> clustering approach </a:t>
            </a:r>
            <a:r>
              <a:rPr lang="en-US" dirty="0"/>
              <a:t>to identify clustering patterns in customer profiles – i.e. identifying customer segments.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yellowbrick’s</a:t>
            </a:r>
            <a:r>
              <a:rPr lang="en-US" dirty="0"/>
              <a:t> </a:t>
            </a:r>
            <a:r>
              <a:rPr lang="en-US" dirty="0" err="1"/>
              <a:t>KMeansVisualizer</a:t>
            </a:r>
            <a:r>
              <a:rPr lang="en-US" dirty="0"/>
              <a:t>, we can see that a </a:t>
            </a:r>
            <a:r>
              <a:rPr lang="en-US" b="1" dirty="0"/>
              <a:t>K of 3</a:t>
            </a:r>
            <a:r>
              <a:rPr lang="en-US" dirty="0"/>
              <a:t> produces the optimal distortion score – that is, there are three optimal segments in our customer data.</a:t>
            </a:r>
          </a:p>
          <a:p>
            <a:pPr marL="0" indent="0">
              <a:buNone/>
            </a:pPr>
            <a:r>
              <a:rPr lang="en-US" i="1" dirty="0"/>
              <a:t>* Information on the RFM approach is included in the appendix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overview – </a:t>
            </a:r>
            <a:r>
              <a:rPr lang="en-US" dirty="0" err="1"/>
              <a:t>rfm</a:t>
            </a:r>
            <a:r>
              <a:rPr lang="en-US" dirty="0"/>
              <a:t> analysis /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pic>
        <p:nvPicPr>
          <p:cNvPr id="1026" name="Picture 2" descr="The distortion score represents the mean squared distance from cluster centers to each data point. ">
            <a:extLst>
              <a:ext uri="{FF2B5EF4-FFF2-40B4-BE49-F238E27FC236}">
                <a16:creationId xmlns:a16="http://schemas.microsoft.com/office/drawing/2014/main" id="{844A3BA2-0AB2-4E35-839E-61F66DC9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23" y="1596823"/>
            <a:ext cx="6141620" cy="39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9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CE415-4AD9-4E72-B69F-BE8788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3573043" cy="32208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a k of 3, our </a:t>
            </a:r>
            <a:r>
              <a:rPr lang="en-US" dirty="0" err="1"/>
              <a:t>KMeans</a:t>
            </a:r>
            <a:r>
              <a:rPr lang="en-US" dirty="0"/>
              <a:t> model can assign each of our customers to one of the 3 segments. </a:t>
            </a:r>
          </a:p>
          <a:p>
            <a:pPr marL="0" indent="0">
              <a:buNone/>
            </a:pPr>
            <a:r>
              <a:rPr lang="en-US" dirty="0"/>
              <a:t>In the visual on the right, you see the segments represented by </a:t>
            </a:r>
            <a:r>
              <a:rPr lang="en-US" b="1" dirty="0"/>
              <a:t>color, </a:t>
            </a:r>
            <a:r>
              <a:rPr lang="en-US" dirty="0"/>
              <a:t>with (scaled) frequency and recency on the axes and size of the datapoint indicating monetary value.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E93017-7823-4762-8DD2-DA630F4F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overview – </a:t>
            </a:r>
            <a:r>
              <a:rPr lang="en-US" dirty="0" err="1"/>
              <a:t>rfm</a:t>
            </a:r>
            <a:r>
              <a:rPr lang="en-US" dirty="0"/>
              <a:t> analysis /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51C263E-6F6F-4423-B9C7-21CD5B80B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00" y="1828799"/>
            <a:ext cx="6222460" cy="44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95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291</TotalTime>
  <Words>1490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RetrospectVTI</vt:lpstr>
      <vt:lpstr>Online retailer customer segmentation THROUGH rfm analysis and kmeans clustering + strategic recommendations</vt:lpstr>
      <vt:lpstr>OUTLINE</vt:lpstr>
      <vt:lpstr>Problem statement</vt:lpstr>
      <vt:lpstr>Executive summary</vt:lpstr>
      <vt:lpstr>Data source</vt:lpstr>
      <vt:lpstr>Analysis overview – RFM APPROACH</vt:lpstr>
      <vt:lpstr>Analysis overview - EDA</vt:lpstr>
      <vt:lpstr>Analysis overview – rfm analysis / Kmeans clustering</vt:lpstr>
      <vt:lpstr>Analysis overview – rfm analysis / Kmeans clustering</vt:lpstr>
      <vt:lpstr>Analysis overview – rfm analysis / Kmeans clustering</vt:lpstr>
      <vt:lpstr>Analysis overview – Product sales</vt:lpstr>
      <vt:lpstr>Strategic recommendations – customer segmentation </vt:lpstr>
      <vt:lpstr>Strategic recommendations – PRODUCT ANALYSIS</vt:lpstr>
      <vt:lpstr>Strategic recommendations – PULLING IT ALL TOGETHER</vt:lpstr>
      <vt:lpstr>APPENDIX – data wrangling</vt:lpstr>
      <vt:lpstr>APPENDIX – data wrangling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 customer segmentation + strategic recommendations</dc:title>
  <dc:creator>Bryan Mahony</dc:creator>
  <cp:lastModifiedBy>Bryan Mahony</cp:lastModifiedBy>
  <cp:revision>35</cp:revision>
  <dcterms:created xsi:type="dcterms:W3CDTF">2020-09-30T13:56:39Z</dcterms:created>
  <dcterms:modified xsi:type="dcterms:W3CDTF">2020-09-30T18:48:20Z</dcterms:modified>
</cp:coreProperties>
</file>