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363A-355B-4785-8D0F-DB523212A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FCEFB-FA95-4639-B076-EE19655DF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17C07-B5E7-42CF-8FC1-5044993C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5F2B-2A3D-413A-AAA5-7C716FA134B1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E537B-6D97-493D-9110-966CF3F6B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BA883-34D8-4B76-974D-D7A48805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0DB0-EFB3-40A6-AD43-1BC176D02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7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4B75-9475-40F2-8F51-16F50BA7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CDB1A-39DC-4708-B410-D3F9EDB4A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1A1F2-5425-4F0A-BE88-565AC281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5F2B-2A3D-413A-AAA5-7C716FA134B1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C5000-2B66-4B5B-B8CE-D34CE62BC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4B10F-4EE0-4254-9DE8-942A75F5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0DB0-EFB3-40A6-AD43-1BC176D02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1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329D7F-7AE6-41CE-B5BC-D4ABD95E5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FA839-5576-4ED4-A598-451C6FA95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FDD21-3EF1-48AC-BA5A-3B40CAF5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5F2B-2A3D-413A-AAA5-7C716FA134B1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9C9E-BBFF-482B-B2C5-CE374E8D1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33F79-40DB-4313-85D4-A12BE098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0DB0-EFB3-40A6-AD43-1BC176D02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6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FE018-C60F-4E9B-8230-F38DB3E4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01606-D41D-4570-965A-01F7EF921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81A2C-5DC3-4D79-A551-3985BEFDE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5F2B-2A3D-413A-AAA5-7C716FA134B1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7F3C3-DB3F-40D7-86BB-EF9EEEBF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38B2E-F3D3-4229-A367-1967A4B8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0DB0-EFB3-40A6-AD43-1BC176D02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9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233E7-D540-4BCA-8F79-9DDD3504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985F-996D-45E9-A8CE-55C73E150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6C6E8-32F8-4056-B456-2A8E88693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5F2B-2A3D-413A-AAA5-7C716FA134B1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4200F-77EF-4E5D-A306-11DD657D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0BAEA-2ECE-496F-9240-196E3C02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0DB0-EFB3-40A6-AD43-1BC176D02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29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3A47-4161-4539-A3F2-C7E14B17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33929-1A8F-4795-BA67-F3F6C70D3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09D00-7A69-4D1C-8D1C-669D7A475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6A767-C1C6-4EA1-9493-F16B1815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5F2B-2A3D-413A-AAA5-7C716FA134B1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F5455-8831-4796-B28F-3C90610F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AEDC6-C9A6-4884-89B1-C5175A5D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0DB0-EFB3-40A6-AD43-1BC176D02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6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E2367-86ED-4217-8718-F3C57F4B8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D2283-F2DE-4020-B2B9-10616D641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8F688-B223-4F9E-99E4-A558433AD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CDF98-B022-4B0D-8CE1-D459F6E8E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D2425E-96C7-4DDF-9BB2-61F1AD276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B5020-E3D4-4AC2-91E4-B4F1826A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5F2B-2A3D-413A-AAA5-7C716FA134B1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C8D06-39F5-485E-8739-7935BAC39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A6156-E978-48A5-AA11-CF54C04C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0DB0-EFB3-40A6-AD43-1BC176D02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5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EF18-6A68-4F6C-A1F6-C9F10450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FF8A2-B8F4-49B5-8423-949D0C4A3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5F2B-2A3D-413A-AAA5-7C716FA134B1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500EA-A673-427D-9EBA-C35716610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4A73B-34BA-4B48-8A37-27C59F0E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0DB0-EFB3-40A6-AD43-1BC176D02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C7595-2446-419D-996F-E2797F1E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5F2B-2A3D-413A-AAA5-7C716FA134B1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F55381-0D99-4785-A3D6-37399D995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07160-DFDC-4C7A-B644-8A300711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0DB0-EFB3-40A6-AD43-1BC176D02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2668-952B-45B7-90B0-2F46C9A4D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8FD9C-0022-4AD9-88AE-02BDACCFE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CA6AB-1573-4604-8102-42DEC52E8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7A43D-9639-4042-90EE-115A5084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5F2B-2A3D-413A-AAA5-7C716FA134B1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A344D-95DE-48C7-A1EA-0450ACCF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EAFFB-57A6-48CB-BAE0-FD032A66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0DB0-EFB3-40A6-AD43-1BC176D02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4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2A23-471D-488F-AF5F-755F50FC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42EFF9-1218-4E56-9925-C97193B76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9BB24-03AA-43E8-9AB5-4A9D92F9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EE8BC-AEC2-490E-B13D-51F11411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5F2B-2A3D-413A-AAA5-7C716FA134B1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C935E-3E85-41B5-A13E-62936418D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BF07B-6D8F-47A1-9C87-57BAF142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0DB0-EFB3-40A6-AD43-1BC176D02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48F08-0BA1-46D0-A732-0842D9CF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56FB2-3812-4E9D-8DD2-836926FA7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C6C0B-09FD-4610-B63B-B781A96C9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E5F2B-2A3D-413A-AAA5-7C716FA134B1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802AA-6703-48D7-A74B-30AF320CA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09426-8C1C-4549-B5E0-C628BB5E1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D0DB0-EFB3-40A6-AD43-1BC176D02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5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BE55D-28A1-4AE0-A790-E6928B4DDF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Retail Customer and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C5BD7-1827-49FC-BD4F-C4B7F2429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Bryan Mahony</a:t>
            </a:r>
          </a:p>
        </p:txBody>
      </p:sp>
    </p:spTree>
    <p:extLst>
      <p:ext uri="{BB962C8B-B14F-4D97-AF65-F5344CB8AC3E}">
        <p14:creationId xmlns:p14="http://schemas.microsoft.com/office/powerpoint/2010/main" val="3738817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5BD2-0D66-4385-B239-F9CED26E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Overview – Product Sales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BDF6CD-87C6-4D92-B0C5-9C7844BBB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83" t="33038" r="37834" b="12148"/>
          <a:stretch/>
        </p:blipFill>
        <p:spPr>
          <a:xfrm>
            <a:off x="1945640" y="2047349"/>
            <a:ext cx="3789680" cy="3759200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65F70CE-10EF-4527-9387-89E805F5835D}"/>
              </a:ext>
            </a:extLst>
          </p:cNvPr>
          <p:cNvSpPr txBox="1">
            <a:spLocks/>
          </p:cNvSpPr>
          <p:nvPr/>
        </p:nvSpPr>
        <p:spPr>
          <a:xfrm>
            <a:off x="2415540" y="1647404"/>
            <a:ext cx="3114040" cy="4609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Top-grossing products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E7C321-1813-4B64-8172-300D558DD9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33" t="26518" r="37583" b="18667"/>
          <a:stretch/>
        </p:blipFill>
        <p:spPr>
          <a:xfrm>
            <a:off x="5897880" y="2047349"/>
            <a:ext cx="3789680" cy="3759200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3D449FC8-07BB-46B3-B235-A2C3892B737B}"/>
              </a:ext>
            </a:extLst>
          </p:cNvPr>
          <p:cNvSpPr txBox="1">
            <a:spLocks/>
          </p:cNvSpPr>
          <p:nvPr/>
        </p:nvSpPr>
        <p:spPr>
          <a:xfrm>
            <a:off x="6289040" y="1633538"/>
            <a:ext cx="3114040" cy="4609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Top-grossing </a:t>
            </a:r>
            <a:r>
              <a:rPr lang="en-US" dirty="0" err="1"/>
              <a:t>copurchases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907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5BD2-0D66-4385-B239-F9CED26E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Recommendations for Customer Segments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0252D89-5481-49FE-9CDD-ECF2A12A5A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7530390"/>
              </p:ext>
            </p:extLst>
          </p:nvPr>
        </p:nvGraphicFramePr>
        <p:xfrm>
          <a:off x="838200" y="1825625"/>
          <a:ext cx="10840720" cy="340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10180">
                  <a:extLst>
                    <a:ext uri="{9D8B030D-6E8A-4147-A177-3AD203B41FA5}">
                      <a16:colId xmlns:a16="http://schemas.microsoft.com/office/drawing/2014/main" val="4057285867"/>
                    </a:ext>
                  </a:extLst>
                </a:gridCol>
                <a:gridCol w="2710180">
                  <a:extLst>
                    <a:ext uri="{9D8B030D-6E8A-4147-A177-3AD203B41FA5}">
                      <a16:colId xmlns:a16="http://schemas.microsoft.com/office/drawing/2014/main" val="305111210"/>
                    </a:ext>
                  </a:extLst>
                </a:gridCol>
                <a:gridCol w="2710180">
                  <a:extLst>
                    <a:ext uri="{9D8B030D-6E8A-4147-A177-3AD203B41FA5}">
                      <a16:colId xmlns:a16="http://schemas.microsoft.com/office/drawing/2014/main" val="3047721686"/>
                    </a:ext>
                  </a:extLst>
                </a:gridCol>
                <a:gridCol w="2710180">
                  <a:extLst>
                    <a:ext uri="{9D8B030D-6E8A-4147-A177-3AD203B41FA5}">
                      <a16:colId xmlns:a16="http://schemas.microsoft.com/office/drawing/2014/main" val="3772243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HHH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8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/>
                        <a:t>Description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Low frequency, low recency, low MV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Low frequency, high recency, low MV customers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High frequency, high recency, high MV customers 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390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/>
                        <a:t>Total sales over time period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$5.87M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$2.72M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$.86M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54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/>
                        <a:t>Total customer #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3,615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755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1957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41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/>
                        <a:t>Avg transactions/customer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3.95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11.38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3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Median transaction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$229.57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$247.60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$139.34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961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Strategy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Upselling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Reacquisition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Retention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435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87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5BD2-0D66-4385-B239-F9CED26E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Overview – Customer Retention by Cohort Survival Curve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051EFF-A045-4782-AC0F-243768317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012" y="1971675"/>
            <a:ext cx="7222409" cy="4186237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95D6ABD-E9F2-41DD-BEBB-CB31C15F2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48760" cy="4351338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Newer customers demonstrate lower retention on average than older customers.</a:t>
            </a:r>
          </a:p>
        </p:txBody>
      </p:sp>
    </p:spTree>
    <p:extLst>
      <p:ext uri="{BB962C8B-B14F-4D97-AF65-F5344CB8AC3E}">
        <p14:creationId xmlns:p14="http://schemas.microsoft.com/office/powerpoint/2010/main" val="1111134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5BD2-0D66-4385-B239-F9CED26E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Overview – Unique Customers Over Time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99E37-0457-45F4-B165-042B6253C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48760" cy="4351338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Absolute number of customers has increased over the past ~4 months at a more rapid pace than we've seen before. Does increased customer base = lower touch/engagement = lower retention?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D3BAB9-5644-4888-9931-27E8F3A4E3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160" y="1242871"/>
            <a:ext cx="6532899" cy="55168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2350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5BD2-0D66-4385-B239-F9CED26E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Overview – Gross Rev/Rev per Customer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99E37-0457-45F4-B165-042B6253C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24542" cy="4351338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Strong seasonality in sales - to be expected as the client is a seasonal gifts webstore. Revenue per customer goes up dramatically as well, indicating that customer acquisition strategies are working effectively.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636E9-AE66-4ABE-9972-A301369C8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037" y="1613611"/>
            <a:ext cx="7427938" cy="456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30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5BD2-0D66-4385-B239-F9CED26E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Overview – Top 20 Customers Monthly Rev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99E37-0457-45F4-B165-042B6253C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24542" cy="4351338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Similar trend in our top 20 customers - strong seasonality and dip in this group in December.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increased both the number of customers and revenue per customer during the last month of the year, so we want to focus our engagement/upselling tactics with this top segment.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9C9AE9-5E02-4F66-90C2-13EF6FA066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776" y="1545940"/>
            <a:ext cx="7648968" cy="49107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5201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5BD2-0D66-4385-B239-F9CED26E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Overview – Rev by Customer Segment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99E37-0457-45F4-B165-042B6253C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24542" cy="4351338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dip in December is still noticeable for our top revenue generating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segment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623FD1-CFC2-481C-BCE1-A64253960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162" y="1542448"/>
            <a:ext cx="6938963" cy="431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61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5BD2-0D66-4385-B239-F9CED26E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Overview – Seasonality of Product Sales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99E37-0457-45F4-B165-042B6253C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24542" cy="4351338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 top selling products also see this dip. While sales of some increase over time, our largest sellers tend to vary revenue over time.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Developing a more refined understanding of what purchases may be correlated and the underlying factors playing into their seasonality could help us generate more revenue in the future.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AF8F54-6FED-4598-811C-6858BF3488A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050" y="1608808"/>
            <a:ext cx="7648968" cy="47849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5852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5BD2-0D66-4385-B239-F9CED26E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Recommendations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99E37-0457-45F4-B165-042B6253C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2120" cy="4351338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OnlineCo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the opportunity to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better target customer acquisition and retention strategies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based on newly-identified customer profiles.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OnlineCo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significant opportunities to improve sales and customer retention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light of seasonality identified in purchasing behavior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OnlineCo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now has a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 to approach revenue generation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cross-promoting frequently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copurchased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products, focusing campaigns during peak potential purchase times, and driving customer retention of larger numbers of newly-acquired customers to the same levels as previously seen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Additional analysis focused on online customer behavior and </a:t>
            </a:r>
            <a:r>
              <a:rPr lang="en-US" sz="24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marketing campaigns </a:t>
            </a:r>
            <a:r>
              <a:rPr lang="en-US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could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better identify trends and learnings in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OnlineCo’s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business</a:t>
            </a:r>
          </a:p>
        </p:txBody>
      </p:sp>
    </p:spTree>
    <p:extLst>
      <p:ext uri="{BB962C8B-B14F-4D97-AF65-F5344CB8AC3E}">
        <p14:creationId xmlns:p14="http://schemas.microsoft.com/office/powerpoint/2010/main" val="5293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5BD2-0D66-4385-B239-F9CED26E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8F9FA-8112-4960-BEBE-0F6BAF4EE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spc="200" dirty="0"/>
              <a:t>A UK-based online retailer known for unique, all-occasion giftware is looking to increase its customer retention and develop more targeted product strategies.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pc="200" dirty="0">
              <a:solidFill>
                <a:schemeClr val="tx1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pc="200" dirty="0"/>
              <a:t>They shared 18 months of sales data from which they were looking to identify: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200" dirty="0"/>
              <a:t>Unique customer profiles and potential revenue generating strategies for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200" dirty="0">
                <a:solidFill>
                  <a:schemeClr val="tx1"/>
                </a:solidFill>
              </a:rPr>
              <a:t>Patterns in</a:t>
            </a:r>
            <a:r>
              <a:rPr lang="en-US" spc="200" dirty="0"/>
              <a:t> sales for specific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200" dirty="0">
                <a:solidFill>
                  <a:schemeClr val="tx1"/>
                </a:solidFill>
              </a:rPr>
              <a:t>Any other insights </a:t>
            </a:r>
            <a:r>
              <a:rPr lang="en-US" spc="200" dirty="0"/>
              <a:t>which could boost sales and revenue generation</a:t>
            </a:r>
            <a:endParaRPr lang="en-US" spc="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16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5BD2-0D66-4385-B239-F9CED26E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8F9FA-8112-4960-BEBE-0F6BAF4EE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RFM analysis identifies </a:t>
            </a:r>
            <a:r>
              <a:rPr lang="en-US" b="1" dirty="0"/>
              <a:t>three unique customer profiles</a:t>
            </a:r>
            <a:r>
              <a:rPr lang="en-US" dirty="0"/>
              <a:t>; we can develop targeted strategies based on their behaviors</a:t>
            </a:r>
          </a:p>
          <a:p>
            <a:r>
              <a:rPr lang="en-US" dirty="0"/>
              <a:t>Sales analysis identifies </a:t>
            </a:r>
            <a:r>
              <a:rPr lang="en-US" b="1" dirty="0"/>
              <a:t>88 highest-grossing products </a:t>
            </a:r>
            <a:r>
              <a:rPr lang="en-US" dirty="0"/>
              <a:t>across segments</a:t>
            </a:r>
          </a:p>
          <a:p>
            <a:r>
              <a:rPr lang="en-US" dirty="0"/>
              <a:t>Tableau visual analysis highlights </a:t>
            </a:r>
            <a:r>
              <a:rPr lang="en-US" b="1" dirty="0"/>
              <a:t>key business trends with significant implications</a:t>
            </a:r>
            <a:r>
              <a:rPr lang="en-US" dirty="0"/>
              <a:t> for </a:t>
            </a:r>
            <a:r>
              <a:rPr lang="en-US" dirty="0" err="1"/>
              <a:t>OnlineCo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48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5BD2-0D66-4385-B239-F9CED26E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8F9FA-8112-4960-BEBE-0F6BAF4EE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shared by </a:t>
            </a:r>
            <a:r>
              <a:rPr lang="en-US" dirty="0" err="1"/>
              <a:t>OnlineCo</a:t>
            </a:r>
            <a:r>
              <a:rPr lang="en-US" dirty="0"/>
              <a:t> covers a time period of 18 months between 1/12/20 and 9/12/20. </a:t>
            </a:r>
          </a:p>
          <a:p>
            <a:r>
              <a:rPr lang="en-US" dirty="0"/>
              <a:t>525,460 rows, each representing a product purchased online, invoice number and a customer ID (where applicable). </a:t>
            </a:r>
          </a:p>
          <a:p>
            <a:r>
              <a:rPr lang="en-US" dirty="0"/>
              <a:t>Each row contains 9 features describing the product and its sale.</a:t>
            </a:r>
          </a:p>
        </p:txBody>
      </p:sp>
      <p:pic>
        <p:nvPicPr>
          <p:cNvPr id="4" name="Picture 3" descr="Sample view of database showing features and values.">
            <a:extLst>
              <a:ext uri="{FF2B5EF4-FFF2-40B4-BE49-F238E27FC236}">
                <a16:creationId xmlns:a16="http://schemas.microsoft.com/office/drawing/2014/main" id="{0CFBDC73-D3CA-4690-8166-E1753CC3D0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95" t="41250" r="4218" b="20973"/>
          <a:stretch/>
        </p:blipFill>
        <p:spPr>
          <a:xfrm>
            <a:off x="1762125" y="4159249"/>
            <a:ext cx="7886700" cy="259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1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5BD2-0D66-4385-B239-F9CED26E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Overview – RFM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8F9FA-8112-4960-BEBE-0F6BAF4EE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used an </a:t>
            </a:r>
            <a:r>
              <a:rPr lang="en-US" b="1" dirty="0"/>
              <a:t>RFM analysis (recency, frequency, monetary value) </a:t>
            </a:r>
            <a:r>
              <a:rPr lang="en-US" dirty="0"/>
              <a:t>to segment customers. Three key dimensions: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Recency</a:t>
            </a:r>
            <a:r>
              <a:rPr lang="en-US" dirty="0"/>
              <a:t> of purchase – how long has it been since the customer’s most recent transaction?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Frequency</a:t>
            </a:r>
            <a:r>
              <a:rPr lang="en-US" dirty="0"/>
              <a:t> of purchases – how many times has a customer purchased from us during the time period?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Monetary value</a:t>
            </a:r>
            <a:r>
              <a:rPr lang="en-US" dirty="0"/>
              <a:t> of purchases – how much has the customer spent with us over the time period?</a:t>
            </a:r>
          </a:p>
        </p:txBody>
      </p:sp>
    </p:spTree>
    <p:extLst>
      <p:ext uri="{BB962C8B-B14F-4D97-AF65-F5344CB8AC3E}">
        <p14:creationId xmlns:p14="http://schemas.microsoft.com/office/powerpoint/2010/main" val="178327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5BD2-0D66-4385-B239-F9CED26E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Overview –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8F9FA-8112-4960-BEBE-0F6BAF4EE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Through our exploratory data analysis, we found the following:</a:t>
            </a:r>
          </a:p>
          <a:p>
            <a:r>
              <a:rPr lang="en-US" dirty="0"/>
              <a:t>28,816 unique transactions, of which 4,592 were returns </a:t>
            </a:r>
          </a:p>
          <a:p>
            <a:r>
              <a:rPr lang="en-US" dirty="0"/>
              <a:t>4,383 identified customer IDs, but 20% of rows missing customer ID but </a:t>
            </a:r>
            <a:r>
              <a:rPr lang="en-US" b="1" dirty="0"/>
              <a:t>do </a:t>
            </a:r>
            <a:r>
              <a:rPr lang="en-US" dirty="0"/>
              <a:t>have an invoice code. We will treat these as unique, guest customers.</a:t>
            </a:r>
          </a:p>
          <a:p>
            <a:r>
              <a:rPr lang="en-US" dirty="0"/>
              <a:t>Of the 4,383 customers, top 25 customers performed 2,081 transactions (7% of total volume). </a:t>
            </a:r>
          </a:p>
          <a:p>
            <a:r>
              <a:rPr lang="en-US" dirty="0"/>
              <a:t>Of $9.46M total sales volume over the time period, top customers represent $1.02M/10.8% of the total revenue.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2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5BD2-0D66-4385-B239-F9CED26E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Overview – RFM analysis / 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8F9FA-8112-4960-BEBE-0F6BAF4EE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Used </a:t>
            </a:r>
            <a:r>
              <a:rPr lang="en-US" b="1" dirty="0"/>
              <a:t>cross-validated </a:t>
            </a:r>
            <a:r>
              <a:rPr lang="en-US" b="1" dirty="0" err="1"/>
              <a:t>KMeans</a:t>
            </a:r>
            <a:r>
              <a:rPr lang="en-US" b="1" dirty="0"/>
              <a:t> clustering approach </a:t>
            </a:r>
            <a:r>
              <a:rPr lang="en-US" dirty="0"/>
              <a:t>to identify customer segments.</a:t>
            </a:r>
          </a:p>
          <a:p>
            <a:pPr marL="0" indent="0">
              <a:buNone/>
            </a:pPr>
            <a:r>
              <a:rPr lang="en-US" dirty="0" err="1"/>
              <a:t>yellowbrick’s</a:t>
            </a:r>
            <a:r>
              <a:rPr lang="en-US" dirty="0"/>
              <a:t> </a:t>
            </a:r>
            <a:r>
              <a:rPr lang="en-US" dirty="0" err="1"/>
              <a:t>KMeansVisualizer</a:t>
            </a:r>
            <a:r>
              <a:rPr lang="en-US" dirty="0"/>
              <a:t> shows </a:t>
            </a:r>
            <a:r>
              <a:rPr lang="en-US" b="1" dirty="0"/>
              <a:t>K of 3</a:t>
            </a:r>
            <a:r>
              <a:rPr lang="en-US" dirty="0"/>
              <a:t> produces the optimal distortion score.</a:t>
            </a:r>
          </a:p>
          <a:p>
            <a:pPr marL="0" indent="0">
              <a:buNone/>
            </a:pPr>
            <a:r>
              <a:rPr lang="en-US" i="1" dirty="0"/>
              <a:t>* Information on the RFM approach is included in the appendix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The distortion score represents the mean squared distance from cluster centers to each data point. ">
            <a:extLst>
              <a:ext uri="{FF2B5EF4-FFF2-40B4-BE49-F238E27FC236}">
                <a16:creationId xmlns:a16="http://schemas.microsoft.com/office/drawing/2014/main" id="{5547FFF6-DD95-403D-ACD2-4DC0C0452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380" y="1690688"/>
            <a:ext cx="6141620" cy="398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682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5BD2-0D66-4385-B239-F9CED26E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Overview – RFM analysis / 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8F9FA-8112-4960-BEBE-0F6BAF4EE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Segments represented by </a:t>
            </a:r>
            <a:r>
              <a:rPr lang="en-US" b="1" dirty="0"/>
              <a:t>color, </a:t>
            </a:r>
            <a:r>
              <a:rPr lang="en-US" dirty="0"/>
              <a:t>with (scaled) frequency and recency on the axes and size of the datapoint indicating monetary value.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34855-1F4C-47E2-AEFF-5F90EFA400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8"/>
          <a:stretch/>
        </p:blipFill>
        <p:spPr bwMode="auto">
          <a:xfrm>
            <a:off x="5943600" y="1690688"/>
            <a:ext cx="6222460" cy="412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66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5BD2-0D66-4385-B239-F9CED26E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Overview – RFM analysis / 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8F9FA-8112-4960-BEBE-0F6BAF4EE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/>
              <a:t>Low frequency, low recency, low MV (LLL) customers </a:t>
            </a:r>
            <a:r>
              <a:rPr lang="en-US" sz="2800" dirty="0"/>
              <a:t>- customers who have purchased recently, have a small number of overall purchases, and make relatively lower total purchases (</a:t>
            </a:r>
            <a:r>
              <a:rPr lang="en-US" sz="2800" b="1" dirty="0"/>
              <a:t>red</a:t>
            </a:r>
            <a:r>
              <a:rPr lang="en-US" sz="2800" dirty="0"/>
              <a:t>)</a:t>
            </a:r>
          </a:p>
          <a:p>
            <a:r>
              <a:rPr lang="en-US" sz="2800" b="1" dirty="0"/>
              <a:t>Low frequency, high recency, low MV (LHL) customers </a:t>
            </a:r>
            <a:r>
              <a:rPr lang="en-US" sz="2800" dirty="0"/>
              <a:t>- customers who have not purchased recently with a small number of overall purchases, and a low total purchase volume (</a:t>
            </a:r>
            <a:r>
              <a:rPr lang="en-US" sz="2800" b="1" dirty="0"/>
              <a:t>blue</a:t>
            </a:r>
            <a:r>
              <a:rPr lang="en-US" sz="2800" dirty="0"/>
              <a:t>)</a:t>
            </a:r>
          </a:p>
          <a:p>
            <a:r>
              <a:rPr lang="en-US" sz="2800" b="1" dirty="0"/>
              <a:t>High frequency, high recency, high MV (HHH) customers </a:t>
            </a:r>
            <a:r>
              <a:rPr lang="en-US" sz="2800" dirty="0"/>
              <a:t>- customers who purchase relatively often and recently, and have a high purchase volume (</a:t>
            </a:r>
            <a:r>
              <a:rPr lang="en-US" sz="2800" b="1" dirty="0"/>
              <a:t>green</a:t>
            </a:r>
            <a:r>
              <a:rPr lang="en-US" sz="28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34855-1F4C-47E2-AEFF-5F90EFA400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8"/>
          <a:stretch/>
        </p:blipFill>
        <p:spPr bwMode="auto">
          <a:xfrm>
            <a:off x="5943600" y="1690688"/>
            <a:ext cx="6222460" cy="412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547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951</Words>
  <Application>Microsoft Office PowerPoint</Application>
  <PresentationFormat>Widescreen</PresentationFormat>
  <Paragraphs>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Online Retail Customer and Sales Analysis</vt:lpstr>
      <vt:lpstr>Problem Statement</vt:lpstr>
      <vt:lpstr>Executive Summary</vt:lpstr>
      <vt:lpstr>Data Source</vt:lpstr>
      <vt:lpstr>Analysis Overview – RFM approach</vt:lpstr>
      <vt:lpstr>Analysis Overview – EDA</vt:lpstr>
      <vt:lpstr>Analysis Overview – RFM analysis / K-means clustering</vt:lpstr>
      <vt:lpstr>Analysis Overview – RFM analysis / K-means clustering</vt:lpstr>
      <vt:lpstr>Analysis Overview – RFM analysis / K-means clustering</vt:lpstr>
      <vt:lpstr>Analysis Overview – Product Sales</vt:lpstr>
      <vt:lpstr>Strategy Recommendations for Customer Segments</vt:lpstr>
      <vt:lpstr>Analysis Overview – Customer Retention by Cohort Survival Curve</vt:lpstr>
      <vt:lpstr>Analysis Overview – Unique Customers Over Time</vt:lpstr>
      <vt:lpstr>Analysis Overview – Gross Rev/Rev per Customer</vt:lpstr>
      <vt:lpstr>Analysis Overview – Top 20 Customers Monthly Rev</vt:lpstr>
      <vt:lpstr>Analysis Overview – Rev by Customer Segment</vt:lpstr>
      <vt:lpstr>Analysis Overview – Seasonality of Product Sales</vt:lpstr>
      <vt:lpstr>Summary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Retail Customer and Sales Analysis</dc:title>
  <dc:creator>Bryan Mahony</dc:creator>
  <cp:lastModifiedBy>Bryan Mahony</cp:lastModifiedBy>
  <cp:revision>8</cp:revision>
  <cp:lastPrinted>2021-01-11T23:34:21Z</cp:lastPrinted>
  <dcterms:created xsi:type="dcterms:W3CDTF">2021-01-10T16:36:41Z</dcterms:created>
  <dcterms:modified xsi:type="dcterms:W3CDTF">2021-01-16T16:50:31Z</dcterms:modified>
</cp:coreProperties>
</file>