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363A-355B-4785-8D0F-DB523212A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0FCEFB-FA95-4639-B076-EE19655D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317C07-B5E7-42CF-8FC1-5044993C44CC}"/>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5" name="Footer Placeholder 4">
            <a:extLst>
              <a:ext uri="{FF2B5EF4-FFF2-40B4-BE49-F238E27FC236}">
                <a16:creationId xmlns:a16="http://schemas.microsoft.com/office/drawing/2014/main" id="{D01E537B-6D97-493D-9110-966CF3F6B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BA883-34D8-4B76-974D-D7A488051D33}"/>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151977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4B75-9475-40F2-8F51-16F50BA783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DCDB1A-39DC-4708-B410-D3F9EDB4A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1A1F2-5425-4F0A-BE88-565AC281111F}"/>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5" name="Footer Placeholder 4">
            <a:extLst>
              <a:ext uri="{FF2B5EF4-FFF2-40B4-BE49-F238E27FC236}">
                <a16:creationId xmlns:a16="http://schemas.microsoft.com/office/drawing/2014/main" id="{B93C5000-2B66-4B5B-B8CE-D34CE62BC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4B10F-4EE0-4254-9DE8-942A75F5B42E}"/>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209271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29D7F-7AE6-41CE-B5BC-D4ABD95E5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5FA839-5576-4ED4-A598-451C6FA95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FDD21-3EF1-48AC-BA5A-3B40CAF5CFE9}"/>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5" name="Footer Placeholder 4">
            <a:extLst>
              <a:ext uri="{FF2B5EF4-FFF2-40B4-BE49-F238E27FC236}">
                <a16:creationId xmlns:a16="http://schemas.microsoft.com/office/drawing/2014/main" id="{CD9C9C9E-BBFF-482B-B2C5-CE374E8D1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33F79-40DB-4313-85D4-A12BE09831F4}"/>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198486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E018-C60F-4E9B-8230-F38DB3E43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01606-D41D-4570-965A-01F7EF921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81A2C-5DC3-4D79-A551-3985BEFDE0C8}"/>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5" name="Footer Placeholder 4">
            <a:extLst>
              <a:ext uri="{FF2B5EF4-FFF2-40B4-BE49-F238E27FC236}">
                <a16:creationId xmlns:a16="http://schemas.microsoft.com/office/drawing/2014/main" id="{98E7F3C3-DB3F-40D7-86BB-EF9EEEBFA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38B2E-F3D3-4229-A367-1967A4B8CEEE}"/>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255119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33E7-D540-4BCA-8F79-9DDD35049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35985F-996D-45E9-A8CE-55C73E150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6C6E8-32F8-4056-B456-2A8E88693204}"/>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5" name="Footer Placeholder 4">
            <a:extLst>
              <a:ext uri="{FF2B5EF4-FFF2-40B4-BE49-F238E27FC236}">
                <a16:creationId xmlns:a16="http://schemas.microsoft.com/office/drawing/2014/main" id="{DFA4200F-77EF-4E5D-A306-11DD657D8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0BAEA-2ECE-496F-9240-196E3C02A001}"/>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114172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3A47-4161-4539-A3F2-C7E14B1773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33929-1A8F-4795-BA67-F3F6C70D3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09D00-7A69-4D1C-8D1C-669D7A475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C6A767-C1C6-4EA1-9493-F16B1815EF97}"/>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6" name="Footer Placeholder 5">
            <a:extLst>
              <a:ext uri="{FF2B5EF4-FFF2-40B4-BE49-F238E27FC236}">
                <a16:creationId xmlns:a16="http://schemas.microsoft.com/office/drawing/2014/main" id="{C09F5455-8831-4796-B28F-3C90610FA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AEDC6-C9A6-4884-89B1-C5175A5DDC69}"/>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326686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2367-86ED-4217-8718-F3C57F4B8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D2283-F2DE-4020-B2B9-10616D641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8F688-B223-4F9E-99E4-A558433AD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ECDF98-B022-4B0D-8CE1-D459F6E8E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2425E-96C7-4DDF-9BB2-61F1AD276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B5020-E3D4-4AC2-91E4-B4F1826ACB3B}"/>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8" name="Footer Placeholder 7">
            <a:extLst>
              <a:ext uri="{FF2B5EF4-FFF2-40B4-BE49-F238E27FC236}">
                <a16:creationId xmlns:a16="http://schemas.microsoft.com/office/drawing/2014/main" id="{DC0C8D06-39F5-485E-8739-7935BAC39F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6A6156-E978-48A5-AA11-CF54C04C8626}"/>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150845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F18-6A68-4F6C-A1F6-C9F1045026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FF8A2-B8F4-49B5-8423-949D0C4A34F8}"/>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4" name="Footer Placeholder 3">
            <a:extLst>
              <a:ext uri="{FF2B5EF4-FFF2-40B4-BE49-F238E27FC236}">
                <a16:creationId xmlns:a16="http://schemas.microsoft.com/office/drawing/2014/main" id="{5A8500EA-A673-427D-9EBA-C35716610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34A73B-34BA-4B48-8A37-27C59F0E030D}"/>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74226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C7595-2446-419D-996F-E2797F1EF9AE}"/>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3" name="Footer Placeholder 2">
            <a:extLst>
              <a:ext uri="{FF2B5EF4-FFF2-40B4-BE49-F238E27FC236}">
                <a16:creationId xmlns:a16="http://schemas.microsoft.com/office/drawing/2014/main" id="{FDF55381-0D99-4785-A3D6-37399D995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F07160-DFDC-4C7A-B644-8A30071179CC}"/>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15488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2668-952B-45B7-90B0-2F46C9A4D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78FD9C-0022-4AD9-88AE-02BDACCFE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CCA6AB-1573-4604-8102-42DEC52E8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7A43D-9639-4042-90EE-115A50849BE5}"/>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6" name="Footer Placeholder 5">
            <a:extLst>
              <a:ext uri="{FF2B5EF4-FFF2-40B4-BE49-F238E27FC236}">
                <a16:creationId xmlns:a16="http://schemas.microsoft.com/office/drawing/2014/main" id="{A1BA344D-95DE-48C7-A1EA-0450ACCF9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EAFFB-57A6-48CB-BAE0-FD032A6681AD}"/>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302294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2A23-471D-488F-AF5F-755F50FC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42EFF9-1218-4E56-9925-C97193B76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09BB24-03AA-43E8-9AB5-4A9D92F95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EE8BC-AEC2-490E-B13D-51F11411B5AD}"/>
              </a:ext>
            </a:extLst>
          </p:cNvPr>
          <p:cNvSpPr>
            <a:spLocks noGrp="1"/>
          </p:cNvSpPr>
          <p:nvPr>
            <p:ph type="dt" sz="half" idx="10"/>
          </p:nvPr>
        </p:nvSpPr>
        <p:spPr/>
        <p:txBody>
          <a:bodyPr/>
          <a:lstStyle/>
          <a:p>
            <a:fld id="{277E5F2B-2A3D-413A-AAA5-7C716FA134B1}" type="datetimeFigureOut">
              <a:rPr lang="en-US" smtClean="0"/>
              <a:t>1/10/2021</a:t>
            </a:fld>
            <a:endParaRPr lang="en-US"/>
          </a:p>
        </p:txBody>
      </p:sp>
      <p:sp>
        <p:nvSpPr>
          <p:cNvPr id="6" name="Footer Placeholder 5">
            <a:extLst>
              <a:ext uri="{FF2B5EF4-FFF2-40B4-BE49-F238E27FC236}">
                <a16:creationId xmlns:a16="http://schemas.microsoft.com/office/drawing/2014/main" id="{01EC935E-3E85-41B5-A13E-62936418D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BF07B-6D8F-47A1-9C87-57BAF142DC59}"/>
              </a:ext>
            </a:extLst>
          </p:cNvPr>
          <p:cNvSpPr>
            <a:spLocks noGrp="1"/>
          </p:cNvSpPr>
          <p:nvPr>
            <p:ph type="sldNum" sz="quarter" idx="12"/>
          </p:nvPr>
        </p:nvSpPr>
        <p:spPr/>
        <p:txBody>
          <a:bodyPr/>
          <a:lstStyle/>
          <a:p>
            <a:fld id="{E18D0DB0-EFB3-40A6-AD43-1BC176D02F96}" type="slidenum">
              <a:rPr lang="en-US" smtClean="0"/>
              <a:t>‹#›</a:t>
            </a:fld>
            <a:endParaRPr lang="en-US"/>
          </a:p>
        </p:txBody>
      </p:sp>
    </p:spTree>
    <p:extLst>
      <p:ext uri="{BB962C8B-B14F-4D97-AF65-F5344CB8AC3E}">
        <p14:creationId xmlns:p14="http://schemas.microsoft.com/office/powerpoint/2010/main" val="5587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48F08-0BA1-46D0-A732-0842D9CFF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356FB2-3812-4E9D-8DD2-836926FA7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C6C0B-09FD-4610-B63B-B781A96C9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E5F2B-2A3D-413A-AAA5-7C716FA134B1}" type="datetimeFigureOut">
              <a:rPr lang="en-US" smtClean="0"/>
              <a:t>1/10/2021</a:t>
            </a:fld>
            <a:endParaRPr lang="en-US"/>
          </a:p>
        </p:txBody>
      </p:sp>
      <p:sp>
        <p:nvSpPr>
          <p:cNvPr id="5" name="Footer Placeholder 4">
            <a:extLst>
              <a:ext uri="{FF2B5EF4-FFF2-40B4-BE49-F238E27FC236}">
                <a16:creationId xmlns:a16="http://schemas.microsoft.com/office/drawing/2014/main" id="{D08802AA-6703-48D7-A74B-30AF320CA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09426-8C1C-4549-B5E0-C628BB5E1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D0DB0-EFB3-40A6-AD43-1BC176D02F96}" type="slidenum">
              <a:rPr lang="en-US" smtClean="0"/>
              <a:t>‹#›</a:t>
            </a:fld>
            <a:endParaRPr lang="en-US"/>
          </a:p>
        </p:txBody>
      </p:sp>
    </p:spTree>
    <p:extLst>
      <p:ext uri="{BB962C8B-B14F-4D97-AF65-F5344CB8AC3E}">
        <p14:creationId xmlns:p14="http://schemas.microsoft.com/office/powerpoint/2010/main" val="417205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55D-28A1-4AE0-A790-E6928B4DDF0E}"/>
              </a:ext>
            </a:extLst>
          </p:cNvPr>
          <p:cNvSpPr>
            <a:spLocks noGrp="1"/>
          </p:cNvSpPr>
          <p:nvPr>
            <p:ph type="ctrTitle"/>
          </p:nvPr>
        </p:nvSpPr>
        <p:spPr/>
        <p:txBody>
          <a:bodyPr/>
          <a:lstStyle/>
          <a:p>
            <a:r>
              <a:rPr lang="en-US" dirty="0"/>
              <a:t>Online Retail Customer and Sales Analysis</a:t>
            </a:r>
          </a:p>
        </p:txBody>
      </p:sp>
      <p:sp>
        <p:nvSpPr>
          <p:cNvPr id="3" name="Subtitle 2">
            <a:extLst>
              <a:ext uri="{FF2B5EF4-FFF2-40B4-BE49-F238E27FC236}">
                <a16:creationId xmlns:a16="http://schemas.microsoft.com/office/drawing/2014/main" id="{718C5BD7-1827-49FC-BD4F-C4B7F2429477}"/>
              </a:ext>
            </a:extLst>
          </p:cNvPr>
          <p:cNvSpPr>
            <a:spLocks noGrp="1"/>
          </p:cNvSpPr>
          <p:nvPr>
            <p:ph type="subTitle" idx="1"/>
          </p:nvPr>
        </p:nvSpPr>
        <p:spPr/>
        <p:txBody>
          <a:bodyPr/>
          <a:lstStyle/>
          <a:p>
            <a:r>
              <a:rPr lang="en-US" dirty="0"/>
              <a:t>Bryan Mahony</a:t>
            </a:r>
          </a:p>
        </p:txBody>
      </p:sp>
    </p:spTree>
    <p:extLst>
      <p:ext uri="{BB962C8B-B14F-4D97-AF65-F5344CB8AC3E}">
        <p14:creationId xmlns:p14="http://schemas.microsoft.com/office/powerpoint/2010/main" val="373881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Product Sales</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a:xfrm>
            <a:off x="838200" y="1825625"/>
            <a:ext cx="2762250" cy="4351338"/>
          </a:xfrm>
        </p:spPr>
        <p:txBody>
          <a:bodyPr>
            <a:normAutofit fontScale="92500" lnSpcReduction="10000"/>
          </a:bodyPr>
          <a:lstStyle/>
          <a:p>
            <a:pPr marL="0" indent="0">
              <a:buNone/>
            </a:pPr>
            <a:r>
              <a:rPr lang="en-US" dirty="0"/>
              <a:t>Through transaction-level analysis, we have identified the top-grossing products as well as the products most often purchased in the same transactions as the most popular products.</a:t>
            </a:r>
          </a:p>
        </p:txBody>
      </p:sp>
      <p:pic>
        <p:nvPicPr>
          <p:cNvPr id="6" name="Picture 5">
            <a:extLst>
              <a:ext uri="{FF2B5EF4-FFF2-40B4-BE49-F238E27FC236}">
                <a16:creationId xmlns:a16="http://schemas.microsoft.com/office/drawing/2014/main" id="{87BDF6CD-87C6-4D92-B0C5-9C7844BBBEF6}"/>
              </a:ext>
            </a:extLst>
          </p:cNvPr>
          <p:cNvPicPr>
            <a:picLocks noChangeAspect="1"/>
          </p:cNvPicPr>
          <p:nvPr/>
        </p:nvPicPr>
        <p:blipFill rotWithShape="1">
          <a:blip r:embed="rId2"/>
          <a:srcRect l="31083" t="33038" r="37834" b="12148"/>
          <a:stretch/>
        </p:blipFill>
        <p:spPr>
          <a:xfrm>
            <a:off x="3812540" y="2104499"/>
            <a:ext cx="3789680" cy="3759200"/>
          </a:xfrm>
          <a:prstGeom prst="rect">
            <a:avLst/>
          </a:prstGeom>
        </p:spPr>
      </p:pic>
      <p:sp>
        <p:nvSpPr>
          <p:cNvPr id="7" name="Content Placeholder 4">
            <a:extLst>
              <a:ext uri="{FF2B5EF4-FFF2-40B4-BE49-F238E27FC236}">
                <a16:creationId xmlns:a16="http://schemas.microsoft.com/office/drawing/2014/main" id="{365F70CE-10EF-4527-9387-89E805F5835D}"/>
              </a:ext>
            </a:extLst>
          </p:cNvPr>
          <p:cNvSpPr txBox="1">
            <a:spLocks/>
          </p:cNvSpPr>
          <p:nvPr/>
        </p:nvSpPr>
        <p:spPr>
          <a:xfrm>
            <a:off x="4282440" y="1704554"/>
            <a:ext cx="3114040" cy="46090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Top-grossing products</a:t>
            </a:r>
          </a:p>
        </p:txBody>
      </p:sp>
      <p:pic>
        <p:nvPicPr>
          <p:cNvPr id="8" name="Picture 7">
            <a:extLst>
              <a:ext uri="{FF2B5EF4-FFF2-40B4-BE49-F238E27FC236}">
                <a16:creationId xmlns:a16="http://schemas.microsoft.com/office/drawing/2014/main" id="{ECE7C321-1813-4B64-8172-300D558DD988}"/>
              </a:ext>
            </a:extLst>
          </p:cNvPr>
          <p:cNvPicPr>
            <a:picLocks noChangeAspect="1"/>
          </p:cNvPicPr>
          <p:nvPr/>
        </p:nvPicPr>
        <p:blipFill rotWithShape="1">
          <a:blip r:embed="rId3"/>
          <a:srcRect l="31333" t="26518" r="37583" b="18667"/>
          <a:stretch/>
        </p:blipFill>
        <p:spPr>
          <a:xfrm>
            <a:off x="7764780" y="2104499"/>
            <a:ext cx="3789680" cy="3759200"/>
          </a:xfrm>
          <a:prstGeom prst="rect">
            <a:avLst/>
          </a:prstGeom>
        </p:spPr>
      </p:pic>
      <p:sp>
        <p:nvSpPr>
          <p:cNvPr id="9" name="Content Placeholder 4">
            <a:extLst>
              <a:ext uri="{FF2B5EF4-FFF2-40B4-BE49-F238E27FC236}">
                <a16:creationId xmlns:a16="http://schemas.microsoft.com/office/drawing/2014/main" id="{3D449FC8-07BB-46B3-B235-A2C3892B737B}"/>
              </a:ext>
            </a:extLst>
          </p:cNvPr>
          <p:cNvSpPr txBox="1">
            <a:spLocks/>
          </p:cNvSpPr>
          <p:nvPr/>
        </p:nvSpPr>
        <p:spPr>
          <a:xfrm>
            <a:off x="8155940" y="1690688"/>
            <a:ext cx="3114040" cy="460905"/>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Top-grossing </a:t>
            </a:r>
            <a:r>
              <a:rPr lang="en-US" dirty="0" err="1"/>
              <a:t>copurchases</a:t>
            </a:r>
            <a:endParaRPr lang="en-US" dirty="0"/>
          </a:p>
        </p:txBody>
      </p:sp>
    </p:spTree>
    <p:extLst>
      <p:ext uri="{BB962C8B-B14F-4D97-AF65-F5344CB8AC3E}">
        <p14:creationId xmlns:p14="http://schemas.microsoft.com/office/powerpoint/2010/main" val="62490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Strategy Recommendations for Customer Segments</a:t>
            </a:r>
          </a:p>
        </p:txBody>
      </p:sp>
      <p:graphicFrame>
        <p:nvGraphicFramePr>
          <p:cNvPr id="10" name="Table 10">
            <a:extLst>
              <a:ext uri="{FF2B5EF4-FFF2-40B4-BE49-F238E27FC236}">
                <a16:creationId xmlns:a16="http://schemas.microsoft.com/office/drawing/2014/main" id="{F0252D89-5481-49FE-9CDD-ECF2A12A5AA5}"/>
              </a:ext>
            </a:extLst>
          </p:cNvPr>
          <p:cNvGraphicFramePr>
            <a:graphicFrameLocks noGrp="1"/>
          </p:cNvGraphicFramePr>
          <p:nvPr>
            <p:ph idx="1"/>
            <p:extLst>
              <p:ext uri="{D42A27DB-BD31-4B8C-83A1-F6EECF244321}">
                <p14:modId xmlns:p14="http://schemas.microsoft.com/office/powerpoint/2010/main" val="937263724"/>
              </p:ext>
            </p:extLst>
          </p:nvPr>
        </p:nvGraphicFramePr>
        <p:xfrm>
          <a:off x="838200" y="1825625"/>
          <a:ext cx="10840720" cy="3403600"/>
        </p:xfrm>
        <a:graphic>
          <a:graphicData uri="http://schemas.openxmlformats.org/drawingml/2006/table">
            <a:tbl>
              <a:tblPr firstRow="1" bandRow="1">
                <a:tableStyleId>{073A0DAA-6AF3-43AB-8588-CEC1D06C72B9}</a:tableStyleId>
              </a:tblPr>
              <a:tblGrid>
                <a:gridCol w="2710180">
                  <a:extLst>
                    <a:ext uri="{9D8B030D-6E8A-4147-A177-3AD203B41FA5}">
                      <a16:colId xmlns:a16="http://schemas.microsoft.com/office/drawing/2014/main" val="4057285867"/>
                    </a:ext>
                  </a:extLst>
                </a:gridCol>
                <a:gridCol w="2710180">
                  <a:extLst>
                    <a:ext uri="{9D8B030D-6E8A-4147-A177-3AD203B41FA5}">
                      <a16:colId xmlns:a16="http://schemas.microsoft.com/office/drawing/2014/main" val="305111210"/>
                    </a:ext>
                  </a:extLst>
                </a:gridCol>
                <a:gridCol w="2710180">
                  <a:extLst>
                    <a:ext uri="{9D8B030D-6E8A-4147-A177-3AD203B41FA5}">
                      <a16:colId xmlns:a16="http://schemas.microsoft.com/office/drawing/2014/main" val="3047721686"/>
                    </a:ext>
                  </a:extLst>
                </a:gridCol>
                <a:gridCol w="2710180">
                  <a:extLst>
                    <a:ext uri="{9D8B030D-6E8A-4147-A177-3AD203B41FA5}">
                      <a16:colId xmlns:a16="http://schemas.microsoft.com/office/drawing/2014/main" val="3772243401"/>
                    </a:ext>
                  </a:extLst>
                </a:gridCol>
              </a:tblGrid>
              <a:tr h="370840">
                <a:tc>
                  <a:txBody>
                    <a:bodyPr/>
                    <a:lstStyle/>
                    <a:p>
                      <a:endParaRPr lang="en-US" b="0" dirty="0"/>
                    </a:p>
                  </a:txBody>
                  <a:tcPr/>
                </a:tc>
                <a:tc>
                  <a:txBody>
                    <a:bodyPr/>
                    <a:lstStyle/>
                    <a:p>
                      <a:r>
                        <a:rPr lang="en-US" b="1" dirty="0"/>
                        <a:t>Segment 0</a:t>
                      </a:r>
                    </a:p>
                  </a:txBody>
                  <a:tcPr/>
                </a:tc>
                <a:tc>
                  <a:txBody>
                    <a:bodyPr/>
                    <a:lstStyle/>
                    <a:p>
                      <a:r>
                        <a:rPr lang="en-US" b="1"/>
                        <a:t>Segment 1</a:t>
                      </a:r>
                      <a:endParaRPr lang="en-US" b="1" dirty="0"/>
                    </a:p>
                  </a:txBody>
                  <a:tcPr/>
                </a:tc>
                <a:tc>
                  <a:txBody>
                    <a:bodyPr/>
                    <a:lstStyle/>
                    <a:p>
                      <a:r>
                        <a:rPr lang="en-US" b="1" dirty="0"/>
                        <a:t>Segment 2</a:t>
                      </a:r>
                    </a:p>
                  </a:txBody>
                  <a:tcPr/>
                </a:tc>
                <a:extLst>
                  <a:ext uri="{0D108BD9-81ED-4DB2-BD59-A6C34878D82A}">
                    <a16:rowId xmlns:a16="http://schemas.microsoft.com/office/drawing/2014/main" val="243687570"/>
                  </a:ext>
                </a:extLst>
              </a:tr>
              <a:tr h="370840">
                <a:tc>
                  <a:txBody>
                    <a:bodyPr/>
                    <a:lstStyle/>
                    <a:p>
                      <a:r>
                        <a:rPr lang="en-US" b="0"/>
                        <a:t>Description</a:t>
                      </a:r>
                      <a:endParaRPr lang="en-US" b="0" dirty="0"/>
                    </a:p>
                  </a:txBody>
                  <a:tcPr/>
                </a:tc>
                <a:tc>
                  <a:txBody>
                    <a:bodyPr/>
                    <a:lstStyle/>
                    <a:p>
                      <a:r>
                        <a:rPr lang="en-US" sz="1800" b="0" dirty="0"/>
                        <a:t>Low frequency, low recency, low MV</a:t>
                      </a:r>
                      <a:endParaRPr lang="en-US" b="0" dirty="0"/>
                    </a:p>
                  </a:txBody>
                  <a:tcPr/>
                </a:tc>
                <a:tc>
                  <a:txBody>
                    <a:bodyPr/>
                    <a:lstStyle/>
                    <a:p>
                      <a:r>
                        <a:rPr lang="en-US" sz="1800" b="0" dirty="0"/>
                        <a:t>Low frequency, high recency, low MV customers</a:t>
                      </a:r>
                      <a:endParaRPr lang="en-US" b="0" dirty="0"/>
                    </a:p>
                  </a:txBody>
                  <a:tcPr/>
                </a:tc>
                <a:tc>
                  <a:txBody>
                    <a:bodyPr/>
                    <a:lstStyle/>
                    <a:p>
                      <a:r>
                        <a:rPr lang="en-US" sz="1800" b="0" dirty="0"/>
                        <a:t>High frequency, high recency, high MV customers </a:t>
                      </a:r>
                      <a:endParaRPr lang="en-US" b="0" dirty="0"/>
                    </a:p>
                  </a:txBody>
                  <a:tcPr/>
                </a:tc>
                <a:extLst>
                  <a:ext uri="{0D108BD9-81ED-4DB2-BD59-A6C34878D82A}">
                    <a16:rowId xmlns:a16="http://schemas.microsoft.com/office/drawing/2014/main" val="3057390692"/>
                  </a:ext>
                </a:extLst>
              </a:tr>
              <a:tr h="370840">
                <a:tc>
                  <a:txBody>
                    <a:bodyPr/>
                    <a:lstStyle/>
                    <a:p>
                      <a:r>
                        <a:rPr lang="en-US" b="0"/>
                        <a:t>Total sales over time period</a:t>
                      </a:r>
                      <a:endParaRPr lang="en-US" b="0" dirty="0"/>
                    </a:p>
                  </a:txBody>
                  <a:tcPr/>
                </a:tc>
                <a:tc>
                  <a:txBody>
                    <a:bodyPr/>
                    <a:lstStyle/>
                    <a:p>
                      <a:r>
                        <a:rPr lang="en-US" b="0" dirty="0"/>
                        <a:t>$5.87M</a:t>
                      </a:r>
                    </a:p>
                  </a:txBody>
                  <a:tcPr/>
                </a:tc>
                <a:tc>
                  <a:txBody>
                    <a:bodyPr/>
                    <a:lstStyle/>
                    <a:p>
                      <a:r>
                        <a:rPr lang="en-US" b="0"/>
                        <a:t>$2.72M</a:t>
                      </a:r>
                      <a:endParaRPr lang="en-US" b="0" dirty="0"/>
                    </a:p>
                  </a:txBody>
                  <a:tcPr/>
                </a:tc>
                <a:tc>
                  <a:txBody>
                    <a:bodyPr/>
                    <a:lstStyle/>
                    <a:p>
                      <a:r>
                        <a:rPr lang="en-US" b="0" dirty="0"/>
                        <a:t>$.86M</a:t>
                      </a:r>
                    </a:p>
                  </a:txBody>
                  <a:tcPr/>
                </a:tc>
                <a:extLst>
                  <a:ext uri="{0D108BD9-81ED-4DB2-BD59-A6C34878D82A}">
                    <a16:rowId xmlns:a16="http://schemas.microsoft.com/office/drawing/2014/main" val="1898545243"/>
                  </a:ext>
                </a:extLst>
              </a:tr>
              <a:tr h="370840">
                <a:tc>
                  <a:txBody>
                    <a:bodyPr/>
                    <a:lstStyle/>
                    <a:p>
                      <a:r>
                        <a:rPr lang="en-US" b="0"/>
                        <a:t>Total customer #</a:t>
                      </a:r>
                      <a:endParaRPr lang="en-US" b="0" dirty="0"/>
                    </a:p>
                  </a:txBody>
                  <a:tcPr/>
                </a:tc>
                <a:tc>
                  <a:txBody>
                    <a:bodyPr/>
                    <a:lstStyle/>
                    <a:p>
                      <a:r>
                        <a:rPr lang="en-US" b="0"/>
                        <a:t>3,615</a:t>
                      </a:r>
                      <a:endParaRPr lang="en-US" b="0" dirty="0"/>
                    </a:p>
                  </a:txBody>
                  <a:tcPr/>
                </a:tc>
                <a:tc>
                  <a:txBody>
                    <a:bodyPr/>
                    <a:lstStyle/>
                    <a:p>
                      <a:r>
                        <a:rPr lang="en-US" b="0"/>
                        <a:t>755</a:t>
                      </a:r>
                      <a:endParaRPr lang="en-US" b="0" dirty="0"/>
                    </a:p>
                  </a:txBody>
                  <a:tcPr/>
                </a:tc>
                <a:tc>
                  <a:txBody>
                    <a:bodyPr/>
                    <a:lstStyle/>
                    <a:p>
                      <a:r>
                        <a:rPr lang="en-US" b="0" dirty="0"/>
                        <a:t>1957</a:t>
                      </a:r>
                    </a:p>
                  </a:txBody>
                  <a:tcPr/>
                </a:tc>
                <a:extLst>
                  <a:ext uri="{0D108BD9-81ED-4DB2-BD59-A6C34878D82A}">
                    <a16:rowId xmlns:a16="http://schemas.microsoft.com/office/drawing/2014/main" val="101141545"/>
                  </a:ext>
                </a:extLst>
              </a:tr>
              <a:tr h="370840">
                <a:tc>
                  <a:txBody>
                    <a:bodyPr/>
                    <a:lstStyle/>
                    <a:p>
                      <a:r>
                        <a:rPr lang="en-US" b="0"/>
                        <a:t>Avg transactions/customer</a:t>
                      </a:r>
                      <a:endParaRPr lang="en-US" b="0" dirty="0"/>
                    </a:p>
                  </a:txBody>
                  <a:tcPr/>
                </a:tc>
                <a:tc>
                  <a:txBody>
                    <a:bodyPr/>
                    <a:lstStyle/>
                    <a:p>
                      <a:r>
                        <a:rPr lang="en-US" b="0"/>
                        <a:t>3.95</a:t>
                      </a:r>
                      <a:endParaRPr lang="en-US" b="0" dirty="0"/>
                    </a:p>
                  </a:txBody>
                  <a:tcPr/>
                </a:tc>
                <a:tc>
                  <a:txBody>
                    <a:bodyPr/>
                    <a:lstStyle/>
                    <a:p>
                      <a:r>
                        <a:rPr lang="en-US" b="0"/>
                        <a:t>11.38</a:t>
                      </a:r>
                      <a:endParaRPr lang="en-US" b="0" dirty="0"/>
                    </a:p>
                  </a:txBody>
                  <a:tcPr/>
                </a:tc>
                <a:tc>
                  <a:txBody>
                    <a:bodyPr/>
                    <a:lstStyle/>
                    <a:p>
                      <a:r>
                        <a:rPr lang="en-US" b="0" dirty="0"/>
                        <a:t>1.34</a:t>
                      </a:r>
                    </a:p>
                  </a:txBody>
                  <a:tcPr/>
                </a:tc>
                <a:extLst>
                  <a:ext uri="{0D108BD9-81ED-4DB2-BD59-A6C34878D82A}">
                    <a16:rowId xmlns:a16="http://schemas.microsoft.com/office/drawing/2014/main" val="287639895"/>
                  </a:ext>
                </a:extLst>
              </a:tr>
              <a:tr h="370840">
                <a:tc>
                  <a:txBody>
                    <a:bodyPr/>
                    <a:lstStyle/>
                    <a:p>
                      <a:r>
                        <a:rPr lang="en-US" b="0" dirty="0"/>
                        <a:t>Median transaction value</a:t>
                      </a:r>
                    </a:p>
                  </a:txBody>
                  <a:tcPr/>
                </a:tc>
                <a:tc>
                  <a:txBody>
                    <a:bodyPr/>
                    <a:lstStyle/>
                    <a:p>
                      <a:r>
                        <a:rPr lang="en-US" b="0"/>
                        <a:t>$229.57</a:t>
                      </a:r>
                      <a:endParaRPr lang="en-US" b="0" dirty="0"/>
                    </a:p>
                  </a:txBody>
                  <a:tcPr/>
                </a:tc>
                <a:tc>
                  <a:txBody>
                    <a:bodyPr/>
                    <a:lstStyle/>
                    <a:p>
                      <a:r>
                        <a:rPr lang="en-US" b="0"/>
                        <a:t>$247.60</a:t>
                      </a:r>
                      <a:endParaRPr lang="en-US" b="0" dirty="0"/>
                    </a:p>
                  </a:txBody>
                  <a:tcPr/>
                </a:tc>
                <a:tc>
                  <a:txBody>
                    <a:bodyPr/>
                    <a:lstStyle/>
                    <a:p>
                      <a:r>
                        <a:rPr lang="en-US" b="0" dirty="0"/>
                        <a:t>$139.34</a:t>
                      </a:r>
                    </a:p>
                  </a:txBody>
                  <a:tcPr/>
                </a:tc>
                <a:extLst>
                  <a:ext uri="{0D108BD9-81ED-4DB2-BD59-A6C34878D82A}">
                    <a16:rowId xmlns:a16="http://schemas.microsoft.com/office/drawing/2014/main" val="562961463"/>
                  </a:ext>
                </a:extLst>
              </a:tr>
              <a:tr h="0">
                <a:tc>
                  <a:txBody>
                    <a:bodyPr/>
                    <a:lstStyle/>
                    <a:p>
                      <a:r>
                        <a:rPr lang="en-US" b="0" dirty="0"/>
                        <a:t>Strategy type</a:t>
                      </a:r>
                    </a:p>
                  </a:txBody>
                  <a:tcPr/>
                </a:tc>
                <a:tc>
                  <a:txBody>
                    <a:bodyPr/>
                    <a:lstStyle/>
                    <a:p>
                      <a:r>
                        <a:rPr lang="en-US" b="0" dirty="0"/>
                        <a:t>Upselling</a:t>
                      </a:r>
                    </a:p>
                  </a:txBody>
                  <a:tcPr/>
                </a:tc>
                <a:tc>
                  <a:txBody>
                    <a:bodyPr/>
                    <a:lstStyle/>
                    <a:p>
                      <a:r>
                        <a:rPr lang="en-US" b="0" dirty="0"/>
                        <a:t>Reacquisition </a:t>
                      </a:r>
                    </a:p>
                  </a:txBody>
                  <a:tcPr/>
                </a:tc>
                <a:tc>
                  <a:txBody>
                    <a:bodyPr/>
                    <a:lstStyle/>
                    <a:p>
                      <a:r>
                        <a:rPr lang="en-US" b="0" dirty="0"/>
                        <a:t>Retention</a:t>
                      </a:r>
                    </a:p>
                  </a:txBody>
                  <a:tcPr/>
                </a:tc>
                <a:extLst>
                  <a:ext uri="{0D108BD9-81ED-4DB2-BD59-A6C34878D82A}">
                    <a16:rowId xmlns:a16="http://schemas.microsoft.com/office/drawing/2014/main" val="2420435675"/>
                  </a:ext>
                </a:extLst>
              </a:tr>
            </a:tbl>
          </a:graphicData>
        </a:graphic>
      </p:graphicFrame>
    </p:spTree>
    <p:extLst>
      <p:ext uri="{BB962C8B-B14F-4D97-AF65-F5344CB8AC3E}">
        <p14:creationId xmlns:p14="http://schemas.microsoft.com/office/powerpoint/2010/main" val="39478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Customer Retention by Cohort</a:t>
            </a:r>
          </a:p>
        </p:txBody>
      </p:sp>
      <p:sp>
        <p:nvSpPr>
          <p:cNvPr id="4" name="Content Placeholder 3">
            <a:extLst>
              <a:ext uri="{FF2B5EF4-FFF2-40B4-BE49-F238E27FC236}">
                <a16:creationId xmlns:a16="http://schemas.microsoft.com/office/drawing/2014/main" id="{41C99E37-0457-45F4-B165-042B6253C139}"/>
              </a:ext>
            </a:extLst>
          </p:cNvPr>
          <p:cNvSpPr>
            <a:spLocks noGrp="1"/>
          </p:cNvSpPr>
          <p:nvPr>
            <p:ph idx="1"/>
          </p:nvPr>
        </p:nvSpPr>
        <p:spPr>
          <a:xfrm>
            <a:off x="838200" y="1825625"/>
            <a:ext cx="11038840" cy="4351338"/>
          </a:xfrm>
        </p:spPr>
        <p:txBody>
          <a:bodyPr/>
          <a:lstStyle/>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can view customer churn by time cohort of first purchase in the dataset. We can see, using a standard goal of 20% customer retention, that newer cohorts are underperforming in terms of retention.</a:t>
            </a:r>
            <a:endParaRPr lang="en-US" dirty="0"/>
          </a:p>
        </p:txBody>
      </p:sp>
      <p:pic>
        <p:nvPicPr>
          <p:cNvPr id="6" name="Picture 5">
            <a:extLst>
              <a:ext uri="{FF2B5EF4-FFF2-40B4-BE49-F238E27FC236}">
                <a16:creationId xmlns:a16="http://schemas.microsoft.com/office/drawing/2014/main" id="{B5E13371-9549-4D59-92BF-0BB2BFCCFD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84212"/>
            <a:ext cx="10311343" cy="4373788"/>
          </a:xfrm>
          <a:prstGeom prst="rect">
            <a:avLst/>
          </a:prstGeom>
          <a:noFill/>
          <a:ln>
            <a:noFill/>
          </a:ln>
        </p:spPr>
      </p:pic>
    </p:spTree>
    <p:extLst>
      <p:ext uri="{BB962C8B-B14F-4D97-AF65-F5344CB8AC3E}">
        <p14:creationId xmlns:p14="http://schemas.microsoft.com/office/powerpoint/2010/main" val="111113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Unique Customers Over Time</a:t>
            </a:r>
          </a:p>
        </p:txBody>
      </p:sp>
      <p:sp>
        <p:nvSpPr>
          <p:cNvPr id="4" name="Content Placeholder 3">
            <a:extLst>
              <a:ext uri="{FF2B5EF4-FFF2-40B4-BE49-F238E27FC236}">
                <a16:creationId xmlns:a16="http://schemas.microsoft.com/office/drawing/2014/main" id="{41C99E37-0457-45F4-B165-042B6253C139}"/>
              </a:ext>
            </a:extLst>
          </p:cNvPr>
          <p:cNvSpPr>
            <a:spLocks noGrp="1"/>
          </p:cNvSpPr>
          <p:nvPr>
            <p:ph idx="1"/>
          </p:nvPr>
        </p:nvSpPr>
        <p:spPr>
          <a:xfrm>
            <a:off x="838200" y="1825625"/>
            <a:ext cx="4048760" cy="4351338"/>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absolute number of customers has increased over the past ~4 months at a more rapid pace than we've seen before. Does increased customer base = lower touch/engagement = lower retention?</a:t>
            </a:r>
          </a:p>
        </p:txBody>
      </p:sp>
      <p:pic>
        <p:nvPicPr>
          <p:cNvPr id="5" name="Picture 4">
            <a:extLst>
              <a:ext uri="{FF2B5EF4-FFF2-40B4-BE49-F238E27FC236}">
                <a16:creationId xmlns:a16="http://schemas.microsoft.com/office/drawing/2014/main" id="{3BD3BAB9-5644-4888-9931-27E8F3A4E3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0160" y="1242871"/>
            <a:ext cx="6532899" cy="5516846"/>
          </a:xfrm>
          <a:prstGeom prst="rect">
            <a:avLst/>
          </a:prstGeom>
          <a:noFill/>
          <a:ln>
            <a:noFill/>
          </a:ln>
        </p:spPr>
      </p:pic>
    </p:spTree>
    <p:extLst>
      <p:ext uri="{BB962C8B-B14F-4D97-AF65-F5344CB8AC3E}">
        <p14:creationId xmlns:p14="http://schemas.microsoft.com/office/powerpoint/2010/main" val="66235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Gross Rev/Rev per Customer</a:t>
            </a:r>
          </a:p>
        </p:txBody>
      </p:sp>
      <p:sp>
        <p:nvSpPr>
          <p:cNvPr id="4" name="Content Placeholder 3">
            <a:extLst>
              <a:ext uri="{FF2B5EF4-FFF2-40B4-BE49-F238E27FC236}">
                <a16:creationId xmlns:a16="http://schemas.microsoft.com/office/drawing/2014/main" id="{41C99E37-0457-45F4-B165-042B6253C139}"/>
              </a:ext>
            </a:extLst>
          </p:cNvPr>
          <p:cNvSpPr>
            <a:spLocks noGrp="1"/>
          </p:cNvSpPr>
          <p:nvPr>
            <p:ph idx="1"/>
          </p:nvPr>
        </p:nvSpPr>
        <p:spPr>
          <a:xfrm>
            <a:off x="838200" y="1825625"/>
            <a:ext cx="3324542" cy="4351338"/>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see that there is a strong seasonality in our sales - to be expected as the client is a seasonal gifts webstore. Importantly, we can see that revenue per customer goes up dramatically as well, indicating that our customer acquisition strategies are working effectively.</a:t>
            </a:r>
          </a:p>
        </p:txBody>
      </p:sp>
      <p:pic>
        <p:nvPicPr>
          <p:cNvPr id="6" name="Picture 5">
            <a:extLst>
              <a:ext uri="{FF2B5EF4-FFF2-40B4-BE49-F238E27FC236}">
                <a16:creationId xmlns:a16="http://schemas.microsoft.com/office/drawing/2014/main" id="{46A5D813-D7DC-4415-BD92-D4926A1C25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62742" y="1690688"/>
            <a:ext cx="7952831" cy="5031681"/>
          </a:xfrm>
          <a:prstGeom prst="rect">
            <a:avLst/>
          </a:prstGeom>
          <a:noFill/>
          <a:ln>
            <a:noFill/>
          </a:ln>
        </p:spPr>
      </p:pic>
    </p:spTree>
    <p:extLst>
      <p:ext uri="{BB962C8B-B14F-4D97-AF65-F5344CB8AC3E}">
        <p14:creationId xmlns:p14="http://schemas.microsoft.com/office/powerpoint/2010/main" val="153403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Top 20 Customers Monthly Rev</a:t>
            </a:r>
          </a:p>
        </p:txBody>
      </p:sp>
      <p:sp>
        <p:nvSpPr>
          <p:cNvPr id="4" name="Content Placeholder 3">
            <a:extLst>
              <a:ext uri="{FF2B5EF4-FFF2-40B4-BE49-F238E27FC236}">
                <a16:creationId xmlns:a16="http://schemas.microsoft.com/office/drawing/2014/main" id="{41C99E37-0457-45F4-B165-042B6253C139}"/>
              </a:ext>
            </a:extLst>
          </p:cNvPr>
          <p:cNvSpPr>
            <a:spLocks noGrp="1"/>
          </p:cNvSpPr>
          <p:nvPr>
            <p:ph idx="1"/>
          </p:nvPr>
        </p:nvSpPr>
        <p:spPr>
          <a:xfrm>
            <a:off x="838200" y="1825625"/>
            <a:ext cx="3324542" cy="4351338"/>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see a similar trend in our top 20 customers - a strong seasonality but also a dip in this group in December. We know we increased both the number of customers and the revenue per customer during the last month of the year, so we may want to focus our engagement/upselling tactics with this top segment.</a:t>
            </a:r>
          </a:p>
        </p:txBody>
      </p:sp>
      <p:pic>
        <p:nvPicPr>
          <p:cNvPr id="7" name="Picture 6">
            <a:extLst>
              <a:ext uri="{FF2B5EF4-FFF2-40B4-BE49-F238E27FC236}">
                <a16:creationId xmlns:a16="http://schemas.microsoft.com/office/drawing/2014/main" id="{FC9C9AE9-5E02-4F66-90C2-13EF6FA066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04776" y="1545940"/>
            <a:ext cx="7648968" cy="4910707"/>
          </a:xfrm>
          <a:prstGeom prst="rect">
            <a:avLst/>
          </a:prstGeom>
          <a:noFill/>
          <a:ln>
            <a:noFill/>
          </a:ln>
        </p:spPr>
      </p:pic>
    </p:spTree>
    <p:extLst>
      <p:ext uri="{BB962C8B-B14F-4D97-AF65-F5344CB8AC3E}">
        <p14:creationId xmlns:p14="http://schemas.microsoft.com/office/powerpoint/2010/main" val="327520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Rev by Customer Segment</a:t>
            </a:r>
          </a:p>
        </p:txBody>
      </p:sp>
      <p:sp>
        <p:nvSpPr>
          <p:cNvPr id="4" name="Content Placeholder 3">
            <a:extLst>
              <a:ext uri="{FF2B5EF4-FFF2-40B4-BE49-F238E27FC236}">
                <a16:creationId xmlns:a16="http://schemas.microsoft.com/office/drawing/2014/main" id="{41C99E37-0457-45F4-B165-042B6253C139}"/>
              </a:ext>
            </a:extLst>
          </p:cNvPr>
          <p:cNvSpPr>
            <a:spLocks noGrp="1"/>
          </p:cNvSpPr>
          <p:nvPr>
            <p:ph idx="1"/>
          </p:nvPr>
        </p:nvSpPr>
        <p:spPr>
          <a:xfrm>
            <a:off x="838200" y="1825625"/>
            <a:ext cx="3324542" cy="4351338"/>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our previous segmentation exercise, we know we have three distinct segments - and can see below their various purchasing patterns. The dip in December is still noticeable for our top revenue generating group.</a:t>
            </a:r>
          </a:p>
        </p:txBody>
      </p:sp>
      <p:pic>
        <p:nvPicPr>
          <p:cNvPr id="5" name="Picture 4">
            <a:extLst>
              <a:ext uri="{FF2B5EF4-FFF2-40B4-BE49-F238E27FC236}">
                <a16:creationId xmlns:a16="http://schemas.microsoft.com/office/drawing/2014/main" id="{9F116A2E-DD1C-4A5C-A131-E3990FB144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0501" y="1373559"/>
            <a:ext cx="6243958" cy="5119316"/>
          </a:xfrm>
          <a:prstGeom prst="rect">
            <a:avLst/>
          </a:prstGeom>
          <a:noFill/>
          <a:ln>
            <a:noFill/>
          </a:ln>
        </p:spPr>
      </p:pic>
    </p:spTree>
    <p:extLst>
      <p:ext uri="{BB962C8B-B14F-4D97-AF65-F5344CB8AC3E}">
        <p14:creationId xmlns:p14="http://schemas.microsoft.com/office/powerpoint/2010/main" val="112796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Seasonality of Product Sales</a:t>
            </a:r>
          </a:p>
        </p:txBody>
      </p:sp>
      <p:sp>
        <p:nvSpPr>
          <p:cNvPr id="4" name="Content Placeholder 3">
            <a:extLst>
              <a:ext uri="{FF2B5EF4-FFF2-40B4-BE49-F238E27FC236}">
                <a16:creationId xmlns:a16="http://schemas.microsoft.com/office/drawing/2014/main" id="{41C99E37-0457-45F4-B165-042B6253C139}"/>
              </a:ext>
            </a:extLst>
          </p:cNvPr>
          <p:cNvSpPr>
            <a:spLocks noGrp="1"/>
          </p:cNvSpPr>
          <p:nvPr>
            <p:ph idx="1"/>
          </p:nvPr>
        </p:nvSpPr>
        <p:spPr>
          <a:xfrm>
            <a:off x="838200" y="1825625"/>
            <a:ext cx="3324542" cy="4351338"/>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25 top selling products also see this dip. And we can see that, while sales of some increase over time, our largest sellers tend to vary revenue over time. Developing a more refined understanding of what purchases may be correlated and the underlying factors playing into their seasonality could help us generate more revenue in the future.</a:t>
            </a:r>
          </a:p>
        </p:txBody>
      </p:sp>
      <p:pic>
        <p:nvPicPr>
          <p:cNvPr id="7" name="Picture 6">
            <a:extLst>
              <a:ext uri="{FF2B5EF4-FFF2-40B4-BE49-F238E27FC236}">
                <a16:creationId xmlns:a16="http://schemas.microsoft.com/office/drawing/2014/main" id="{21AF8F54-6FED-4598-811C-6858BF3488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37050" y="1608808"/>
            <a:ext cx="7648968" cy="4784971"/>
          </a:xfrm>
          <a:prstGeom prst="rect">
            <a:avLst/>
          </a:prstGeom>
          <a:noFill/>
          <a:ln>
            <a:noFill/>
          </a:ln>
        </p:spPr>
      </p:pic>
    </p:spTree>
    <p:extLst>
      <p:ext uri="{BB962C8B-B14F-4D97-AF65-F5344CB8AC3E}">
        <p14:creationId xmlns:p14="http://schemas.microsoft.com/office/powerpoint/2010/main" val="240585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Summary Recommendations</a:t>
            </a:r>
          </a:p>
        </p:txBody>
      </p:sp>
      <p:sp>
        <p:nvSpPr>
          <p:cNvPr id="4" name="Content Placeholder 3">
            <a:extLst>
              <a:ext uri="{FF2B5EF4-FFF2-40B4-BE49-F238E27FC236}">
                <a16:creationId xmlns:a16="http://schemas.microsoft.com/office/drawing/2014/main" id="{41C99E37-0457-45F4-B165-042B6253C139}"/>
              </a:ext>
            </a:extLst>
          </p:cNvPr>
          <p:cNvSpPr>
            <a:spLocks noGrp="1"/>
          </p:cNvSpPr>
          <p:nvPr>
            <p:ph idx="1"/>
          </p:nvPr>
        </p:nvSpPr>
        <p:spPr>
          <a:xfrm>
            <a:off x="838200" y="1825625"/>
            <a:ext cx="10612120" cy="4351338"/>
          </a:xfrm>
        </p:spPr>
        <p:txBody>
          <a:bodyPr>
            <a:normAutofit/>
          </a:bodyPr>
          <a:lstStyle/>
          <a:p>
            <a:pPr marL="342900" marR="0" lvl="0" indent="-342900">
              <a:lnSpc>
                <a:spcPct val="107000"/>
              </a:lnSpc>
              <a:spcBef>
                <a:spcPts val="0"/>
              </a:spcBef>
              <a:spcAft>
                <a:spcPts val="0"/>
              </a:spcAft>
              <a:buFont typeface="Calibri" panose="020F0502020204030204" pitchFamily="34" charset="0"/>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OnlineCo</a:t>
            </a:r>
            <a:r>
              <a:rPr lang="en-US" sz="2400" dirty="0">
                <a:effectLst/>
                <a:latin typeface="Calibri" panose="020F0502020204030204" pitchFamily="34" charset="0"/>
                <a:ea typeface="Calibri" panose="020F0502020204030204" pitchFamily="34" charset="0"/>
                <a:cs typeface="Times New Roman" panose="02020603050405020304" pitchFamily="18" charset="0"/>
              </a:rPr>
              <a:t> has the opportunity to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better target customer acquisition and retention strategies</a:t>
            </a:r>
            <a:r>
              <a:rPr lang="en-US" sz="2400" dirty="0">
                <a:effectLst/>
                <a:latin typeface="Calibri" panose="020F0502020204030204" pitchFamily="34" charset="0"/>
                <a:ea typeface="Calibri" panose="020F0502020204030204" pitchFamily="34" charset="0"/>
                <a:cs typeface="Times New Roman" panose="02020603050405020304" pitchFamily="18" charset="0"/>
              </a:rPr>
              <a:t> based on newly-identified customer profiles.</a:t>
            </a:r>
          </a:p>
          <a:p>
            <a:pPr marL="342900" marR="0" lvl="0" indent="-342900">
              <a:lnSpc>
                <a:spcPct val="107000"/>
              </a:lnSpc>
              <a:spcBef>
                <a:spcPts val="0"/>
              </a:spcBef>
              <a:spcAft>
                <a:spcPts val="0"/>
              </a:spcAft>
              <a:buFont typeface="Calibri" panose="020F0502020204030204" pitchFamily="34" charset="0"/>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OnlineCo</a:t>
            </a:r>
            <a:r>
              <a:rPr lang="en-US" sz="2400" dirty="0">
                <a:effectLst/>
                <a:latin typeface="Calibri" panose="020F0502020204030204" pitchFamily="34" charset="0"/>
                <a:ea typeface="Calibri" panose="020F0502020204030204" pitchFamily="34" charset="0"/>
                <a:cs typeface="Times New Roman" panose="02020603050405020304" pitchFamily="18" charset="0"/>
              </a:rPr>
              <a:t> has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significant opportunities to improve sales and customer retention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in light of seasonality identified in purchasing behavior</a:t>
            </a:r>
          </a:p>
          <a:p>
            <a:pPr marL="342900" marR="0" lvl="0" indent="-342900">
              <a:lnSpc>
                <a:spcPct val="107000"/>
              </a:lnSpc>
              <a:spcBef>
                <a:spcPts val="0"/>
              </a:spcBef>
              <a:spcAft>
                <a:spcPts val="800"/>
              </a:spcAft>
              <a:buFont typeface="Calibri" panose="020F0502020204030204" pitchFamily="34" charset="0"/>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OnlineCo</a:t>
            </a:r>
            <a:r>
              <a:rPr lang="en-US" sz="2400" dirty="0">
                <a:effectLst/>
                <a:latin typeface="Calibri" panose="020F0502020204030204" pitchFamily="34" charset="0"/>
                <a:ea typeface="Calibri" panose="020F0502020204030204" pitchFamily="34" charset="0"/>
                <a:cs typeface="Times New Roman" panose="02020603050405020304" pitchFamily="18" charset="0"/>
              </a:rPr>
              <a:t> now has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framework to approach revenue generation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by cross-promoting frequently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copurchased</a:t>
            </a:r>
            <a:r>
              <a:rPr lang="en-US" sz="2400" dirty="0">
                <a:effectLst/>
                <a:latin typeface="Calibri" panose="020F0502020204030204" pitchFamily="34" charset="0"/>
                <a:ea typeface="Calibri" panose="020F0502020204030204" pitchFamily="34" charset="0"/>
                <a:cs typeface="Times New Roman" panose="02020603050405020304" pitchFamily="18" charset="0"/>
              </a:rPr>
              <a:t> products, focusing campaigns during peak potential purchase times, and driving customer retention of larger numbers of newly-acquired customers to the same levels as previously seen</a:t>
            </a:r>
          </a:p>
        </p:txBody>
      </p:sp>
    </p:spTree>
    <p:extLst>
      <p:ext uri="{BB962C8B-B14F-4D97-AF65-F5344CB8AC3E}">
        <p14:creationId xmlns:p14="http://schemas.microsoft.com/office/powerpoint/2010/main" val="5293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p:txBody>
          <a:bodyPr>
            <a:normAutofit fontScale="92500" lnSpcReduction="10000"/>
          </a:bodyPr>
          <a:lstStyle/>
          <a:p>
            <a:pPr marL="0" indent="0">
              <a:buFont typeface="Calibri" panose="020F0502020204030204" pitchFamily="34" charset="0"/>
              <a:buNone/>
            </a:pPr>
            <a:r>
              <a:rPr lang="en-US" spc="200" dirty="0"/>
              <a:t>A UK-based online retailer known for unique, all-occasion giftware is looking to increase its customer retention and develop more targeted product strategies.</a:t>
            </a:r>
          </a:p>
          <a:p>
            <a:pPr marL="0" indent="0">
              <a:buFont typeface="Calibri" panose="020F0502020204030204" pitchFamily="34" charset="0"/>
              <a:buNone/>
            </a:pPr>
            <a:endParaRPr lang="en-US" spc="200" dirty="0">
              <a:solidFill>
                <a:schemeClr val="tx1"/>
              </a:solidFill>
            </a:endParaRPr>
          </a:p>
          <a:p>
            <a:pPr marL="0" indent="0">
              <a:buFont typeface="Calibri" panose="020F0502020204030204" pitchFamily="34" charset="0"/>
              <a:buNone/>
            </a:pPr>
            <a:r>
              <a:rPr lang="en-US" spc="200" dirty="0"/>
              <a:t>They shared 18 months of sales data from which they were looking to identify:</a:t>
            </a:r>
          </a:p>
          <a:p>
            <a:pPr marL="285750" indent="-285750">
              <a:buFont typeface="Arial" panose="020B0604020202020204" pitchFamily="34" charset="0"/>
              <a:buChar char="•"/>
            </a:pPr>
            <a:r>
              <a:rPr lang="en-US" spc="200" dirty="0"/>
              <a:t>Unique customer profiles and potential revenue generating strategies for each</a:t>
            </a:r>
          </a:p>
          <a:p>
            <a:pPr marL="285750" indent="-285750">
              <a:buFont typeface="Arial" panose="020B0604020202020204" pitchFamily="34" charset="0"/>
              <a:buChar char="•"/>
            </a:pPr>
            <a:r>
              <a:rPr lang="en-US" spc="200" dirty="0">
                <a:solidFill>
                  <a:schemeClr val="tx1"/>
                </a:solidFill>
              </a:rPr>
              <a:t>Patterns in</a:t>
            </a:r>
            <a:r>
              <a:rPr lang="en-US" spc="200" dirty="0"/>
              <a:t> sales for specific products</a:t>
            </a:r>
          </a:p>
          <a:p>
            <a:pPr marL="285750" indent="-285750">
              <a:buFont typeface="Arial" panose="020B0604020202020204" pitchFamily="34" charset="0"/>
              <a:buChar char="•"/>
            </a:pPr>
            <a:r>
              <a:rPr lang="en-US" spc="200" dirty="0">
                <a:solidFill>
                  <a:schemeClr val="tx1"/>
                </a:solidFill>
              </a:rPr>
              <a:t>Any other insights </a:t>
            </a:r>
            <a:r>
              <a:rPr lang="en-US" spc="200" dirty="0"/>
              <a:t>which could boost sales and revenue generation</a:t>
            </a:r>
            <a:endParaRPr lang="en-US" spc="200" dirty="0">
              <a:solidFill>
                <a:schemeClr val="tx1"/>
              </a:solidFill>
            </a:endParaRPr>
          </a:p>
          <a:p>
            <a:endParaRPr lang="en-US" dirty="0"/>
          </a:p>
        </p:txBody>
      </p:sp>
    </p:spTree>
    <p:extLst>
      <p:ext uri="{BB962C8B-B14F-4D97-AF65-F5344CB8AC3E}">
        <p14:creationId xmlns:p14="http://schemas.microsoft.com/office/powerpoint/2010/main" val="389016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p:txBody>
          <a:bodyPr>
            <a:normAutofit lnSpcReduction="10000"/>
          </a:bodyPr>
          <a:lstStyle/>
          <a:p>
            <a:pPr marL="0" indent="0">
              <a:buNone/>
            </a:pPr>
            <a:r>
              <a:rPr lang="en-US" dirty="0"/>
              <a:t>Using an RFM analysis, we can segment the customer base into </a:t>
            </a:r>
            <a:r>
              <a:rPr lang="en-US" b="1" dirty="0"/>
              <a:t>three distinct customer profiles </a:t>
            </a:r>
            <a:r>
              <a:rPr lang="en-US" dirty="0"/>
              <a:t>within the specified time segment. Based on the analysis we can suggest </a:t>
            </a:r>
            <a:r>
              <a:rPr lang="en-US" b="1" dirty="0"/>
              <a:t>targeted marketing strategies to boost revenue from each segment.</a:t>
            </a:r>
          </a:p>
          <a:p>
            <a:pPr marL="0" indent="0">
              <a:buNone/>
            </a:pPr>
            <a:r>
              <a:rPr lang="en-US" dirty="0"/>
              <a:t>There are 88 products which represent a subset of the highest-grossing products on </a:t>
            </a:r>
            <a:r>
              <a:rPr lang="en-US" dirty="0" err="1"/>
              <a:t>OnlineCo’s</a:t>
            </a:r>
            <a:r>
              <a:rPr lang="en-US" dirty="0"/>
              <a:t> website </a:t>
            </a:r>
            <a:r>
              <a:rPr lang="en-US" b="1" dirty="0"/>
              <a:t>and </a:t>
            </a:r>
            <a:r>
              <a:rPr lang="en-US" dirty="0"/>
              <a:t>are represented in the top 50 most purchased products across each customer segment, suggesting that </a:t>
            </a:r>
            <a:r>
              <a:rPr lang="en-US" b="1" dirty="0"/>
              <a:t>broad-based marketing campaigns for these products could boost revenue across all customer segments.</a:t>
            </a:r>
          </a:p>
          <a:p>
            <a:pPr marL="0" indent="0">
              <a:buNone/>
            </a:pPr>
            <a:r>
              <a:rPr lang="en-US" dirty="0"/>
              <a:t>We also used Tableau to visualize sales data to identify several </a:t>
            </a:r>
            <a:r>
              <a:rPr lang="en-US" b="1" dirty="0"/>
              <a:t>key trends </a:t>
            </a:r>
            <a:r>
              <a:rPr lang="en-US" dirty="0"/>
              <a:t>with significant business implications for </a:t>
            </a:r>
            <a:r>
              <a:rPr lang="en-US" dirty="0" err="1"/>
              <a:t>OnlineCo</a:t>
            </a:r>
            <a:r>
              <a:rPr lang="en-US" dirty="0"/>
              <a:t>.</a:t>
            </a:r>
          </a:p>
        </p:txBody>
      </p:sp>
    </p:spTree>
    <p:extLst>
      <p:ext uri="{BB962C8B-B14F-4D97-AF65-F5344CB8AC3E}">
        <p14:creationId xmlns:p14="http://schemas.microsoft.com/office/powerpoint/2010/main" val="343348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p:txBody>
          <a:bodyPr>
            <a:normAutofit/>
          </a:bodyPr>
          <a:lstStyle/>
          <a:p>
            <a:pPr marL="0" indent="0">
              <a:buNone/>
            </a:pPr>
            <a:r>
              <a:rPr lang="en-US" dirty="0"/>
              <a:t>The sales data shared by </a:t>
            </a:r>
            <a:r>
              <a:rPr lang="en-US" dirty="0" err="1"/>
              <a:t>OnlineCo</a:t>
            </a:r>
            <a:r>
              <a:rPr lang="en-US" dirty="0"/>
              <a:t> covers a time period of 18 months between 1/12/20 and 9/12/20. Each of the 525,460 rows in the database represents a product purchased online, grouped by an invoice number and a customer ID (where applicable). Each row contains 9 features describing the product and its sale.</a:t>
            </a:r>
          </a:p>
        </p:txBody>
      </p:sp>
      <p:pic>
        <p:nvPicPr>
          <p:cNvPr id="4" name="Picture 3" descr="Sample view of database showing features and values.">
            <a:extLst>
              <a:ext uri="{FF2B5EF4-FFF2-40B4-BE49-F238E27FC236}">
                <a16:creationId xmlns:a16="http://schemas.microsoft.com/office/drawing/2014/main" id="{0CFBDC73-D3CA-4690-8166-E1753CC3D002}"/>
              </a:ext>
            </a:extLst>
          </p:cNvPr>
          <p:cNvPicPr>
            <a:picLocks noChangeAspect="1"/>
          </p:cNvPicPr>
          <p:nvPr/>
        </p:nvPicPr>
        <p:blipFill rotWithShape="1">
          <a:blip r:embed="rId2"/>
          <a:srcRect l="31095" t="41250" r="4218" b="20973"/>
          <a:stretch/>
        </p:blipFill>
        <p:spPr>
          <a:xfrm>
            <a:off x="1666875" y="3902074"/>
            <a:ext cx="7886700" cy="2590801"/>
          </a:xfrm>
          <a:prstGeom prst="rect">
            <a:avLst/>
          </a:prstGeom>
        </p:spPr>
      </p:pic>
    </p:spTree>
    <p:extLst>
      <p:ext uri="{BB962C8B-B14F-4D97-AF65-F5344CB8AC3E}">
        <p14:creationId xmlns:p14="http://schemas.microsoft.com/office/powerpoint/2010/main" val="423661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RFM approach</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p:txBody>
          <a:bodyPr>
            <a:normAutofit/>
          </a:bodyPr>
          <a:lstStyle/>
          <a:p>
            <a:pPr marL="0" indent="0">
              <a:buNone/>
            </a:pPr>
            <a:r>
              <a:rPr lang="en-US" dirty="0"/>
              <a:t>Based on the relatively short time period covered by the data, we chose an </a:t>
            </a:r>
            <a:r>
              <a:rPr lang="en-US" b="1" dirty="0"/>
              <a:t>RFM analysis (recency, frequency, monetary value) </a:t>
            </a:r>
            <a:r>
              <a:rPr lang="en-US" dirty="0"/>
              <a:t>to assess customer segmentation. This seeks to understand the distribution of the customer base along three dimensions:</a:t>
            </a:r>
          </a:p>
          <a:p>
            <a:pPr marL="457200" indent="-457200">
              <a:buFont typeface="+mj-lt"/>
              <a:buAutoNum type="arabicPeriod"/>
            </a:pPr>
            <a:r>
              <a:rPr lang="en-US" dirty="0"/>
              <a:t>Recency of purchase – how long has it been since the customer’s most recent transaction?</a:t>
            </a:r>
          </a:p>
          <a:p>
            <a:pPr marL="457200" indent="-457200">
              <a:buFont typeface="+mj-lt"/>
              <a:buAutoNum type="arabicPeriod"/>
            </a:pPr>
            <a:r>
              <a:rPr lang="en-US" dirty="0"/>
              <a:t>Frequency of purchases – how many times has a customer purchased from us during the time period?</a:t>
            </a:r>
          </a:p>
          <a:p>
            <a:pPr marL="457200" indent="-457200">
              <a:buFont typeface="+mj-lt"/>
              <a:buAutoNum type="arabicPeriod"/>
            </a:pPr>
            <a:r>
              <a:rPr lang="en-US" dirty="0"/>
              <a:t>Monetary value of purchases – how much has the customer spent with us over the time period?</a:t>
            </a:r>
          </a:p>
        </p:txBody>
      </p:sp>
    </p:spTree>
    <p:extLst>
      <p:ext uri="{BB962C8B-B14F-4D97-AF65-F5344CB8AC3E}">
        <p14:creationId xmlns:p14="http://schemas.microsoft.com/office/powerpoint/2010/main" val="178327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EDA</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p:txBody>
          <a:bodyPr>
            <a:normAutofit fontScale="92500" lnSpcReduction="10000"/>
          </a:bodyPr>
          <a:lstStyle/>
          <a:p>
            <a:pPr marL="0" indent="0">
              <a:buNone/>
            </a:pPr>
            <a:r>
              <a:rPr lang="en-US" dirty="0"/>
              <a:t>Through our exploratory data analysis, we found the following:</a:t>
            </a:r>
          </a:p>
          <a:p>
            <a:r>
              <a:rPr lang="en-US" dirty="0"/>
              <a:t>The dataset covers 28,816 unique transactions, of which 4,592 were returns (we will separate these and treat them differently later in the analysis)</a:t>
            </a:r>
          </a:p>
          <a:p>
            <a:r>
              <a:rPr lang="en-US" dirty="0"/>
              <a:t>We have 4,383 identified customer IDs, but 20% of the data does not have a customer ID associated with them and </a:t>
            </a:r>
            <a:r>
              <a:rPr lang="en-US" b="1" dirty="0"/>
              <a:t>do </a:t>
            </a:r>
            <a:r>
              <a:rPr lang="en-US" dirty="0"/>
              <a:t>have an invoice code. We will group that 20% by invoice code and treat them as unique, guest customers.</a:t>
            </a:r>
          </a:p>
          <a:p>
            <a:r>
              <a:rPr lang="en-US" dirty="0"/>
              <a:t>Of the 4,383 customers, the top 25 customers performed 2,081 transactions (7% of total volume). Of the total sales volume of $9.46M over the time period, these top customers represent $1.02M – or 10.8% - of the total revenue.</a:t>
            </a:r>
          </a:p>
          <a:p>
            <a:pPr marL="0" indent="0">
              <a:buNone/>
            </a:pPr>
            <a:endParaRPr lang="en-US" dirty="0"/>
          </a:p>
        </p:txBody>
      </p:sp>
    </p:spTree>
    <p:extLst>
      <p:ext uri="{BB962C8B-B14F-4D97-AF65-F5344CB8AC3E}">
        <p14:creationId xmlns:p14="http://schemas.microsoft.com/office/powerpoint/2010/main" val="7908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RFM analysis / K-means clustering</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a:xfrm>
            <a:off x="838200" y="1825625"/>
            <a:ext cx="5105400" cy="4351338"/>
          </a:xfrm>
        </p:spPr>
        <p:txBody>
          <a:bodyPr>
            <a:normAutofit fontScale="85000" lnSpcReduction="10000"/>
          </a:bodyPr>
          <a:lstStyle/>
          <a:p>
            <a:pPr marL="0" indent="0">
              <a:buNone/>
            </a:pPr>
            <a:r>
              <a:rPr lang="en-US" dirty="0"/>
              <a:t>After grouping our customers by recency, frequency, and monetary value*, we used a </a:t>
            </a:r>
            <a:r>
              <a:rPr lang="en-US" b="1" dirty="0"/>
              <a:t>cross-validated </a:t>
            </a:r>
            <a:r>
              <a:rPr lang="en-US" b="1" dirty="0" err="1"/>
              <a:t>KMeans</a:t>
            </a:r>
            <a:r>
              <a:rPr lang="en-US" b="1" dirty="0"/>
              <a:t> clustering approach </a:t>
            </a:r>
            <a:r>
              <a:rPr lang="en-US" dirty="0"/>
              <a:t>to identify clustering patterns in customer profiles – i.e. identifying customer segments.</a:t>
            </a:r>
          </a:p>
          <a:p>
            <a:pPr marL="0" indent="0">
              <a:buNone/>
            </a:pPr>
            <a:r>
              <a:rPr lang="en-US" dirty="0"/>
              <a:t>Using </a:t>
            </a:r>
            <a:r>
              <a:rPr lang="en-US" dirty="0" err="1"/>
              <a:t>yellowbrick’s</a:t>
            </a:r>
            <a:r>
              <a:rPr lang="en-US" dirty="0"/>
              <a:t> </a:t>
            </a:r>
            <a:r>
              <a:rPr lang="en-US" dirty="0" err="1"/>
              <a:t>KMeansVisualizer</a:t>
            </a:r>
            <a:r>
              <a:rPr lang="en-US" dirty="0"/>
              <a:t>, we can see that a </a:t>
            </a:r>
            <a:r>
              <a:rPr lang="en-US" b="1" dirty="0"/>
              <a:t>K of 3</a:t>
            </a:r>
            <a:r>
              <a:rPr lang="en-US" dirty="0"/>
              <a:t> produces the optimal distortion score – that is, there are three optimal segments in our customer data.</a:t>
            </a:r>
          </a:p>
          <a:p>
            <a:pPr marL="0" indent="0">
              <a:buNone/>
            </a:pPr>
            <a:r>
              <a:rPr lang="en-US" i="1" dirty="0"/>
              <a:t>* Information on the RFM approach is included in the appendix</a:t>
            </a:r>
          </a:p>
          <a:p>
            <a:pPr marL="0" indent="0">
              <a:buNone/>
            </a:pPr>
            <a:endParaRPr lang="en-US" dirty="0"/>
          </a:p>
          <a:p>
            <a:pPr marL="0" indent="0">
              <a:buNone/>
            </a:pPr>
            <a:endParaRPr lang="en-US" dirty="0"/>
          </a:p>
          <a:p>
            <a:pPr marL="0" indent="0">
              <a:buNone/>
            </a:pPr>
            <a:endParaRPr lang="en-US" dirty="0"/>
          </a:p>
        </p:txBody>
      </p:sp>
      <p:pic>
        <p:nvPicPr>
          <p:cNvPr id="4" name="Picture 2" descr="The distortion score represents the mean squared distance from cluster centers to each data point. ">
            <a:extLst>
              <a:ext uri="{FF2B5EF4-FFF2-40B4-BE49-F238E27FC236}">
                <a16:creationId xmlns:a16="http://schemas.microsoft.com/office/drawing/2014/main" id="{5547FFF6-DD95-403D-ACD2-4DC0C0452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380" y="1690688"/>
            <a:ext cx="6141620" cy="398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68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RFM analysis / K-means clustering</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a:xfrm>
            <a:off x="838200" y="1825625"/>
            <a:ext cx="5105400" cy="4351338"/>
          </a:xfrm>
        </p:spPr>
        <p:txBody>
          <a:bodyPr>
            <a:normAutofit/>
          </a:bodyPr>
          <a:lstStyle/>
          <a:p>
            <a:pPr marL="0" indent="0">
              <a:buNone/>
            </a:pPr>
            <a:r>
              <a:rPr lang="en-US" dirty="0"/>
              <a:t>Using a k of 3, our </a:t>
            </a:r>
            <a:r>
              <a:rPr lang="en-US" dirty="0" err="1"/>
              <a:t>KMeans</a:t>
            </a:r>
            <a:r>
              <a:rPr lang="en-US" dirty="0"/>
              <a:t> model can assign each of our customers to one of the 3 segments. </a:t>
            </a:r>
          </a:p>
          <a:p>
            <a:pPr marL="0" indent="0">
              <a:buNone/>
            </a:pPr>
            <a:r>
              <a:rPr lang="en-US" dirty="0"/>
              <a:t>In the visual on the right, you see the segments represented by </a:t>
            </a:r>
            <a:r>
              <a:rPr lang="en-US" b="1" dirty="0"/>
              <a:t>color, </a:t>
            </a:r>
            <a:r>
              <a:rPr lang="en-US" dirty="0"/>
              <a:t>with (scaled) frequency and recency on the axes and size of the datapoint indicating monetary value.</a:t>
            </a:r>
          </a:p>
        </p:txBody>
      </p:sp>
      <p:pic>
        <p:nvPicPr>
          <p:cNvPr id="5" name="Picture 4">
            <a:extLst>
              <a:ext uri="{FF2B5EF4-FFF2-40B4-BE49-F238E27FC236}">
                <a16:creationId xmlns:a16="http://schemas.microsoft.com/office/drawing/2014/main" id="{F3B34855-1F4C-47E2-AEFF-5F90EFA400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18"/>
          <a:stretch/>
        </p:blipFill>
        <p:spPr bwMode="auto">
          <a:xfrm>
            <a:off x="5943600" y="1690688"/>
            <a:ext cx="6222460" cy="412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6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BD2-0D66-4385-B239-F9CED26EB1A1}"/>
              </a:ext>
            </a:extLst>
          </p:cNvPr>
          <p:cNvSpPr>
            <a:spLocks noGrp="1"/>
          </p:cNvSpPr>
          <p:nvPr>
            <p:ph type="title"/>
          </p:nvPr>
        </p:nvSpPr>
        <p:spPr/>
        <p:txBody>
          <a:bodyPr/>
          <a:lstStyle/>
          <a:p>
            <a:r>
              <a:rPr lang="en-US" dirty="0"/>
              <a:t>Analysis Overview – RFM analysis / K-means clustering</a:t>
            </a:r>
          </a:p>
        </p:txBody>
      </p:sp>
      <p:sp>
        <p:nvSpPr>
          <p:cNvPr id="3" name="Content Placeholder 2">
            <a:extLst>
              <a:ext uri="{FF2B5EF4-FFF2-40B4-BE49-F238E27FC236}">
                <a16:creationId xmlns:a16="http://schemas.microsoft.com/office/drawing/2014/main" id="{39F8F9FA-8112-4960-BEBE-0F6BAF4EE3A9}"/>
              </a:ext>
            </a:extLst>
          </p:cNvPr>
          <p:cNvSpPr>
            <a:spLocks noGrp="1"/>
          </p:cNvSpPr>
          <p:nvPr>
            <p:ph idx="1"/>
          </p:nvPr>
        </p:nvSpPr>
        <p:spPr>
          <a:xfrm>
            <a:off x="838200" y="1825625"/>
            <a:ext cx="5105400" cy="4351338"/>
          </a:xfrm>
        </p:spPr>
        <p:txBody>
          <a:bodyPr>
            <a:normAutofit fontScale="62500" lnSpcReduction="20000"/>
          </a:bodyPr>
          <a:lstStyle/>
          <a:p>
            <a:pPr marL="0" indent="0">
              <a:buNone/>
            </a:pPr>
            <a:r>
              <a:rPr lang="en-US" sz="2800" dirty="0"/>
              <a:t>We can intuit our three customer profiles as follows based on the graph and the cluster centers provided by our </a:t>
            </a:r>
            <a:r>
              <a:rPr lang="en-US" sz="2800" dirty="0" err="1"/>
              <a:t>KMeans</a:t>
            </a:r>
            <a:r>
              <a:rPr lang="en-US" sz="2800" dirty="0"/>
              <a:t> model:</a:t>
            </a:r>
          </a:p>
          <a:p>
            <a:r>
              <a:rPr lang="en-US" sz="2800" b="1" dirty="0"/>
              <a:t>Low frequency, low recency, low MV customers </a:t>
            </a:r>
            <a:r>
              <a:rPr lang="en-US" sz="2800" dirty="0"/>
              <a:t>- customers who have purchased recently, have a small number of overall purchases, and make relatively lower total purchases (indicated in </a:t>
            </a:r>
            <a:r>
              <a:rPr lang="en-US" sz="2800" b="1" dirty="0"/>
              <a:t>red</a:t>
            </a:r>
            <a:r>
              <a:rPr lang="en-US" sz="2800" dirty="0"/>
              <a:t>)</a:t>
            </a:r>
          </a:p>
          <a:p>
            <a:r>
              <a:rPr lang="en-US" sz="2800" b="1" dirty="0"/>
              <a:t>Low frequency, high recency, low MV customers </a:t>
            </a:r>
            <a:r>
              <a:rPr lang="en-US" sz="2800" dirty="0"/>
              <a:t>- customers who have not purchased recently with a small number of overall purchases, and a low total purchase volume (indicated in </a:t>
            </a:r>
            <a:r>
              <a:rPr lang="en-US" sz="2800" b="1" dirty="0"/>
              <a:t>blue</a:t>
            </a:r>
            <a:r>
              <a:rPr lang="en-US" sz="2800" dirty="0"/>
              <a:t>)</a:t>
            </a:r>
          </a:p>
          <a:p>
            <a:r>
              <a:rPr lang="en-US" sz="2800" b="1" dirty="0"/>
              <a:t>High frequency, high recency, high MV customers </a:t>
            </a:r>
            <a:r>
              <a:rPr lang="en-US" sz="2800" dirty="0"/>
              <a:t>- customers who purchase relatively often and recently, and have a high purchase volume (indicated in </a:t>
            </a:r>
            <a:r>
              <a:rPr lang="en-US" sz="2800" b="1" dirty="0"/>
              <a:t>green</a:t>
            </a:r>
            <a:r>
              <a:rPr lang="en-US" sz="2800" dirty="0"/>
              <a:t>)</a:t>
            </a:r>
          </a:p>
          <a:p>
            <a:pPr marL="0" indent="0">
              <a:buNone/>
            </a:pPr>
            <a:r>
              <a:rPr lang="en-US" sz="2800" dirty="0"/>
              <a:t>Our strategic recommendations will consider these profiles in light of their overall value and their purchasing habits.</a:t>
            </a:r>
          </a:p>
        </p:txBody>
      </p:sp>
      <p:pic>
        <p:nvPicPr>
          <p:cNvPr id="5" name="Picture 4">
            <a:extLst>
              <a:ext uri="{FF2B5EF4-FFF2-40B4-BE49-F238E27FC236}">
                <a16:creationId xmlns:a16="http://schemas.microsoft.com/office/drawing/2014/main" id="{F3B34855-1F4C-47E2-AEFF-5F90EFA400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18"/>
          <a:stretch/>
        </p:blipFill>
        <p:spPr bwMode="auto">
          <a:xfrm>
            <a:off x="5943600" y="1690688"/>
            <a:ext cx="6222460" cy="412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54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1299</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Online Retail Customer and Sales Analysis</vt:lpstr>
      <vt:lpstr>Problem Statement</vt:lpstr>
      <vt:lpstr>Executive Summary</vt:lpstr>
      <vt:lpstr>Data Source</vt:lpstr>
      <vt:lpstr>Analysis Overview – RFM approach</vt:lpstr>
      <vt:lpstr>Analysis Overview – EDA</vt:lpstr>
      <vt:lpstr>Analysis Overview – RFM analysis / K-means clustering</vt:lpstr>
      <vt:lpstr>Analysis Overview – RFM analysis / K-means clustering</vt:lpstr>
      <vt:lpstr>Analysis Overview – RFM analysis / K-means clustering</vt:lpstr>
      <vt:lpstr>Analysis Overview – Product Sales</vt:lpstr>
      <vt:lpstr>Strategy Recommendations for Customer Segments</vt:lpstr>
      <vt:lpstr>Analysis Overview – Customer Retention by Cohort</vt:lpstr>
      <vt:lpstr>Analysis Overview – Unique Customers Over Time</vt:lpstr>
      <vt:lpstr>Analysis Overview – Gross Rev/Rev per Customer</vt:lpstr>
      <vt:lpstr>Analysis Overview – Top 20 Customers Monthly Rev</vt:lpstr>
      <vt:lpstr>Analysis Overview – Rev by Customer Segment</vt:lpstr>
      <vt:lpstr>Analysis Overview – Seasonality of Product Sales</vt:lpstr>
      <vt:lpstr>Summary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Customer and Sales Analysis</dc:title>
  <dc:creator>Bryan Mahony</dc:creator>
  <cp:lastModifiedBy>Bryan Mahony</cp:lastModifiedBy>
  <cp:revision>4</cp:revision>
  <dcterms:created xsi:type="dcterms:W3CDTF">2021-01-10T16:36:41Z</dcterms:created>
  <dcterms:modified xsi:type="dcterms:W3CDTF">2021-01-10T17:32:20Z</dcterms:modified>
</cp:coreProperties>
</file>