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Mahony" initials="BM" lastIdx="1" clrIdx="0">
    <p:extLst>
      <p:ext uri="{19B8F6BF-5375-455C-9EA6-DF929625EA0E}">
        <p15:presenceInfo xmlns:p15="http://schemas.microsoft.com/office/powerpoint/2012/main" userId="5369dc51cbac39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8"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3973-1AE2-4C73-A4EF-D6C1CEBA6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BDFF2-2F4D-4644-A124-6E91542B0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D03B2-179C-4BE9-BCC2-9628DFC1B6C3}"/>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5" name="Footer Placeholder 4">
            <a:extLst>
              <a:ext uri="{FF2B5EF4-FFF2-40B4-BE49-F238E27FC236}">
                <a16:creationId xmlns:a16="http://schemas.microsoft.com/office/drawing/2014/main" id="{17FA616C-44F7-405C-8E2C-074F3BEC5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C46BA-3907-4825-B994-B8929860DB64}"/>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427713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D4BB-017D-4E3B-90A0-D5D430926D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CC979-EEA0-4D26-A35D-AC34303E73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CD681-0D06-4316-A51E-B289D706150A}"/>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5" name="Footer Placeholder 4">
            <a:extLst>
              <a:ext uri="{FF2B5EF4-FFF2-40B4-BE49-F238E27FC236}">
                <a16:creationId xmlns:a16="http://schemas.microsoft.com/office/drawing/2014/main" id="{168D61F1-7C51-4684-BAEF-8C982612D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49779-1A7E-4C38-A1FE-C7C3087A18A9}"/>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75362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5EB168-1E6D-4C0D-A369-096A55253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C6AA12-8C88-4FE1-95DB-47DF0D232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950C9-4F37-47F7-A688-8B7485ED3221}"/>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5" name="Footer Placeholder 4">
            <a:extLst>
              <a:ext uri="{FF2B5EF4-FFF2-40B4-BE49-F238E27FC236}">
                <a16:creationId xmlns:a16="http://schemas.microsoft.com/office/drawing/2014/main" id="{FA3298A2-6522-4279-B9FE-A380844C2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14AA7-417D-47D1-826F-7E814DC69818}"/>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344461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6840-03B3-471B-ACBF-952FC7219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55C9B-5A5E-4556-9B6D-C79F02AA68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55244-891A-426C-A8EE-B00EA655EEDB}"/>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5" name="Footer Placeholder 4">
            <a:extLst>
              <a:ext uri="{FF2B5EF4-FFF2-40B4-BE49-F238E27FC236}">
                <a16:creationId xmlns:a16="http://schemas.microsoft.com/office/drawing/2014/main" id="{E719CB68-2715-4815-90F9-031A15E75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54BD2-04F9-4ED7-8BC4-29B461FA235A}"/>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208316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B7D2-C9CA-4BDE-952E-053BBF8F5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D1813E-C9FF-43D3-AD6F-0514E3CB5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7153D-0DFB-46C0-9C24-A17B40756F63}"/>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5" name="Footer Placeholder 4">
            <a:extLst>
              <a:ext uri="{FF2B5EF4-FFF2-40B4-BE49-F238E27FC236}">
                <a16:creationId xmlns:a16="http://schemas.microsoft.com/office/drawing/2014/main" id="{D35841A0-AFA7-4855-B091-80C03C576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B563B-5B97-402D-B141-347EA0D54D36}"/>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371945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3208-379C-4C70-B631-657C7101D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D23DB-8985-4C0B-81A0-F36BDA076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2028D-3A3E-4E64-9E4D-72CF108420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D4E6CB-6CE2-43C9-A192-8C1BA4A2BD6B}"/>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6" name="Footer Placeholder 5">
            <a:extLst>
              <a:ext uri="{FF2B5EF4-FFF2-40B4-BE49-F238E27FC236}">
                <a16:creationId xmlns:a16="http://schemas.microsoft.com/office/drawing/2014/main" id="{72FF3D80-109A-4D2C-AFF7-55FE4C575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7C1AF-8543-40E7-8D97-E5CCAFF04744}"/>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99796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96B0-059D-4BA5-93CC-A32C8038F9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F44655-3BFC-4B8B-A751-22FD7068E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7C4DD-A5BC-46DE-93EB-D50D4F0C5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BA5DD-1C98-4A89-936B-BF4A4CE4C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97DA2-B46A-4791-8FC2-6CB616E5CB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B58FE9-0708-4F1C-B9E3-B3911A1B5B7A}"/>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8" name="Footer Placeholder 7">
            <a:extLst>
              <a:ext uri="{FF2B5EF4-FFF2-40B4-BE49-F238E27FC236}">
                <a16:creationId xmlns:a16="http://schemas.microsoft.com/office/drawing/2014/main" id="{CE279F7C-0BE5-47B3-A28E-832F3F8059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6C7F50-8D37-4A69-866A-45B0E9A5D1F1}"/>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313536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7A3C-2D82-4BF1-A6A1-6ED458458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8C4AAF-A6CC-4B47-8B42-B99B92463B97}"/>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4" name="Footer Placeholder 3">
            <a:extLst>
              <a:ext uri="{FF2B5EF4-FFF2-40B4-BE49-F238E27FC236}">
                <a16:creationId xmlns:a16="http://schemas.microsoft.com/office/drawing/2014/main" id="{32D5E06F-46B7-4685-B8B9-2A7520CC10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9DDD8-8D36-49F2-BEFF-A31A4A29E97B}"/>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383647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293F1-7180-4B78-B6D1-A20BC086BF8B}"/>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3" name="Footer Placeholder 2">
            <a:extLst>
              <a:ext uri="{FF2B5EF4-FFF2-40B4-BE49-F238E27FC236}">
                <a16:creationId xmlns:a16="http://schemas.microsoft.com/office/drawing/2014/main" id="{B1B7402D-42E3-4A52-94EA-0BF70DF0C5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863BD-29BB-44FA-8FD7-3D9967F2D75A}"/>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151739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A3F6-F9EB-45FB-97F6-A1226712F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7777F1-A7E4-4ABE-8225-E441BD3DC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96C795-573A-4B9C-8C44-AAC23ABD3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BA43E-E2E8-4A11-B7C0-16B27B6B0B31}"/>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6" name="Footer Placeholder 5">
            <a:extLst>
              <a:ext uri="{FF2B5EF4-FFF2-40B4-BE49-F238E27FC236}">
                <a16:creationId xmlns:a16="http://schemas.microsoft.com/office/drawing/2014/main" id="{622954E7-AD4A-4015-8BC9-1FF8093A1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07689-60C2-4247-99F8-C0083354B00D}"/>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43826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FA38-4E69-430D-9A61-79A4766B6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11C49-BEE6-44CB-A258-016BA16F9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360CF-ADDD-4762-95E0-7635BBD04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860A1-2DBF-470A-8E44-03D57327F8DB}"/>
              </a:ext>
            </a:extLst>
          </p:cNvPr>
          <p:cNvSpPr>
            <a:spLocks noGrp="1"/>
          </p:cNvSpPr>
          <p:nvPr>
            <p:ph type="dt" sz="half" idx="10"/>
          </p:nvPr>
        </p:nvSpPr>
        <p:spPr/>
        <p:txBody>
          <a:bodyPr/>
          <a:lstStyle/>
          <a:p>
            <a:fld id="{66BC811D-EBA5-4C13-A3B9-3BF94D2C0986}" type="datetimeFigureOut">
              <a:rPr lang="en-US" smtClean="0"/>
              <a:t>10/18/2020</a:t>
            </a:fld>
            <a:endParaRPr lang="en-US"/>
          </a:p>
        </p:txBody>
      </p:sp>
      <p:sp>
        <p:nvSpPr>
          <p:cNvPr id="6" name="Footer Placeholder 5">
            <a:extLst>
              <a:ext uri="{FF2B5EF4-FFF2-40B4-BE49-F238E27FC236}">
                <a16:creationId xmlns:a16="http://schemas.microsoft.com/office/drawing/2014/main" id="{3F61AAD9-2C15-41CF-B34C-886FF0E77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B4C7F-7482-47B6-A3C0-8978C6B1AC5B}"/>
              </a:ext>
            </a:extLst>
          </p:cNvPr>
          <p:cNvSpPr>
            <a:spLocks noGrp="1"/>
          </p:cNvSpPr>
          <p:nvPr>
            <p:ph type="sldNum" sz="quarter" idx="12"/>
          </p:nvPr>
        </p:nvSpPr>
        <p:spPr/>
        <p:txBody>
          <a:bodyPr/>
          <a:lstStyle/>
          <a:p>
            <a:fld id="{17C0F425-7CC0-44BE-816E-1678FC0A2541}" type="slidenum">
              <a:rPr lang="en-US" smtClean="0"/>
              <a:t>‹#›</a:t>
            </a:fld>
            <a:endParaRPr lang="en-US"/>
          </a:p>
        </p:txBody>
      </p:sp>
    </p:spTree>
    <p:extLst>
      <p:ext uri="{BB962C8B-B14F-4D97-AF65-F5344CB8AC3E}">
        <p14:creationId xmlns:p14="http://schemas.microsoft.com/office/powerpoint/2010/main" val="107291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E808B-27B7-4B87-A67B-4E5C3E54BB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503B4F-84A4-4E2A-8A1E-ADD2E0FA40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75DD8-BA90-47C8-86C5-A29B1AE4C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C811D-EBA5-4C13-A3B9-3BF94D2C0986}" type="datetimeFigureOut">
              <a:rPr lang="en-US" smtClean="0"/>
              <a:t>10/18/2020</a:t>
            </a:fld>
            <a:endParaRPr lang="en-US"/>
          </a:p>
        </p:txBody>
      </p:sp>
      <p:sp>
        <p:nvSpPr>
          <p:cNvPr id="5" name="Footer Placeholder 4">
            <a:extLst>
              <a:ext uri="{FF2B5EF4-FFF2-40B4-BE49-F238E27FC236}">
                <a16:creationId xmlns:a16="http://schemas.microsoft.com/office/drawing/2014/main" id="{56780CC6-6096-411D-A7FE-528FE1377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72567E-15F1-4C3D-8DAD-180B4627D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0F425-7CC0-44BE-816E-1678FC0A2541}" type="slidenum">
              <a:rPr lang="en-US" smtClean="0"/>
              <a:t>‹#›</a:t>
            </a:fld>
            <a:endParaRPr lang="en-US"/>
          </a:p>
        </p:txBody>
      </p:sp>
    </p:spTree>
    <p:extLst>
      <p:ext uri="{BB962C8B-B14F-4D97-AF65-F5344CB8AC3E}">
        <p14:creationId xmlns:p14="http://schemas.microsoft.com/office/powerpoint/2010/main" val="1703034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80B4-C095-4D41-9930-BC7A7EEFD4CD}"/>
              </a:ext>
            </a:extLst>
          </p:cNvPr>
          <p:cNvSpPr>
            <a:spLocks noGrp="1"/>
          </p:cNvSpPr>
          <p:nvPr>
            <p:ph type="ctrTitle"/>
          </p:nvPr>
        </p:nvSpPr>
        <p:spPr/>
        <p:txBody>
          <a:bodyPr>
            <a:normAutofit fontScale="90000"/>
          </a:bodyPr>
          <a:lstStyle/>
          <a:p>
            <a:r>
              <a:rPr lang="en-US" dirty="0"/>
              <a:t>Are there visible patterns in COVID-19 test data compared to Boston’s reopening?</a:t>
            </a:r>
          </a:p>
        </p:txBody>
      </p:sp>
      <p:sp>
        <p:nvSpPr>
          <p:cNvPr id="3" name="Subtitle 2">
            <a:extLst>
              <a:ext uri="{FF2B5EF4-FFF2-40B4-BE49-F238E27FC236}">
                <a16:creationId xmlns:a16="http://schemas.microsoft.com/office/drawing/2014/main" id="{35AFDE11-64CA-43B5-91C3-51DCFC1087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649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624BE935-236B-4ED8-B85B-F28849ECE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6337"/>
            <a:ext cx="5891578" cy="4505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BC54D2-BD72-4E99-8993-97761284A42A}"/>
              </a:ext>
            </a:extLst>
          </p:cNvPr>
          <p:cNvSpPr txBox="1"/>
          <p:nvPr/>
        </p:nvSpPr>
        <p:spPr>
          <a:xfrm>
            <a:off x="6096000" y="2136337"/>
            <a:ext cx="52959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Graph shows cumulative positive tests in the city of Boston from 1/29/20 to 10/16/2020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dates of the reopening phases in the city of Boston are indicated as vertical lines. Important details for each phase on next slide (note that the city of Boston delayed some reopening phases from the statewide date)</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00996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624BE935-236B-4ED8-B85B-F28849ECE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6337"/>
            <a:ext cx="5891578" cy="4505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BC54D2-BD72-4E99-8993-97761284A42A}"/>
              </a:ext>
            </a:extLst>
          </p:cNvPr>
          <p:cNvSpPr txBox="1"/>
          <p:nvPr/>
        </p:nvSpPr>
        <p:spPr>
          <a:xfrm>
            <a:off x="6096000" y="326350"/>
            <a:ext cx="5295900" cy="6463308"/>
          </a:xfrm>
          <a:prstGeom prst="rect">
            <a:avLst/>
          </a:prstGeom>
          <a:noFill/>
        </p:spPr>
        <p:txBody>
          <a:bodyPr wrap="square" rtlCol="0">
            <a:spAutoFit/>
          </a:bodyPr>
          <a:lstStyle/>
          <a:p>
            <a:pPr marL="285750" indent="-285750">
              <a:buFont typeface="Arial" panose="020B0604020202020204" pitchFamily="34" charset="0"/>
              <a:buChar char="•"/>
            </a:pPr>
            <a:r>
              <a:rPr lang="en-US" dirty="0"/>
              <a:t>Phase 1</a:t>
            </a:r>
          </a:p>
          <a:p>
            <a:pPr marL="742950" lvl="1" indent="-285750">
              <a:buFont typeface="Arial" panose="020B0604020202020204" pitchFamily="34" charset="0"/>
              <a:buChar char="•"/>
            </a:pPr>
            <a:r>
              <a:rPr lang="en-US" dirty="0"/>
              <a:t>Retail open for curbside pickup only</a:t>
            </a:r>
          </a:p>
          <a:p>
            <a:pPr marL="742950" lvl="1" indent="-285750">
              <a:buFont typeface="Arial" panose="020B0604020202020204" pitchFamily="34" charset="0"/>
              <a:buChar char="•"/>
            </a:pPr>
            <a:r>
              <a:rPr lang="en-US" dirty="0"/>
              <a:t>Barbershops, pet grooming, car washes open</a:t>
            </a:r>
          </a:p>
          <a:p>
            <a:pPr marL="742950" lvl="1" indent="-285750">
              <a:buFont typeface="Arial" panose="020B0604020202020204" pitchFamily="34" charset="0"/>
              <a:buChar char="•"/>
            </a:pPr>
            <a:r>
              <a:rPr lang="en-US" dirty="0"/>
              <a:t>Construction </a:t>
            </a:r>
            <a:r>
              <a:rPr lang="en-US" dirty="0" err="1"/>
              <a:t>resumse</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Phase 1.5</a:t>
            </a:r>
          </a:p>
          <a:p>
            <a:pPr marL="742950" lvl="1" indent="-285750">
              <a:buFont typeface="Arial" panose="020B0604020202020204" pitchFamily="34" charset="0"/>
              <a:buChar char="•"/>
            </a:pPr>
            <a:r>
              <a:rPr lang="en-US" dirty="0"/>
              <a:t>Offices reopen for limited capacity</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Phase 2</a:t>
            </a:r>
          </a:p>
          <a:p>
            <a:pPr marL="742950" lvl="1" indent="-285750">
              <a:buFont typeface="Arial" panose="020B0604020202020204" pitchFamily="34" charset="0"/>
              <a:buChar char="•"/>
            </a:pPr>
            <a:r>
              <a:rPr lang="en-US" dirty="0"/>
              <a:t>Retail with occupancy limits reopens</a:t>
            </a:r>
          </a:p>
          <a:p>
            <a:pPr marL="742950" lvl="1" indent="-285750">
              <a:buFont typeface="Arial" panose="020B0604020202020204" pitchFamily="34" charset="0"/>
              <a:buChar char="•"/>
            </a:pPr>
            <a:r>
              <a:rPr lang="en-US" dirty="0"/>
              <a:t>Outdoor table service for restaurants</a:t>
            </a:r>
          </a:p>
          <a:p>
            <a:pPr marL="742950" lvl="1" indent="-285750">
              <a:buFont typeface="Arial" panose="020B0604020202020204" pitchFamily="34" charset="0"/>
              <a:buChar char="•"/>
            </a:pPr>
            <a:r>
              <a:rPr lang="en-US" dirty="0"/>
              <a:t>Hotels</a:t>
            </a:r>
          </a:p>
          <a:p>
            <a:pPr marL="742950" lvl="1" indent="-285750">
              <a:buFont typeface="Arial" panose="020B0604020202020204" pitchFamily="34" charset="0"/>
              <a:buChar char="•"/>
            </a:pPr>
            <a:r>
              <a:rPr lang="en-US" dirty="0"/>
              <a:t>Outdoor recreation areas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Phase 2.5</a:t>
            </a:r>
          </a:p>
          <a:p>
            <a:pPr marL="742950" lvl="1" indent="-285750">
              <a:buFont typeface="Arial" panose="020B0604020202020204" pitchFamily="34" charset="0"/>
              <a:buChar char="•"/>
            </a:pPr>
            <a:r>
              <a:rPr lang="en-US" dirty="0"/>
              <a:t>Indoor table service</a:t>
            </a:r>
          </a:p>
          <a:p>
            <a:pPr marL="742950" lvl="1" indent="-285750">
              <a:buFont typeface="Arial" panose="020B0604020202020204" pitchFamily="34" charset="0"/>
              <a:buChar char="•"/>
            </a:pPr>
            <a:r>
              <a:rPr lang="en-US" dirty="0"/>
              <a:t>Close-contact personal services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Phase 3</a:t>
            </a:r>
          </a:p>
          <a:p>
            <a:pPr marL="742950" lvl="1" indent="-285750">
              <a:buFont typeface="Arial" panose="020B0604020202020204" pitchFamily="34" charset="0"/>
              <a:buChar char="•"/>
            </a:pPr>
            <a:r>
              <a:rPr lang="en-US" dirty="0"/>
              <a:t>Movie theaters, museums, cultural sites</a:t>
            </a:r>
          </a:p>
          <a:p>
            <a:pPr marL="742950" lvl="1" indent="-285750">
              <a:buFont typeface="Arial" panose="020B0604020202020204" pitchFamily="34" charset="0"/>
              <a:buChar char="•"/>
            </a:pPr>
            <a:r>
              <a:rPr lang="en-US" dirty="0"/>
              <a:t>Revised guidance for gatherings</a:t>
            </a:r>
          </a:p>
          <a:p>
            <a:pPr marL="742950" lvl="1" indent="-285750">
              <a:buFont typeface="Arial" panose="020B0604020202020204" pitchFamily="34" charset="0"/>
              <a:buChar char="•"/>
            </a:pPr>
            <a:r>
              <a:rPr lang="en-US" dirty="0"/>
              <a:t>Gyms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321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BC54D2-BD72-4E99-8993-97761284A42A}"/>
              </a:ext>
            </a:extLst>
          </p:cNvPr>
          <p:cNvSpPr txBox="1"/>
          <p:nvPr/>
        </p:nvSpPr>
        <p:spPr>
          <a:xfrm>
            <a:off x="6096000" y="326350"/>
            <a:ext cx="5295900" cy="5078313"/>
          </a:xfrm>
          <a:prstGeom prst="rect">
            <a:avLst/>
          </a:prstGeom>
          <a:noFill/>
        </p:spPr>
        <p:txBody>
          <a:bodyPr wrap="square" rtlCol="0">
            <a:spAutoFit/>
          </a:bodyPr>
          <a:lstStyle/>
          <a:p>
            <a:r>
              <a:rPr lang="en-US" dirty="0"/>
              <a:t>We can see that both the absolute number of new positive tests per day and the rolling average tends to go down before Phase 2.5 (periodization of the absolute number of new positive tests can be attributed to lower test numbers on weekends)</a:t>
            </a:r>
          </a:p>
          <a:p>
            <a:endParaRPr lang="en-US" dirty="0"/>
          </a:p>
          <a:p>
            <a:r>
              <a:rPr lang="en-US" dirty="0"/>
              <a:t>We can see that the downward slope of the 7-day rolling average stops at the beginning of phase 2.5, which aligns with </a:t>
            </a:r>
            <a:r>
              <a:rPr lang="en-US" b="1" dirty="0"/>
              <a:t>indoor dining </a:t>
            </a:r>
            <a:r>
              <a:rPr lang="en-US" dirty="0"/>
              <a:t>and </a:t>
            </a:r>
            <a:r>
              <a:rPr lang="en-US" b="1" dirty="0"/>
              <a:t>close-contact personal services.</a:t>
            </a:r>
          </a:p>
          <a:p>
            <a:endParaRPr lang="en-US" b="1" dirty="0"/>
          </a:p>
          <a:p>
            <a:r>
              <a:rPr lang="en-US" dirty="0"/>
              <a:t>Importantly, we notice that the number of COVID-19 cases </a:t>
            </a:r>
            <a:r>
              <a:rPr lang="en-US" b="1" dirty="0"/>
              <a:t>falls until indoor, close-contact activities are reintroduced, </a:t>
            </a:r>
            <a:r>
              <a:rPr lang="en-US" dirty="0"/>
              <a:t>with a clear inflection point at that date in the state’s reopening. All things being equal, we can assume that these activities are driving </a:t>
            </a:r>
            <a:r>
              <a:rPr lang="en-US" b="1" dirty="0"/>
              <a:t>increases in the positive test rates – </a:t>
            </a:r>
            <a:r>
              <a:rPr lang="en-US" dirty="0"/>
              <a:t>i.e. driving new infections.</a:t>
            </a:r>
          </a:p>
          <a:p>
            <a:endParaRPr lang="en-US" dirty="0"/>
          </a:p>
        </p:txBody>
      </p:sp>
      <p:pic>
        <p:nvPicPr>
          <p:cNvPr id="2050" name="Picture 2">
            <a:extLst>
              <a:ext uri="{FF2B5EF4-FFF2-40B4-BE49-F238E27FC236}">
                <a16:creationId xmlns:a16="http://schemas.microsoft.com/office/drawing/2014/main" id="{48A3C8FD-E9B6-48BD-8623-4ABB0BEBE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63" y="261004"/>
            <a:ext cx="3979437" cy="31432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62BEB4-E637-40A7-8946-064DE5B6F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404255"/>
            <a:ext cx="4171950" cy="329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6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BC54D2-BD72-4E99-8993-97761284A42A}"/>
              </a:ext>
            </a:extLst>
          </p:cNvPr>
          <p:cNvSpPr txBox="1"/>
          <p:nvPr/>
        </p:nvSpPr>
        <p:spPr>
          <a:xfrm>
            <a:off x="6096000" y="157385"/>
            <a:ext cx="5295900" cy="5355312"/>
          </a:xfrm>
          <a:prstGeom prst="rect">
            <a:avLst/>
          </a:prstGeom>
          <a:noFill/>
        </p:spPr>
        <p:txBody>
          <a:bodyPr wrap="square" rtlCol="0">
            <a:spAutoFit/>
          </a:bodyPr>
          <a:lstStyle/>
          <a:p>
            <a:endParaRPr lang="en-US" dirty="0"/>
          </a:p>
          <a:p>
            <a:endParaRPr lang="en-US" b="1" dirty="0"/>
          </a:p>
          <a:p>
            <a:r>
              <a:rPr lang="en-US" dirty="0"/>
              <a:t>All things being equal, we should pursue the following inquiries:</a:t>
            </a:r>
          </a:p>
          <a:p>
            <a:pPr marL="285750" indent="-285750">
              <a:buFont typeface="Arial" panose="020B0604020202020204" pitchFamily="34" charset="0"/>
              <a:buChar char="•"/>
            </a:pPr>
            <a:r>
              <a:rPr lang="en-US" dirty="0"/>
              <a:t>Are indoor/close contact activities driving an increase in positive tests (i.e. driving infection rates)?</a:t>
            </a:r>
          </a:p>
          <a:p>
            <a:pPr marL="285750" indent="-285750">
              <a:buFont typeface="Arial" panose="020B0604020202020204" pitchFamily="34" charset="0"/>
              <a:buChar char="•"/>
            </a:pPr>
            <a:r>
              <a:rPr lang="en-US" dirty="0"/>
              <a:t>What percentage of the city’s workforce is now back to “in-office” work? Does increased in-office workers correlate with increases in positivity rates?</a:t>
            </a:r>
          </a:p>
          <a:p>
            <a:pPr marL="285750" indent="-285750">
              <a:buFont typeface="Arial" panose="020B0604020202020204" pitchFamily="34" charset="0"/>
              <a:buChar char="•"/>
            </a:pPr>
            <a:r>
              <a:rPr lang="en-US" dirty="0"/>
              <a:t>Do inflection points exist where national guidance was provided (e.g. date of mask mandates, cancellation of presidential debate, </a:t>
            </a:r>
            <a:r>
              <a:rPr lang="en-US" dirty="0" err="1"/>
              <a:t>etc</a:t>
            </a:r>
            <a:r>
              <a:rPr lang="en-US" dirty="0"/>
              <a:t>)</a:t>
            </a:r>
          </a:p>
          <a:p>
            <a:pPr marL="285750" indent="-285750">
              <a:buFont typeface="Arial" panose="020B0604020202020204" pitchFamily="34" charset="0"/>
              <a:buChar char="•"/>
            </a:pPr>
            <a:r>
              <a:rPr lang="en-US" dirty="0"/>
              <a:t>Are there a significant number of people participating in close, indoor activities? Could the inflection point be more psychological – people feel safer lowering their risk mitigation strategies because they hear </a:t>
            </a:r>
            <a:r>
              <a:rPr lang="en-US"/>
              <a:t>indoor activities are “safe”?</a:t>
            </a:r>
            <a:endParaRPr lang="en-US" dirty="0"/>
          </a:p>
          <a:p>
            <a:endParaRPr lang="en-US" dirty="0"/>
          </a:p>
        </p:txBody>
      </p:sp>
      <p:pic>
        <p:nvPicPr>
          <p:cNvPr id="2050" name="Picture 2">
            <a:extLst>
              <a:ext uri="{FF2B5EF4-FFF2-40B4-BE49-F238E27FC236}">
                <a16:creationId xmlns:a16="http://schemas.microsoft.com/office/drawing/2014/main" id="{48A3C8FD-E9B6-48BD-8623-4ABB0BEBE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63" y="261004"/>
            <a:ext cx="3979437" cy="31432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62BEB4-E637-40A7-8946-064DE5B6F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404255"/>
            <a:ext cx="4171950" cy="329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469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390</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Are there visible patterns in COVID-19 test data compared to Boston’s reopening?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there visible patterns in COVID-19 test data compared to Boston’s reopening?</dc:title>
  <dc:creator>Bryan Mahony</dc:creator>
  <cp:lastModifiedBy>Bryan Mahony</cp:lastModifiedBy>
  <cp:revision>3</cp:revision>
  <dcterms:created xsi:type="dcterms:W3CDTF">2020-10-18T17:45:01Z</dcterms:created>
  <dcterms:modified xsi:type="dcterms:W3CDTF">2020-10-18T18:04:31Z</dcterms:modified>
</cp:coreProperties>
</file>