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3108325" cy="101504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4"/>
    <p:restoredTop sz="94692"/>
  </p:normalViewPr>
  <p:slideViewPr>
    <p:cSldViewPr snapToGrid="0">
      <p:cViewPr>
        <p:scale>
          <a:sx n="89" d="100"/>
          <a:sy n="89" d="100"/>
        </p:scale>
        <p:origin x="4952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3125" y="1661201"/>
            <a:ext cx="2642076" cy="3533869"/>
          </a:xfrm>
        </p:spPr>
        <p:txBody>
          <a:bodyPr anchor="b"/>
          <a:lstStyle>
            <a:lvl1pPr algn="ctr"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8541" y="5331350"/>
            <a:ext cx="2331244" cy="2450681"/>
          </a:xfrm>
        </p:spPr>
        <p:txBody>
          <a:bodyPr/>
          <a:lstStyle>
            <a:lvl1pPr marL="0" indent="0" algn="ctr">
              <a:buNone/>
              <a:defRPr sz="816"/>
            </a:lvl1pPr>
            <a:lvl2pPr marL="155402" indent="0" algn="ctr">
              <a:buNone/>
              <a:defRPr sz="680"/>
            </a:lvl2pPr>
            <a:lvl3pPr marL="310805" indent="0" algn="ctr">
              <a:buNone/>
              <a:defRPr sz="612"/>
            </a:lvl3pPr>
            <a:lvl4pPr marL="466207" indent="0" algn="ctr">
              <a:buNone/>
              <a:defRPr sz="544"/>
            </a:lvl4pPr>
            <a:lvl5pPr marL="621609" indent="0" algn="ctr">
              <a:buNone/>
              <a:defRPr sz="544"/>
            </a:lvl5pPr>
            <a:lvl6pPr marL="777011" indent="0" algn="ctr">
              <a:buNone/>
              <a:defRPr sz="544"/>
            </a:lvl6pPr>
            <a:lvl7pPr marL="932414" indent="0" algn="ctr">
              <a:buNone/>
              <a:defRPr sz="544"/>
            </a:lvl7pPr>
            <a:lvl8pPr marL="1087816" indent="0" algn="ctr">
              <a:buNone/>
              <a:defRPr sz="544"/>
            </a:lvl8pPr>
            <a:lvl9pPr marL="1243218" indent="0" algn="ctr">
              <a:buNone/>
              <a:defRPr sz="5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548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6261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224395" y="540419"/>
            <a:ext cx="670233" cy="860205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13697" y="540419"/>
            <a:ext cx="1971844" cy="860205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326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90228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2079" y="2530573"/>
            <a:ext cx="2680930" cy="4222315"/>
          </a:xfrm>
        </p:spPr>
        <p:txBody>
          <a:bodyPr anchor="b"/>
          <a:lstStyle>
            <a:lvl1pPr>
              <a:defRPr sz="203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2079" y="6792832"/>
            <a:ext cx="2680930" cy="2220416"/>
          </a:xfrm>
        </p:spPr>
        <p:txBody>
          <a:bodyPr/>
          <a:lstStyle>
            <a:lvl1pPr marL="0" indent="0">
              <a:buNone/>
              <a:defRPr sz="816">
                <a:solidFill>
                  <a:schemeClr val="tx1">
                    <a:tint val="82000"/>
                  </a:schemeClr>
                </a:solidFill>
              </a:defRPr>
            </a:lvl1pPr>
            <a:lvl2pPr marL="155402" indent="0">
              <a:buNone/>
              <a:defRPr sz="680">
                <a:solidFill>
                  <a:schemeClr val="tx1">
                    <a:tint val="82000"/>
                  </a:schemeClr>
                </a:solidFill>
              </a:defRPr>
            </a:lvl2pPr>
            <a:lvl3pPr marL="310805" indent="0">
              <a:buNone/>
              <a:defRPr sz="612">
                <a:solidFill>
                  <a:schemeClr val="tx1">
                    <a:tint val="82000"/>
                  </a:schemeClr>
                </a:solidFill>
              </a:defRPr>
            </a:lvl3pPr>
            <a:lvl4pPr marL="466207" indent="0">
              <a:buNone/>
              <a:defRPr sz="544">
                <a:solidFill>
                  <a:schemeClr val="tx1">
                    <a:tint val="82000"/>
                  </a:schemeClr>
                </a:solidFill>
              </a:defRPr>
            </a:lvl4pPr>
            <a:lvl5pPr marL="621609" indent="0">
              <a:buNone/>
              <a:defRPr sz="544">
                <a:solidFill>
                  <a:schemeClr val="tx1">
                    <a:tint val="82000"/>
                  </a:schemeClr>
                </a:solidFill>
              </a:defRPr>
            </a:lvl5pPr>
            <a:lvl6pPr marL="777011" indent="0">
              <a:buNone/>
              <a:defRPr sz="544">
                <a:solidFill>
                  <a:schemeClr val="tx1">
                    <a:tint val="82000"/>
                  </a:schemeClr>
                </a:solidFill>
              </a:defRPr>
            </a:lvl6pPr>
            <a:lvl7pPr marL="932414" indent="0">
              <a:buNone/>
              <a:defRPr sz="544">
                <a:solidFill>
                  <a:schemeClr val="tx1">
                    <a:tint val="82000"/>
                  </a:schemeClr>
                </a:solidFill>
              </a:defRPr>
            </a:lvl7pPr>
            <a:lvl8pPr marL="1087816" indent="0">
              <a:buNone/>
              <a:defRPr sz="544">
                <a:solidFill>
                  <a:schemeClr val="tx1">
                    <a:tint val="82000"/>
                  </a:schemeClr>
                </a:solidFill>
              </a:defRPr>
            </a:lvl8pPr>
            <a:lvl9pPr marL="1243218" indent="0">
              <a:buNone/>
              <a:defRPr sz="544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13454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13697" y="2702094"/>
            <a:ext cx="1321038" cy="6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73590" y="2702094"/>
            <a:ext cx="1321038" cy="64403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776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540421"/>
            <a:ext cx="2680930" cy="19619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4103" y="2488277"/>
            <a:ext cx="1314967" cy="1219466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4103" y="3707743"/>
            <a:ext cx="1314967" cy="545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73590" y="2488277"/>
            <a:ext cx="1321443" cy="1219466"/>
          </a:xfrm>
        </p:spPr>
        <p:txBody>
          <a:bodyPr anchor="b"/>
          <a:lstStyle>
            <a:lvl1pPr marL="0" indent="0">
              <a:buNone/>
              <a:defRPr sz="816" b="1"/>
            </a:lvl1pPr>
            <a:lvl2pPr marL="155402" indent="0">
              <a:buNone/>
              <a:defRPr sz="680" b="1"/>
            </a:lvl2pPr>
            <a:lvl3pPr marL="310805" indent="0">
              <a:buNone/>
              <a:defRPr sz="612" b="1"/>
            </a:lvl3pPr>
            <a:lvl4pPr marL="466207" indent="0">
              <a:buNone/>
              <a:defRPr sz="544" b="1"/>
            </a:lvl4pPr>
            <a:lvl5pPr marL="621609" indent="0">
              <a:buNone/>
              <a:defRPr sz="544" b="1"/>
            </a:lvl5pPr>
            <a:lvl6pPr marL="777011" indent="0">
              <a:buNone/>
              <a:defRPr sz="544" b="1"/>
            </a:lvl6pPr>
            <a:lvl7pPr marL="932414" indent="0">
              <a:buNone/>
              <a:defRPr sz="544" b="1"/>
            </a:lvl7pPr>
            <a:lvl8pPr marL="1087816" indent="0">
              <a:buNone/>
              <a:defRPr sz="544" b="1"/>
            </a:lvl8pPr>
            <a:lvl9pPr marL="1243218" indent="0">
              <a:buNone/>
              <a:defRPr sz="5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73590" y="3707743"/>
            <a:ext cx="1321443" cy="545353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61070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52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9005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676698"/>
            <a:ext cx="1002516" cy="2368444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21443" y="1461483"/>
            <a:ext cx="1573590" cy="7213416"/>
          </a:xfrm>
        </p:spPr>
        <p:txBody>
          <a:bodyPr/>
          <a:lstStyle>
            <a:lvl1pPr>
              <a:defRPr sz="1088"/>
            </a:lvl1pPr>
            <a:lvl2pPr>
              <a:defRPr sz="952"/>
            </a:lvl2pPr>
            <a:lvl3pPr>
              <a:defRPr sz="816"/>
            </a:lvl3pPr>
            <a:lvl4pPr>
              <a:defRPr sz="680"/>
            </a:lvl4pPr>
            <a:lvl5pPr>
              <a:defRPr sz="680"/>
            </a:lvl5pPr>
            <a:lvl6pPr>
              <a:defRPr sz="680"/>
            </a:lvl6pPr>
            <a:lvl7pPr>
              <a:defRPr sz="680"/>
            </a:lvl7pPr>
            <a:lvl8pPr>
              <a:defRPr sz="680"/>
            </a:lvl8pPr>
            <a:lvl9pPr>
              <a:defRPr sz="68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3045143"/>
            <a:ext cx="1002516" cy="5641503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5441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4102" y="676698"/>
            <a:ext cx="1002516" cy="2368444"/>
          </a:xfrm>
        </p:spPr>
        <p:txBody>
          <a:bodyPr anchor="b"/>
          <a:lstStyle>
            <a:lvl1pPr>
              <a:defRPr sz="108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21443" y="1461483"/>
            <a:ext cx="1573590" cy="7213416"/>
          </a:xfrm>
        </p:spPr>
        <p:txBody>
          <a:bodyPr anchor="t"/>
          <a:lstStyle>
            <a:lvl1pPr marL="0" indent="0">
              <a:buNone/>
              <a:defRPr sz="1088"/>
            </a:lvl1pPr>
            <a:lvl2pPr marL="155402" indent="0">
              <a:buNone/>
              <a:defRPr sz="952"/>
            </a:lvl2pPr>
            <a:lvl3pPr marL="310805" indent="0">
              <a:buNone/>
              <a:defRPr sz="816"/>
            </a:lvl3pPr>
            <a:lvl4pPr marL="466207" indent="0">
              <a:buNone/>
              <a:defRPr sz="680"/>
            </a:lvl4pPr>
            <a:lvl5pPr marL="621609" indent="0">
              <a:buNone/>
              <a:defRPr sz="680"/>
            </a:lvl5pPr>
            <a:lvl6pPr marL="777011" indent="0">
              <a:buNone/>
              <a:defRPr sz="680"/>
            </a:lvl6pPr>
            <a:lvl7pPr marL="932414" indent="0">
              <a:buNone/>
              <a:defRPr sz="680"/>
            </a:lvl7pPr>
            <a:lvl8pPr marL="1087816" indent="0">
              <a:buNone/>
              <a:defRPr sz="680"/>
            </a:lvl8pPr>
            <a:lvl9pPr marL="1243218" indent="0">
              <a:buNone/>
              <a:defRPr sz="68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4102" y="3045143"/>
            <a:ext cx="1002516" cy="5641503"/>
          </a:xfrm>
        </p:spPr>
        <p:txBody>
          <a:bodyPr/>
          <a:lstStyle>
            <a:lvl1pPr marL="0" indent="0">
              <a:buNone/>
              <a:defRPr sz="544"/>
            </a:lvl1pPr>
            <a:lvl2pPr marL="155402" indent="0">
              <a:buNone/>
              <a:defRPr sz="476"/>
            </a:lvl2pPr>
            <a:lvl3pPr marL="310805" indent="0">
              <a:buNone/>
              <a:defRPr sz="408"/>
            </a:lvl3pPr>
            <a:lvl4pPr marL="466207" indent="0">
              <a:buNone/>
              <a:defRPr sz="340"/>
            </a:lvl4pPr>
            <a:lvl5pPr marL="621609" indent="0">
              <a:buNone/>
              <a:defRPr sz="340"/>
            </a:lvl5pPr>
            <a:lvl6pPr marL="777011" indent="0">
              <a:buNone/>
              <a:defRPr sz="340"/>
            </a:lvl6pPr>
            <a:lvl7pPr marL="932414" indent="0">
              <a:buNone/>
              <a:defRPr sz="340"/>
            </a:lvl7pPr>
            <a:lvl8pPr marL="1087816" indent="0">
              <a:buNone/>
              <a:defRPr sz="340"/>
            </a:lvl8pPr>
            <a:lvl9pPr marL="1243218" indent="0">
              <a:buNone/>
              <a:defRPr sz="34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619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3698" y="540421"/>
            <a:ext cx="2680930" cy="19619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3698" y="2702094"/>
            <a:ext cx="2680930" cy="64403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13697" y="9407989"/>
            <a:ext cx="699373" cy="540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DC60D19-FE3B-8242-AB0C-5D431F5E58F1}" type="datetimeFigureOut">
              <a:rPr lang="en-US" smtClean="0"/>
              <a:t>2/18/25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29633" y="9407989"/>
            <a:ext cx="1049060" cy="540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95255" y="9407989"/>
            <a:ext cx="699373" cy="54041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08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F15D22-1535-C84C-86B2-35E2487949A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1011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10805" rtl="0" eaLnBrk="1" latinLnBrk="0" hangingPunct="1">
        <a:lnSpc>
          <a:spcPct val="90000"/>
        </a:lnSpc>
        <a:spcBef>
          <a:spcPct val="0"/>
        </a:spcBef>
        <a:buNone/>
        <a:defRPr sz="1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7701" indent="-77701" algn="l" defTabSz="310805" rtl="0" eaLnBrk="1" latinLnBrk="0" hangingPunct="1">
        <a:lnSpc>
          <a:spcPct val="90000"/>
        </a:lnSpc>
        <a:spcBef>
          <a:spcPts val="340"/>
        </a:spcBef>
        <a:buFont typeface="Arial" panose="020B0604020202020204" pitchFamily="34" charset="0"/>
        <a:buChar char="•"/>
        <a:defRPr sz="952" kern="1200">
          <a:solidFill>
            <a:schemeClr val="tx1"/>
          </a:solidFill>
          <a:latin typeface="+mn-lt"/>
          <a:ea typeface="+mn-ea"/>
          <a:cs typeface="+mn-cs"/>
        </a:defRPr>
      </a:lvl1pPr>
      <a:lvl2pPr marL="23310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816" kern="1200">
          <a:solidFill>
            <a:schemeClr val="tx1"/>
          </a:solidFill>
          <a:latin typeface="+mn-lt"/>
          <a:ea typeface="+mn-ea"/>
          <a:cs typeface="+mn-cs"/>
        </a:defRPr>
      </a:lvl2pPr>
      <a:lvl3pPr marL="388506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80" kern="1200">
          <a:solidFill>
            <a:schemeClr val="tx1"/>
          </a:solidFill>
          <a:latin typeface="+mn-lt"/>
          <a:ea typeface="+mn-ea"/>
          <a:cs typeface="+mn-cs"/>
        </a:defRPr>
      </a:lvl3pPr>
      <a:lvl4pPr marL="543908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99310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854713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1010115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165517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320919" indent="-77701" algn="l" defTabSz="310805" rtl="0" eaLnBrk="1" latinLnBrk="0" hangingPunct="1">
        <a:lnSpc>
          <a:spcPct val="90000"/>
        </a:lnSpc>
        <a:spcBef>
          <a:spcPts val="170"/>
        </a:spcBef>
        <a:buFont typeface="Arial" panose="020B0604020202020204" pitchFamily="34" charset="0"/>
        <a:buChar char="•"/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1pPr>
      <a:lvl2pPr marL="155402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2pPr>
      <a:lvl3pPr marL="310805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3pPr>
      <a:lvl4pPr marL="466207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4pPr>
      <a:lvl5pPr marL="621609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5pPr>
      <a:lvl6pPr marL="777011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6pPr>
      <a:lvl7pPr marL="932414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7pPr>
      <a:lvl8pPr marL="1087816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8pPr>
      <a:lvl9pPr marL="1243218" algn="l" defTabSz="310805" rtl="0" eaLnBrk="1" latinLnBrk="0" hangingPunct="1">
        <a:defRPr sz="612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FF1192D-F2F0-EEFE-3DDE-19B46E7A3D54}"/>
              </a:ext>
            </a:extLst>
          </p:cNvPr>
          <p:cNvSpPr txBox="1"/>
          <p:nvPr/>
        </p:nvSpPr>
        <p:spPr>
          <a:xfrm flipH="1">
            <a:off x="298184" y="-4420"/>
            <a:ext cx="25968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/>
              <a:t>hatchR</a:t>
            </a:r>
            <a:r>
              <a:rPr lang="en-US" sz="2400" dirty="0"/>
              <a:t> Workflow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077D12E0-9DE6-FAF1-7DBA-4692DF33BA3D}"/>
              </a:ext>
            </a:extLst>
          </p:cNvPr>
          <p:cNvSpPr>
            <a:spLocks noChangeAspect="1"/>
          </p:cNvSpPr>
          <p:nvPr/>
        </p:nvSpPr>
        <p:spPr>
          <a:xfrm>
            <a:off x="1051242" y="1197167"/>
            <a:ext cx="1005840" cy="100584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import data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F22FD584-1975-0CA5-35C7-58994B9F7D2C}"/>
              </a:ext>
            </a:extLst>
          </p:cNvPr>
          <p:cNvSpPr>
            <a:spLocks noChangeAspect="1"/>
          </p:cNvSpPr>
          <p:nvPr/>
        </p:nvSpPr>
        <p:spPr>
          <a:xfrm>
            <a:off x="1051242" y="4604607"/>
            <a:ext cx="1005840" cy="100584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data type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80CEC2E-7965-1D6B-4B04-71C0E487019D}"/>
              </a:ext>
            </a:extLst>
          </p:cNvPr>
          <p:cNvSpPr>
            <a:spLocks/>
          </p:cNvSpPr>
          <p:nvPr/>
        </p:nvSpPr>
        <p:spPr>
          <a:xfrm>
            <a:off x="548322" y="3923819"/>
            <a:ext cx="192024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ndale Mono" panose="020B0509000000000004" pitchFamily="49" charset="0"/>
              </a:rPr>
              <a:t>plot_check_temp</a:t>
            </a:r>
            <a:r>
              <a:rPr lang="en-US" sz="1300" dirty="0">
                <a:solidFill>
                  <a:schemeClr val="tx1"/>
                </a:solidFill>
                <a:latin typeface="Andale Mono" panose="020B0509000000000004" pitchFamily="49" charset="0"/>
              </a:rPr>
              <a:t>()</a:t>
            </a:r>
          </a:p>
        </p:txBody>
      </p:sp>
      <p:sp>
        <p:nvSpPr>
          <p:cNvPr id="13" name="Curved Left Arrow 12">
            <a:extLst>
              <a:ext uri="{FF2B5EF4-FFF2-40B4-BE49-F238E27FC236}">
                <a16:creationId xmlns:a16="http://schemas.microsoft.com/office/drawing/2014/main" id="{E6BBFCF4-99AB-1015-6883-32324064EBD0}"/>
              </a:ext>
            </a:extLst>
          </p:cNvPr>
          <p:cNvSpPr/>
          <p:nvPr/>
        </p:nvSpPr>
        <p:spPr>
          <a:xfrm>
            <a:off x="2073413" y="2825667"/>
            <a:ext cx="393975" cy="452891"/>
          </a:xfrm>
          <a:prstGeom prst="curvedLeftArrow">
            <a:avLst>
              <a:gd name="adj1" fmla="val 5735"/>
              <a:gd name="adj2" fmla="val 19944"/>
              <a:gd name="adj3" fmla="val 25000"/>
            </a:avLst>
          </a:prstGeom>
          <a:solidFill>
            <a:schemeClr val="tx1"/>
          </a:solidFill>
          <a:ln w="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2E7BB93-0495-CE2C-3E07-305AEB56B912}"/>
              </a:ext>
            </a:extLst>
          </p:cNvPr>
          <p:cNvSpPr txBox="1"/>
          <p:nvPr/>
        </p:nvSpPr>
        <p:spPr>
          <a:xfrm>
            <a:off x="1852519" y="2317719"/>
            <a:ext cx="12001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Not </a:t>
            </a:r>
            <a:r>
              <a:rPr lang="en-US" sz="1200" dirty="0" err="1">
                <a:latin typeface="Andale Mono" panose="020B0509000000000004" pitchFamily="49" charset="0"/>
              </a:rPr>
              <a:t>dttm</a:t>
            </a:r>
            <a:r>
              <a:rPr lang="en-US" sz="1200" i="1" dirty="0"/>
              <a:t>, use </a:t>
            </a:r>
            <a:r>
              <a:rPr lang="en-US" sz="1200" dirty="0" err="1">
                <a:latin typeface="Andale Mono" panose="020B0509000000000004" pitchFamily="49" charset="0"/>
              </a:rPr>
              <a:t>lubridate</a:t>
            </a:r>
            <a:endParaRPr lang="en-US" sz="1200" dirty="0">
              <a:latin typeface="Andale Mono" panose="020B0509000000000004" pitchFamily="49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400BE46-D918-E79A-DEE1-38227625BEE8}"/>
              </a:ext>
            </a:extLst>
          </p:cNvPr>
          <p:cNvCxnSpPr>
            <a:cxnSpLocks/>
          </p:cNvCxnSpPr>
          <p:nvPr/>
        </p:nvCxnSpPr>
        <p:spPr>
          <a:xfrm>
            <a:off x="1554162" y="4253003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E5E6E72-7B73-5BF6-4A6C-85DA28A79BBE}"/>
              </a:ext>
            </a:extLst>
          </p:cNvPr>
          <p:cNvCxnSpPr>
            <a:cxnSpLocks/>
          </p:cNvCxnSpPr>
          <p:nvPr/>
        </p:nvCxnSpPr>
        <p:spPr>
          <a:xfrm rot="2160000">
            <a:off x="1148715" y="5483809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18C0656-9BB8-C234-FDD9-8AB199C0EE49}"/>
              </a:ext>
            </a:extLst>
          </p:cNvPr>
          <p:cNvSpPr/>
          <p:nvPr/>
        </p:nvSpPr>
        <p:spPr>
          <a:xfrm>
            <a:off x="48936" y="5810657"/>
            <a:ext cx="182880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ndale Mono" panose="020B0509000000000004" pitchFamily="49" charset="0"/>
              </a:rPr>
              <a:t>summarize_temp</a:t>
            </a:r>
            <a:r>
              <a:rPr lang="en-US" sz="1300" dirty="0">
                <a:solidFill>
                  <a:schemeClr val="tx1"/>
                </a:solidFill>
                <a:latin typeface="Andale Mono" panose="020B0509000000000004" pitchFamily="49" charset="0"/>
              </a:rPr>
              <a:t>()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12AF4937-03B1-541C-44A1-09073675B79E}"/>
              </a:ext>
            </a:extLst>
          </p:cNvPr>
          <p:cNvCxnSpPr>
            <a:cxnSpLocks/>
          </p:cNvCxnSpPr>
          <p:nvPr/>
        </p:nvCxnSpPr>
        <p:spPr>
          <a:xfrm>
            <a:off x="1554162" y="2210922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1C93012D-4A27-54A1-4712-B8D0AE48A8EA}"/>
              </a:ext>
            </a:extLst>
          </p:cNvPr>
          <p:cNvCxnSpPr>
            <a:cxnSpLocks/>
          </p:cNvCxnSpPr>
          <p:nvPr/>
        </p:nvCxnSpPr>
        <p:spPr>
          <a:xfrm rot="20160000" flipH="1">
            <a:off x="963336" y="6080825"/>
            <a:ext cx="0" cy="329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0369E02-8C0F-6EC4-340E-CF861CF5C50A}"/>
              </a:ext>
            </a:extLst>
          </p:cNvPr>
          <p:cNvSpPr/>
          <p:nvPr/>
        </p:nvSpPr>
        <p:spPr>
          <a:xfrm>
            <a:off x="48936" y="6376578"/>
            <a:ext cx="201168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ndale Mono" panose="020B0509000000000004" pitchFamily="49" charset="0"/>
              </a:rPr>
              <a:t>check_continuous</a:t>
            </a:r>
            <a:r>
              <a:rPr lang="en-US" sz="1300" dirty="0">
                <a:solidFill>
                  <a:schemeClr val="tx1"/>
                </a:solidFill>
                <a:latin typeface="Andale Mono" panose="020B0509000000000004" pitchFamily="49" charset="0"/>
              </a:rPr>
              <a:t>()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51DE461-109C-A7EC-530C-EBFA4AECCAA0}"/>
              </a:ext>
            </a:extLst>
          </p:cNvPr>
          <p:cNvSpPr/>
          <p:nvPr/>
        </p:nvSpPr>
        <p:spPr>
          <a:xfrm>
            <a:off x="48936" y="6999489"/>
            <a:ext cx="192024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ndale Mono" panose="020B0509000000000004" pitchFamily="49" charset="0"/>
              </a:rPr>
              <a:t>plot_check_temp</a:t>
            </a:r>
            <a:r>
              <a:rPr lang="en-US" sz="1300" dirty="0">
                <a:solidFill>
                  <a:schemeClr val="tx1"/>
                </a:solidFill>
                <a:latin typeface="Andale Mono" panose="020B0509000000000004" pitchFamily="49" charset="0"/>
              </a:rPr>
              <a:t>()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779DC016-7759-9CE0-0657-29A29335A394}"/>
              </a:ext>
            </a:extLst>
          </p:cNvPr>
          <p:cNvCxnSpPr>
            <a:cxnSpLocks/>
          </p:cNvCxnSpPr>
          <p:nvPr/>
        </p:nvCxnSpPr>
        <p:spPr>
          <a:xfrm rot="20160000" flipH="1">
            <a:off x="980488" y="6662197"/>
            <a:ext cx="0" cy="329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DEF531F-64E4-226B-0C89-EEAD0A503AAC}"/>
              </a:ext>
            </a:extLst>
          </p:cNvPr>
          <p:cNvCxnSpPr>
            <a:cxnSpLocks/>
          </p:cNvCxnSpPr>
          <p:nvPr/>
        </p:nvCxnSpPr>
        <p:spPr>
          <a:xfrm rot="20160000" flipH="1">
            <a:off x="1036487" y="7269462"/>
            <a:ext cx="0" cy="32918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B663BF5F-E5CC-E66A-1239-5506FF8EF888}"/>
              </a:ext>
            </a:extLst>
          </p:cNvPr>
          <p:cNvSpPr>
            <a:spLocks noChangeAspect="1"/>
          </p:cNvSpPr>
          <p:nvPr/>
        </p:nvSpPr>
        <p:spPr>
          <a:xfrm>
            <a:off x="1051242" y="7330282"/>
            <a:ext cx="1005840" cy="100584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model type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B3FD42D-5070-EAE1-0464-F20BF2AC3E3A}"/>
              </a:ext>
            </a:extLst>
          </p:cNvPr>
          <p:cNvSpPr txBox="1"/>
          <p:nvPr/>
        </p:nvSpPr>
        <p:spPr>
          <a:xfrm>
            <a:off x="-21498" y="5041909"/>
            <a:ext cx="1016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Multiple daily measures</a:t>
            </a:r>
          </a:p>
        </p:txBody>
      </p:sp>
      <p:sp>
        <p:nvSpPr>
          <p:cNvPr id="38" name="Freeform 37">
            <a:extLst>
              <a:ext uri="{FF2B5EF4-FFF2-40B4-BE49-F238E27FC236}">
                <a16:creationId xmlns:a16="http://schemas.microsoft.com/office/drawing/2014/main" id="{8FFF22F4-808B-68D9-F0D5-054033CB0F48}"/>
              </a:ext>
            </a:extLst>
          </p:cNvPr>
          <p:cNvSpPr/>
          <p:nvPr/>
        </p:nvSpPr>
        <p:spPr>
          <a:xfrm rot="21057888">
            <a:off x="1982175" y="5439245"/>
            <a:ext cx="349106" cy="1062512"/>
          </a:xfrm>
          <a:custGeom>
            <a:avLst/>
            <a:gdLst>
              <a:gd name="connsiteX0" fmla="*/ 39757 w 424233"/>
              <a:gd name="connsiteY0" fmla="*/ 0 h 2544418"/>
              <a:gd name="connsiteX1" fmla="*/ 424070 w 424233"/>
              <a:gd name="connsiteY1" fmla="*/ 1895061 h 2544418"/>
              <a:gd name="connsiteX2" fmla="*/ 0 w 424233"/>
              <a:gd name="connsiteY2" fmla="*/ 2544418 h 25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233" h="2544418">
                <a:moveTo>
                  <a:pt x="39757" y="0"/>
                </a:moveTo>
                <a:cubicBezTo>
                  <a:pt x="235226" y="735495"/>
                  <a:pt x="430696" y="1470991"/>
                  <a:pt x="424070" y="1895061"/>
                </a:cubicBezTo>
                <a:cubicBezTo>
                  <a:pt x="417444" y="2319131"/>
                  <a:pt x="208722" y="2431774"/>
                  <a:pt x="0" y="25444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4D796E-9E4D-6AD6-88DE-8816FD787135}"/>
              </a:ext>
            </a:extLst>
          </p:cNvPr>
          <p:cNvSpPr txBox="1"/>
          <p:nvPr/>
        </p:nvSpPr>
        <p:spPr>
          <a:xfrm>
            <a:off x="2041208" y="5524366"/>
            <a:ext cx="10163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Mean daily average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1346F84-AA87-0C2F-FF79-0FFB05B83595}"/>
              </a:ext>
            </a:extLst>
          </p:cNvPr>
          <p:cNvCxnSpPr>
            <a:cxnSpLocks/>
          </p:cNvCxnSpPr>
          <p:nvPr/>
        </p:nvCxnSpPr>
        <p:spPr>
          <a:xfrm rot="2160000">
            <a:off x="1152249" y="8226464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Rectangle 41">
            <a:extLst>
              <a:ext uri="{FF2B5EF4-FFF2-40B4-BE49-F238E27FC236}">
                <a16:creationId xmlns:a16="http://schemas.microsoft.com/office/drawing/2014/main" id="{99BE7990-6D7C-65DC-0552-EBBB98CA32ED}"/>
              </a:ext>
            </a:extLst>
          </p:cNvPr>
          <p:cNvSpPr/>
          <p:nvPr/>
        </p:nvSpPr>
        <p:spPr>
          <a:xfrm>
            <a:off x="33048" y="8557412"/>
            <a:ext cx="164592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ndale Mono" panose="020B0509000000000004" pitchFamily="49" charset="0"/>
              </a:rPr>
              <a:t>model_select</a:t>
            </a:r>
            <a:r>
              <a:rPr lang="en-US" sz="1300" dirty="0">
                <a:solidFill>
                  <a:schemeClr val="tx1"/>
                </a:solidFill>
                <a:latin typeface="Andale Mono" panose="020B0509000000000004" pitchFamily="49" charset="0"/>
              </a:rPr>
              <a:t>()</a:t>
            </a:r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036F8CE-6597-7F82-1CEB-7ECF0BAA9B13}"/>
              </a:ext>
            </a:extLst>
          </p:cNvPr>
          <p:cNvCxnSpPr>
            <a:cxnSpLocks/>
          </p:cNvCxnSpPr>
          <p:nvPr/>
        </p:nvCxnSpPr>
        <p:spPr>
          <a:xfrm rot="19440000" flipH="1">
            <a:off x="1956077" y="8227398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AD0DEDDE-B5D9-70C7-AF5B-64DCF7A0C070}"/>
              </a:ext>
            </a:extLst>
          </p:cNvPr>
          <p:cNvSpPr/>
          <p:nvPr/>
        </p:nvSpPr>
        <p:spPr>
          <a:xfrm flipH="1">
            <a:off x="1772465" y="8563217"/>
            <a:ext cx="128016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ndale Mono" panose="020B0509000000000004" pitchFamily="49" charset="0"/>
              </a:rPr>
              <a:t>fit_model</a:t>
            </a:r>
            <a:r>
              <a:rPr lang="en-US" sz="1300" dirty="0">
                <a:solidFill>
                  <a:schemeClr val="tx1"/>
                </a:solidFill>
                <a:latin typeface="Andale Mono" panose="020B0509000000000004" pitchFamily="49" charset="0"/>
              </a:rPr>
              <a:t>()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5D3421F-B526-F0D2-74DD-31603DBEC671}"/>
              </a:ext>
            </a:extLst>
          </p:cNvPr>
          <p:cNvCxnSpPr>
            <a:cxnSpLocks/>
          </p:cNvCxnSpPr>
          <p:nvPr/>
        </p:nvCxnSpPr>
        <p:spPr>
          <a:xfrm rot="19440000" flipH="1">
            <a:off x="994849" y="8812520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B6F84484-9CC9-AF3E-C8E1-E58EEAA4DFB3}"/>
              </a:ext>
            </a:extLst>
          </p:cNvPr>
          <p:cNvCxnSpPr>
            <a:cxnSpLocks/>
          </p:cNvCxnSpPr>
          <p:nvPr/>
        </p:nvCxnSpPr>
        <p:spPr>
          <a:xfrm rot="2160000">
            <a:off x="2315070" y="8813156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Rectangle 48">
            <a:extLst>
              <a:ext uri="{FF2B5EF4-FFF2-40B4-BE49-F238E27FC236}">
                <a16:creationId xmlns:a16="http://schemas.microsoft.com/office/drawing/2014/main" id="{98296B8E-712E-8569-3B4A-D265E51665DA}"/>
              </a:ext>
            </a:extLst>
          </p:cNvPr>
          <p:cNvSpPr/>
          <p:nvPr/>
        </p:nvSpPr>
        <p:spPr>
          <a:xfrm>
            <a:off x="502602" y="9142063"/>
            <a:ext cx="210312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ndale Mono" panose="020B0509000000000004" pitchFamily="49" charset="0"/>
              </a:rPr>
              <a:t>predict_phenology</a:t>
            </a:r>
            <a:r>
              <a:rPr lang="en-US" sz="1300" dirty="0">
                <a:solidFill>
                  <a:schemeClr val="tx1"/>
                </a:solidFill>
                <a:latin typeface="Andale Mono" panose="020B0509000000000004" pitchFamily="49" charset="0"/>
              </a:rPr>
              <a:t>()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FB5B6765-2D95-A98B-2575-D02499AD1B15}"/>
              </a:ext>
            </a:extLst>
          </p:cNvPr>
          <p:cNvSpPr txBox="1"/>
          <p:nvPr/>
        </p:nvSpPr>
        <p:spPr>
          <a:xfrm>
            <a:off x="-72827" y="8097161"/>
            <a:ext cx="131815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In  </a:t>
            </a:r>
            <a:r>
              <a:rPr lang="en-US" sz="1100" dirty="0" err="1">
                <a:latin typeface="Andale Mono" panose="020B0509000000000004" pitchFamily="49" charset="0"/>
              </a:rPr>
              <a:t>model_table</a:t>
            </a:r>
            <a:endParaRPr lang="en-US" sz="1200" dirty="0">
              <a:latin typeface="Andale Mono" panose="020B0509000000000004" pitchFamily="49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CEEF045-85B6-E875-8235-19EDF4DE0314}"/>
              </a:ext>
            </a:extLst>
          </p:cNvPr>
          <p:cNvSpPr txBox="1"/>
          <p:nvPr/>
        </p:nvSpPr>
        <p:spPr>
          <a:xfrm>
            <a:off x="1897917" y="8097161"/>
            <a:ext cx="118862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200" i="1" dirty="0"/>
              <a:t>Custom model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9D95F782-73DC-5BFB-DFE6-C05504637C55}"/>
              </a:ext>
            </a:extLst>
          </p:cNvPr>
          <p:cNvSpPr/>
          <p:nvPr/>
        </p:nvSpPr>
        <p:spPr>
          <a:xfrm>
            <a:off x="747787" y="9781931"/>
            <a:ext cx="1828800" cy="27432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dirty="0" err="1">
                <a:solidFill>
                  <a:schemeClr val="tx1"/>
                </a:solidFill>
                <a:latin typeface="Andale Mono" panose="020B0509000000000004" pitchFamily="49" charset="0"/>
              </a:rPr>
              <a:t>plot_phenology</a:t>
            </a:r>
            <a:r>
              <a:rPr lang="en-US" sz="1300" dirty="0">
                <a:solidFill>
                  <a:schemeClr val="tx1"/>
                </a:solidFill>
                <a:latin typeface="Andale Mono" panose="020B0509000000000004" pitchFamily="49" charset="0"/>
              </a:rPr>
              <a:t>()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D5A7FD66-7E0E-56F3-6096-7B182EF618D3}"/>
              </a:ext>
            </a:extLst>
          </p:cNvPr>
          <p:cNvCxnSpPr>
            <a:cxnSpLocks/>
          </p:cNvCxnSpPr>
          <p:nvPr/>
        </p:nvCxnSpPr>
        <p:spPr>
          <a:xfrm>
            <a:off x="1596625" y="9418848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CFEB29C3-68DB-E88D-7EF1-74716C4A9632}"/>
              </a:ext>
            </a:extLst>
          </p:cNvPr>
          <p:cNvSpPr>
            <a:spLocks noChangeAspect="1"/>
          </p:cNvSpPr>
          <p:nvPr/>
        </p:nvSpPr>
        <p:spPr>
          <a:xfrm>
            <a:off x="1051242" y="2553359"/>
            <a:ext cx="1005840" cy="1005840"/>
          </a:xfrm>
          <a:prstGeom prst="ellipse">
            <a:avLst/>
          </a:prstGeom>
          <a:solidFill>
            <a:schemeClr val="bg2">
              <a:lumMod val="9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check dates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0DD2944-DDA4-E0AB-31EA-EE2910816E73}"/>
              </a:ext>
            </a:extLst>
          </p:cNvPr>
          <p:cNvCxnSpPr>
            <a:cxnSpLocks/>
          </p:cNvCxnSpPr>
          <p:nvPr/>
        </p:nvCxnSpPr>
        <p:spPr>
          <a:xfrm>
            <a:off x="1554162" y="3567114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1" name="Freeform 60">
            <a:extLst>
              <a:ext uri="{FF2B5EF4-FFF2-40B4-BE49-F238E27FC236}">
                <a16:creationId xmlns:a16="http://schemas.microsoft.com/office/drawing/2014/main" id="{3FC03D69-B550-E15E-55A2-6BFAD917C20B}"/>
              </a:ext>
            </a:extLst>
          </p:cNvPr>
          <p:cNvSpPr/>
          <p:nvPr/>
        </p:nvSpPr>
        <p:spPr>
          <a:xfrm>
            <a:off x="2003254" y="6588234"/>
            <a:ext cx="517552" cy="991451"/>
          </a:xfrm>
          <a:custGeom>
            <a:avLst/>
            <a:gdLst>
              <a:gd name="connsiteX0" fmla="*/ 39757 w 424233"/>
              <a:gd name="connsiteY0" fmla="*/ 0 h 2544418"/>
              <a:gd name="connsiteX1" fmla="*/ 424070 w 424233"/>
              <a:gd name="connsiteY1" fmla="*/ 1895061 h 2544418"/>
              <a:gd name="connsiteX2" fmla="*/ 0 w 424233"/>
              <a:gd name="connsiteY2" fmla="*/ 2544418 h 25444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24233" h="2544418">
                <a:moveTo>
                  <a:pt x="39757" y="0"/>
                </a:moveTo>
                <a:cubicBezTo>
                  <a:pt x="235226" y="735495"/>
                  <a:pt x="430696" y="1470991"/>
                  <a:pt x="424070" y="1895061"/>
                </a:cubicBezTo>
                <a:cubicBezTo>
                  <a:pt x="417444" y="2319131"/>
                  <a:pt x="208722" y="2431774"/>
                  <a:pt x="0" y="2544418"/>
                </a:cubicBezTo>
              </a:path>
            </a:pathLst>
          </a:custGeom>
          <a:noFill/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A3B57766-D66E-1CA8-D7DD-87C28498CA0D}"/>
              </a:ext>
            </a:extLst>
          </p:cNvPr>
          <p:cNvCxnSpPr>
            <a:cxnSpLocks/>
          </p:cNvCxnSpPr>
          <p:nvPr/>
        </p:nvCxnSpPr>
        <p:spPr>
          <a:xfrm rot="19440000" flipH="1">
            <a:off x="1147857" y="1004814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932CD4F8-9918-D6AA-0676-7291D3EC6C89}"/>
              </a:ext>
            </a:extLst>
          </p:cNvPr>
          <p:cNvCxnSpPr>
            <a:cxnSpLocks/>
          </p:cNvCxnSpPr>
          <p:nvPr/>
        </p:nvCxnSpPr>
        <p:spPr>
          <a:xfrm rot="2160000">
            <a:off x="1951685" y="1005748"/>
            <a:ext cx="0" cy="33166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9A8124E3-3999-4DF5-4AAE-6DFFE7677A0F}"/>
              </a:ext>
            </a:extLst>
          </p:cNvPr>
          <p:cNvSpPr txBox="1"/>
          <p:nvPr/>
        </p:nvSpPr>
        <p:spPr>
          <a:xfrm>
            <a:off x="-13270" y="691196"/>
            <a:ext cx="929155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Spawn date/s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AA74A676-6827-8734-B626-2BC73BFC3D7C}"/>
              </a:ext>
            </a:extLst>
          </p:cNvPr>
          <p:cNvSpPr txBox="1"/>
          <p:nvPr/>
        </p:nvSpPr>
        <p:spPr>
          <a:xfrm>
            <a:off x="1814912" y="688828"/>
            <a:ext cx="113811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i="1" dirty="0"/>
              <a:t>Spawn site temperature</a:t>
            </a:r>
          </a:p>
        </p:txBody>
      </p:sp>
      <p:pic>
        <p:nvPicPr>
          <p:cNvPr id="67" name="Graphic 66" descr="Folder outline">
            <a:extLst>
              <a:ext uri="{FF2B5EF4-FFF2-40B4-BE49-F238E27FC236}">
                <a16:creationId xmlns:a16="http://schemas.microsoft.com/office/drawing/2014/main" id="{B854F7E3-51A1-790F-1B85-5FA87050F2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956" y="274363"/>
            <a:ext cx="1162839" cy="1162839"/>
          </a:xfrm>
          <a:prstGeom prst="rect">
            <a:avLst/>
          </a:prstGeom>
        </p:spPr>
      </p:pic>
      <p:pic>
        <p:nvPicPr>
          <p:cNvPr id="70" name="Graphic 69" descr="Folder outline">
            <a:extLst>
              <a:ext uri="{FF2B5EF4-FFF2-40B4-BE49-F238E27FC236}">
                <a16:creationId xmlns:a16="http://schemas.microsoft.com/office/drawing/2014/main" id="{243DAD9C-814A-DCD5-0AE2-5D574E9C2D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0810" y="269685"/>
            <a:ext cx="1162839" cy="1162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9334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152</TotalTime>
  <Words>70</Words>
  <Application>Microsoft Macintosh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Andale Mono</vt:lpstr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Sparks, Morgan - FS, ID</dc:creator>
  <cp:lastModifiedBy>Sparks, Morgan - FS, ID</cp:lastModifiedBy>
  <cp:revision>2</cp:revision>
  <cp:lastPrinted>2025-02-18T17:19:03Z</cp:lastPrinted>
  <dcterms:created xsi:type="dcterms:W3CDTF">2025-02-18T15:22:55Z</dcterms:created>
  <dcterms:modified xsi:type="dcterms:W3CDTF">2025-02-18T17:55:32Z</dcterms:modified>
</cp:coreProperties>
</file>