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3"/>
    <p:restoredTop sz="94690"/>
  </p:normalViewPr>
  <p:slideViewPr>
    <p:cSldViewPr snapToGrid="0">
      <p:cViewPr varScale="1">
        <p:scale>
          <a:sx n="93" d="100"/>
          <a:sy n="93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F421-DEDA-3FBD-2CC0-E9109766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59A08-3D68-DEEE-024E-D7F78BE0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5583-402C-847D-7D01-DFC36AE5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2B3-DF14-8042-81E7-079D6375C3F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0625-4DEF-7F3B-7D50-082193F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4D6E1-FC55-832F-3916-56662B24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CCD-8B0E-8142-89A9-96E791C4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5A85-B150-9DF8-A29B-BB5211CF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6A472-4E52-9368-A4C5-9E0E69651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68FD-6F83-07F1-871F-F002A145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2B3-DF14-8042-81E7-079D6375C3F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6B76-42FB-6E50-AD20-DD0B4816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19B3-D735-0384-A585-C361117C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CCD-8B0E-8142-89A9-96E791C4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6DBF9-56F7-F972-88C6-1E1C00ECF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B76E2-8E6A-624B-7C58-C47558C29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03B0E-AF33-9A39-D705-568050E5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2B3-DF14-8042-81E7-079D6375C3F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0D43B-6365-FD96-5855-FDE7E0C3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7371-9E1D-C4D4-6F17-E1BACD33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CCD-8B0E-8142-89A9-96E791C4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40F2-4620-C247-D42B-65836551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2934-D069-97D2-ACAA-14E112C1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E91A-6511-EBE3-CD27-7B39BDF1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2B3-DF14-8042-81E7-079D6375C3F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8A0D-C47C-BE07-4281-62C4AD8C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C8109-1270-7414-15FE-5816408E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CCD-8B0E-8142-89A9-96E791C4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0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3C45-F0DD-30C6-35F9-B3345CA2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D8EE8-23A1-1B0A-9E7F-B4A84106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FE8D-2229-3632-35AC-B93BA50F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2B3-DF14-8042-81E7-079D6375C3F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0106-78C0-54D5-FEB3-8F932A10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6996-4029-838D-6216-C005FF17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CCD-8B0E-8142-89A9-96E791C4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83B2-71EA-54CF-218E-A63D3875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31B8-6883-2BEC-31AA-ADDE3279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75907-727F-2810-F00E-38AD66BBF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632B6-16F5-B848-2F33-B0512E9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2B3-DF14-8042-81E7-079D6375C3F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1483-D186-F719-FE37-6EAD7D43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AC87E-443C-F0E9-C361-9D27BDA7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CCD-8B0E-8142-89A9-96E791C4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1480-81CD-8643-EA8E-6450696F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EA75-E95F-603E-27BA-9C508317F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49F3-9630-9319-90CA-323BA6B7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F7506-4741-027A-C458-8A736FFCD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9C5EB-BCFF-921C-C9A3-9D1EE0156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64AD5-F6E1-5043-430C-7F6E7B81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2B3-DF14-8042-81E7-079D6375C3F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9AA58-AA53-741F-2885-4FED9BC4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DDAA3-5D4B-2439-8EC1-00AEFEB3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CCD-8B0E-8142-89A9-96E791C4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972F-2B20-E07F-D372-D4EE0A4B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12DC9-CF2F-50CF-1B1E-5D712244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2B3-DF14-8042-81E7-079D6375C3F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0CD3D-F772-A29F-A221-A2FA4E8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BF42-B0C9-A636-6FF1-CDCFE4FA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CCD-8B0E-8142-89A9-96E791C4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1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E300E-D72F-FBF6-43F1-0E409D18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2B3-DF14-8042-81E7-079D6375C3F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5A9B8-A39D-3B6E-F564-B61613B4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0D586-0298-F981-32E9-4C0CC0C2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CCD-8B0E-8142-89A9-96E791C4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69C0-5999-79F2-0752-7257B737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2F95-3298-090A-E854-AE94239D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72518-0C50-1DF3-5280-475C4A5E8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12544-0C81-2874-9A86-6728573F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2B3-DF14-8042-81E7-079D6375C3F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7CF6C-0761-843D-79B1-3D6C28ED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4DA76-0D01-4AD4-2DD3-B578BDA4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CCD-8B0E-8142-89A9-96E791C4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2879-0567-8007-6222-5C4D5F83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7F5BC-FBAF-5CAB-655C-D05B78FCE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83E60-CEBF-4C01-1436-14FCE44A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C205C-AFAC-D258-0BC4-42B2DA7C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2B3-DF14-8042-81E7-079D6375C3F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915BE-2F73-2DBB-95AC-0E17D002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B98B7-A86A-C358-A346-CFC8DED5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CCD-8B0E-8142-89A9-96E791C4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BC038-D23D-1D65-9EED-FCF2E646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D8F1-5DF2-0C66-35B3-C1EA28D5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C0FD-C858-5B60-64C8-0C97B8F04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52B3-DF14-8042-81E7-079D6375C3F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56D9-FDFE-2827-E7F4-0FA83983D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ACB8-EB28-1618-D4F1-2EEE0160A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2FCCD-8B0E-8142-89A9-96E791C4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101C-8DB3-BA8A-B83B-591986F72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Mokelumne Pumped Hydro Storage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11DB2-ABF1-737D-CE44-86129F7A3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0606-550D-BC67-484D-58D35350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Salt Springs Reservoir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5645-8DC1-F699-C8D1-BEEA1CAA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867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975 surface acres, 141,900 acre-foot storage reservoir formed by Salt Springs Dam on the North Fork Mokelumne River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332 feet (101 m) tall and was completed in 1931 (92 years ago)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Purpose: hydroelectricity production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Pipeline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conveys water to the 44 MW Salt Springs Powerhouse</a:t>
            </a:r>
          </a:p>
          <a:p>
            <a:r>
              <a:rPr lang="en-US" dirty="0"/>
              <a:t>Some of the water is returned to the river downstream, but much of it flows into the Tiger Creek Conduit, a concrete flume that moves water downstream for use in other powerhouses in PG&amp;E's Mokelumne River Project</a:t>
            </a:r>
          </a:p>
          <a:p>
            <a:r>
              <a:rPr lang="en-US" dirty="0"/>
              <a:t>region is hotspot for wild trout fishing in Sierra </a:t>
            </a:r>
            <a:r>
              <a:rPr lang="en-US" dirty="0" err="1"/>
              <a:t>Nevadas</a:t>
            </a:r>
            <a:r>
              <a:rPr lang="en-US" dirty="0"/>
              <a:t>, but reservoir supports warmwater fishery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2FDCBA-8AF0-EADA-2035-5AB77EB3C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527" y="173615"/>
            <a:ext cx="4045526" cy="303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198DDD-AFA0-0D0E-5C76-620A9ABB6A62}"/>
              </a:ext>
            </a:extLst>
          </p:cNvPr>
          <p:cNvSpPr txBox="1"/>
          <p:nvPr/>
        </p:nvSpPr>
        <p:spPr>
          <a:xfrm>
            <a:off x="8437418" y="3755168"/>
            <a:ext cx="25076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Brook trout</a:t>
            </a:r>
          </a:p>
          <a:p>
            <a:r>
              <a:rPr lang="en-US" dirty="0"/>
              <a:t>Brown trout</a:t>
            </a:r>
          </a:p>
          <a:p>
            <a:r>
              <a:rPr lang="en-US" dirty="0"/>
              <a:t>Rainbow trout</a:t>
            </a:r>
          </a:p>
          <a:p>
            <a:endParaRPr lang="en-US" dirty="0"/>
          </a:p>
          <a:p>
            <a:r>
              <a:rPr lang="en-US" dirty="0"/>
              <a:t>Sacramento pikeminnow</a:t>
            </a:r>
          </a:p>
          <a:p>
            <a:r>
              <a:rPr lang="en-US" dirty="0"/>
              <a:t>Rainbow trout</a:t>
            </a:r>
          </a:p>
          <a:p>
            <a:r>
              <a:rPr lang="en-US" dirty="0"/>
              <a:t>Green sunfish</a:t>
            </a:r>
          </a:p>
          <a:p>
            <a:r>
              <a:rPr lang="en-US" dirty="0"/>
              <a:t>Lahontan </a:t>
            </a:r>
            <a:r>
              <a:rPr lang="en-US" dirty="0" err="1"/>
              <a:t>redside</a:t>
            </a:r>
            <a:endParaRPr lang="en-US" dirty="0"/>
          </a:p>
          <a:p>
            <a:r>
              <a:rPr lang="en-US" dirty="0"/>
              <a:t>Sacramento sucker</a:t>
            </a:r>
          </a:p>
        </p:txBody>
      </p:sp>
    </p:spTree>
    <p:extLst>
      <p:ext uri="{BB962C8B-B14F-4D97-AF65-F5344CB8AC3E}">
        <p14:creationId xmlns:p14="http://schemas.microsoft.com/office/powerpoint/2010/main" val="407702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2158-BB9A-2FA6-2D55-7F87717C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 Mokelumne 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3003-40AC-1A25-1E2D-B3CDB693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6055" cy="4351338"/>
          </a:xfrm>
        </p:spPr>
        <p:txBody>
          <a:bodyPr/>
          <a:lstStyle/>
          <a:p>
            <a:r>
              <a:rPr lang="en-US" dirty="0"/>
              <a:t>Above dam</a:t>
            </a:r>
          </a:p>
          <a:p>
            <a:pPr lvl="1"/>
            <a:r>
              <a:rPr lang="en-US" dirty="0"/>
              <a:t>rainbow trout</a:t>
            </a:r>
          </a:p>
          <a:p>
            <a:pPr lvl="1"/>
            <a:r>
              <a:rPr lang="en-US" dirty="0"/>
              <a:t>by July, low water flows put stress on fish</a:t>
            </a:r>
          </a:p>
          <a:p>
            <a:pPr lvl="1"/>
            <a:endParaRPr lang="en-US" dirty="0"/>
          </a:p>
          <a:p>
            <a:r>
              <a:rPr lang="en-US" dirty="0"/>
              <a:t>Below dam</a:t>
            </a:r>
          </a:p>
          <a:p>
            <a:pPr lvl="1"/>
            <a:r>
              <a:rPr lang="en-US" dirty="0"/>
              <a:t>brown trout and rainbow trout</a:t>
            </a:r>
          </a:p>
          <a:p>
            <a:pPr lvl="1"/>
            <a:r>
              <a:rPr lang="en-US" dirty="0"/>
              <a:t>flows influences by dam operations</a:t>
            </a:r>
          </a:p>
        </p:txBody>
      </p:sp>
    </p:spTree>
    <p:extLst>
      <p:ext uri="{BB962C8B-B14F-4D97-AF65-F5344CB8AC3E}">
        <p14:creationId xmlns:p14="http://schemas.microsoft.com/office/powerpoint/2010/main" val="311742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629E-1E49-2FF3-325A-64AF0384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Cole Creek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653C-5B1B-E4D6-E08F-300B39D7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moderately fished creek with wild rainbows</a:t>
            </a:r>
          </a:p>
          <a:p>
            <a:r>
              <a:rPr lang="en-US" dirty="0"/>
              <a:t>Heavy runoff in early Spring and flows are quite thin by mid-July</a:t>
            </a:r>
          </a:p>
        </p:txBody>
      </p:sp>
    </p:spTree>
    <p:extLst>
      <p:ext uri="{BB962C8B-B14F-4D97-AF65-F5344CB8AC3E}">
        <p14:creationId xmlns:p14="http://schemas.microsoft.com/office/powerpoint/2010/main" val="109728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0A9A-1ECD-2CA5-3EF8-58B217B5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 reservoirs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D93E-BB1F-7E58-7502-6C4A0D10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Bear River Reservoir is a 727 acre lake. This is a deep lake where maximum depths are close to 200 feet near the dam and typical depths in the center of the lake are close to 100 feet.</a:t>
            </a:r>
          </a:p>
          <a:p>
            <a:r>
              <a:rPr lang="en-US" dirty="0"/>
              <a:t>The lower lake is stocked with 13,000 rainbows and 7,200 Browns annually by DFG. The Bear River Resort adds 1000 </a:t>
            </a:r>
            <a:r>
              <a:rPr lang="en-US" dirty="0" err="1"/>
              <a:t>lbs</a:t>
            </a:r>
            <a:r>
              <a:rPr lang="en-US" dirty="0"/>
              <a:t> of trophy sized rainbows, 3-10 lbs., in early June and another 1000 lbs. in September. The upper lake is stocked with </a:t>
            </a:r>
            <a:r>
              <a:rPr lang="en-US" dirty="0" err="1"/>
              <a:t>Kamloop</a:t>
            </a:r>
            <a:r>
              <a:rPr lang="en-US" dirty="0"/>
              <a:t> Rainbow fingerlings.</a:t>
            </a:r>
          </a:p>
          <a:p>
            <a:r>
              <a:rPr lang="en-US" dirty="0"/>
              <a:t>Lower Bear Reservoir gets most of the attention with all types of water activity including water skiing and sailing.</a:t>
            </a:r>
          </a:p>
        </p:txBody>
      </p:sp>
    </p:spTree>
    <p:extLst>
      <p:ext uri="{BB962C8B-B14F-4D97-AF65-F5344CB8AC3E}">
        <p14:creationId xmlns:p14="http://schemas.microsoft.com/office/powerpoint/2010/main" val="421750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9D078-A6F5-D447-A219-A081C9BCA76E}"/>
              </a:ext>
            </a:extLst>
          </p:cNvPr>
          <p:cNvSpPr txBox="1"/>
          <p:nvPr/>
        </p:nvSpPr>
        <p:spPr>
          <a:xfrm>
            <a:off x="243915" y="1622977"/>
            <a:ext cx="184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Sacramento Hitch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051D55B-F528-7255-3A7A-1930C79F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of conservation concern</a:t>
            </a:r>
          </a:p>
        </p:txBody>
      </p:sp>
      <p:pic>
        <p:nvPicPr>
          <p:cNvPr id="1030" name="Picture 6" descr="Hitch adult. Photo courtesy of Professor Peter B. Moyle.">
            <a:extLst>
              <a:ext uri="{FF2B5EF4-FFF2-40B4-BE49-F238E27FC236}">
                <a16:creationId xmlns:a16="http://schemas.microsoft.com/office/drawing/2014/main" id="{2E75DD24-1089-7C4D-7084-004EB5AE98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915" y="2013879"/>
            <a:ext cx="4469260" cy="227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rdhead. Location: Feather River. Date: 19 April 2010. Note the size of the mouth, which is smaller than that of a Sacramento pikeminnow. Photo by Lisa C. Thompson.">
            <a:extLst>
              <a:ext uri="{FF2B5EF4-FFF2-40B4-BE49-F238E27FC236}">
                <a16:creationId xmlns:a16="http://schemas.microsoft.com/office/drawing/2014/main" id="{C91555E2-BC9B-77D4-EDE7-28D49DD5F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70" y="2322661"/>
            <a:ext cx="67310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33847-A391-3AA7-8E11-57B0B2A4C196}"/>
              </a:ext>
            </a:extLst>
          </p:cNvPr>
          <p:cNvSpPr txBox="1"/>
          <p:nvPr/>
        </p:nvSpPr>
        <p:spPr>
          <a:xfrm>
            <a:off x="5059103" y="1822008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Hardhead</a:t>
            </a:r>
          </a:p>
        </p:txBody>
      </p:sp>
      <p:pic>
        <p:nvPicPr>
          <p:cNvPr id="1034" name="Picture 10" descr="Steelhead. Caught and released in the South Fork Mokelumne River, San Joaquin County, CA, 18 Oct 2013. Photo by Gary Riddle.">
            <a:extLst>
              <a:ext uri="{FF2B5EF4-FFF2-40B4-BE49-F238E27FC236}">
                <a16:creationId xmlns:a16="http://schemas.microsoft.com/office/drawing/2014/main" id="{6315A3A7-058D-31F3-E918-DD4AC6F30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5" y="4621696"/>
            <a:ext cx="5655966" cy="19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961DA4-2408-E791-1638-C2BB9FC61DAC}"/>
              </a:ext>
            </a:extLst>
          </p:cNvPr>
          <p:cNvSpPr txBox="1"/>
          <p:nvPr/>
        </p:nvSpPr>
        <p:spPr>
          <a:xfrm>
            <a:off x="6292121" y="5187588"/>
            <a:ext cx="5203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Steelhead. Caught and released in the South Fork Mokelumne River, San Joaquin County, CA, 18 Oct 2013. Photo by Gary Riddle.</a:t>
            </a:r>
          </a:p>
        </p:txBody>
      </p:sp>
    </p:spTree>
    <p:extLst>
      <p:ext uri="{BB962C8B-B14F-4D97-AF65-F5344CB8AC3E}">
        <p14:creationId xmlns:p14="http://schemas.microsoft.com/office/powerpoint/2010/main" val="182168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15855</TotalTime>
  <Words>330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Linux Libertine</vt:lpstr>
      <vt:lpstr>Office Theme</vt:lpstr>
      <vt:lpstr>Mokelumne Pumped Hydro Storage Project</vt:lpstr>
      <vt:lpstr>Salt Springs Reservoir</vt:lpstr>
      <vt:lpstr>NF Mokelumne River</vt:lpstr>
      <vt:lpstr>Cole Creek</vt:lpstr>
      <vt:lpstr>Bear reservoirs</vt:lpstr>
      <vt:lpstr>Species of conservation concern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Mokelumne Pumped Hydro Storage Project</dc:title>
  <dc:creator>Bryan Maitland</dc:creator>
  <cp:lastModifiedBy>Bryan Maitland</cp:lastModifiedBy>
  <cp:revision>1</cp:revision>
  <dcterms:created xsi:type="dcterms:W3CDTF">2023-09-28T16:25:04Z</dcterms:created>
  <dcterms:modified xsi:type="dcterms:W3CDTF">2023-10-09T16:40:05Z</dcterms:modified>
</cp:coreProperties>
</file>