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4606db87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4606db8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4606db8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4606db8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4606db87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4606db8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4606db87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4606db87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4606db87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4606db87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606db87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606db87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4606db87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4606db87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4606db87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4606db87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4606db87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4606db87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4606db87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4606db87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606db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4606db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4606db87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4606db87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7a5c21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7a5c21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7a5c217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7a5c217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7a5c217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7a5c217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7a5c217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7a5c217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7a5c217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7a5c217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7a5c217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7a5c217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7a5c217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7a5c217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7a5c2174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7a5c217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7a5c217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7a5c217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4606db8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4606db8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7a5c217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7a5c217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project onto a whiteboard and color in the overlapping areas with dry erase marker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7b1fd0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7b1fd0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7b1fd0d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7b1fd0d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7b1fd0d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7b1fd0d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606db8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4606db8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4606db8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4606db8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4606db8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4606db8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4606db8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4606db8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4606db8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4606db8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4606db8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4606db8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Ecology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Presentation assignment,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Diversity Patterns,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Community Ecology,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Patterns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Community Ecology?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“Community ecology is that branch of science focused squarely on understanding Earth’s biodiversity, including the generation, maintenance, and distribution of the diversity of life in space and time.” - Mittelbach and McGill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Community Ecology?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-1702657">
            <a:off x="-420450" y="2238133"/>
            <a:ext cx="10404800" cy="10280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Molecule &lt; Organelle &lt; Cell &lt; Tissue &lt; Organ &lt; Organism &lt; Population &lt; </a:t>
            </a:r>
            <a:r>
              <a:rPr b="1" lang="en" sz="1600"/>
              <a:t>Community</a:t>
            </a:r>
            <a:r>
              <a:rPr lang="en" sz="1600"/>
              <a:t> &lt; Ecosystem &lt; Biosphere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Community Ecology?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focused on multiple, co-occurring species.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Overlaps with other branches of ecology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not to stress over an exact definition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Community Ecology?</a:t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3240300" y="2043725"/>
            <a:ext cx="1542600" cy="887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Ecology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Community Ecology?</a:t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3240300" y="2043725"/>
            <a:ext cx="1542600" cy="887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Ecology</a:t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1518450" y="2071450"/>
            <a:ext cx="1266900" cy="8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dynamics</a:t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5099850" y="2071450"/>
            <a:ext cx="1266900" cy="8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 Functioning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Community Ecology?</a:t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3240300" y="2043725"/>
            <a:ext cx="1542600" cy="887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Ecology</a:t>
            </a: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1518450" y="2071450"/>
            <a:ext cx="1266900" cy="8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dynamics</a:t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5099850" y="2071450"/>
            <a:ext cx="1266900" cy="8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 Functioning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2073200" y="11282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</a:t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244400" y="11282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244400" y="31856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Community Ecology?</a:t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3240300" y="2043725"/>
            <a:ext cx="1542600" cy="887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Ecology</a:t>
            </a: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1518450" y="2071450"/>
            <a:ext cx="1266900" cy="8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dynamics</a:t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5099850" y="2071450"/>
            <a:ext cx="1266900" cy="8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 Functioning</a:t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2073200" y="11282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</a:t>
            </a: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054400" y="11282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health</a:t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4206800" y="31856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Anthropology</a:t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2301800" y="31856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5807000" y="11282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6111800" y="31094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Models</a:t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44400" y="11282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44400" y="3185600"/>
            <a:ext cx="1368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community ecology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research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Something interesting about yourself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community ecology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with plant ecologists in the early 1900’s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 there were fixed types of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Communities progressed towards a stable “climax community”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5650"/>
            <a:ext cx="5566184" cy="23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0" y="4881900"/>
            <a:ext cx="614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2"/>
                </a:solidFill>
              </a:rPr>
              <a:t>Image: Florida Department of Environmental Protection</a:t>
            </a:r>
            <a:endParaRPr sz="500">
              <a:solidFill>
                <a:schemeClr val="dk2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877" y="2265650"/>
            <a:ext cx="3080600" cy="29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community ecology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of fixed types of communities has been abandoned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Communities as aggregations of individual species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50" y="2015775"/>
            <a:ext cx="3035650" cy="29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Meanwhile, in the animal world…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demographic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interspecific interaction (competition, predation)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Meanwhile, in the animal world…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demographic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interspecific interaction (competition, predation)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25" y="2071825"/>
            <a:ext cx="1967875" cy="11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385525" y="3504475"/>
            <a:ext cx="209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Lotka-Volterra Model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125" y="2113700"/>
            <a:ext cx="4008825" cy="24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3076800" y="4851000"/>
            <a:ext cx="606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By Lamiot - Own work based on Pilovsky et al. 2001 (p. 16, figure 1.13), CC BY-SA 4.0, https://commons.wikimedia.org/w/index.php?curid=45036611</a:t>
            </a:r>
            <a:endParaRPr sz="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Meanwhile, in the animal world…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</a:t>
            </a:r>
            <a:r>
              <a:rPr lang="en"/>
              <a:t>equations</a:t>
            </a:r>
            <a:r>
              <a:rPr lang="en"/>
              <a:t> </a:t>
            </a:r>
            <a:r>
              <a:rPr lang="en"/>
              <a:t>let to predictions about coexistence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in experimental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Competitive Exclusion Principle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650" y="1609450"/>
            <a:ext cx="4554226" cy="32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/>
          <p:nvPr/>
        </p:nvSpPr>
        <p:spPr>
          <a:xfrm>
            <a:off x="3435600" y="4905650"/>
            <a:ext cx="57084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CNX OpenStax - http://cnx.org/contents/GFy_h8cu@10.53:rZudN6XP@2/Introduction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Plants vs Animals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Plants - Focus on what lives 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Animals - Focus on interactions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different focuses make sense!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Differences in generation times, predation vs herbivory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Niche Concept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Grinnellian (Abiotic) Niche: Environmental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2666800"/>
            <a:ext cx="2434225" cy="234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Niche Concept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Grinnellian (Abiotic) Niche: Environmental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Eltonian (Biotic) Niche: Species’ interactions in a community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2666800"/>
            <a:ext cx="2434225" cy="234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074" y="2666800"/>
            <a:ext cx="2434225" cy="23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Niche Concept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Grinnellian (Abiotic) Niche: Environmental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Eltonian (Biotic) Niche: Species’ interactions in a community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Hutchinsonian (n-dimensional) Niche: Environment + Interactions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2666800"/>
            <a:ext cx="2434225" cy="234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074" y="2666800"/>
            <a:ext cx="2434225" cy="23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0"/>
          <p:cNvPicPr preferRelativeResize="0"/>
          <p:nvPr/>
        </p:nvPicPr>
        <p:blipFill rotWithShape="1">
          <a:blip r:embed="rId5">
            <a:alphaModFix/>
          </a:blip>
          <a:srcRect b="31824" l="7466" r="59305" t="16370"/>
          <a:stretch/>
        </p:blipFill>
        <p:spPr>
          <a:xfrm>
            <a:off x="5966025" y="2622800"/>
            <a:ext cx="2678626" cy="23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Niches to Competition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Competitive exclusion rule tied to niche overlap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niches have to be identical?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900" y="1635075"/>
            <a:ext cx="3746400" cy="36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Syllabus: basic stuff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Meeting Days: M, W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Meeting Time: 3:30 – 4:45 pm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Meeting Location: DAV 260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Dr. Brian Maitner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 Location: DAV 226 (but I’m usually in URL 106, because it’s warmer)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 Hours: TBA - 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bmaitner@usf.edu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Limiting similarity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on the competitive exclusion principle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25" y="1922251"/>
            <a:ext cx="6893451" cy="30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 Set In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Nature is complicated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Competition isn’t the only thing to consider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null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Different, interacting processes operate at different scales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Ecology Today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that “historical” stuff is still 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Embracing diversity of questions, mechanisms,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Fancy stats and computational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Science / Open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lots of basic research and data to do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Class: Diversity Patterns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Syllabus: Course structure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Lectures and book - provide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r>
              <a:rPr lang="en"/>
              <a:t> - deeper dive into your own interests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small assignments = less stress</a:t>
            </a:r>
            <a:endParaRPr/>
          </a:p>
          <a:p>
            <a:pPr indent="0" lvl="0" marL="10826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Graded Items		Percent of Final Grade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(4x)					40%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quizzes				10%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					10%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						10%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presentation assignments (2x)		10%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Figure Assignment		5%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Assignment				5%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Presentation Assignment		5%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2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TBD Assignment 				5%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725" y="277463"/>
            <a:ext cx="18669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Expectations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Participate! Ask questions. Share </a:t>
            </a:r>
            <a:r>
              <a:rPr lang="en"/>
              <a:t>ideas, experiences, and knowledge!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respectful.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syllabus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notes on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 ahead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presentation assignment 1: Due Jan 29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Find a paper on diversity patterns in your study system (or one you pick)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Make 2 slides explaining the paper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Slide 1) graphics made by you that explain what was done in the study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Slide 2) what they found (should include results figure(s) from paper)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3: Present the paper using those two slides (5 minute max)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Diversity Patterns: Due Feb 7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Pick a diversity pattern(s) relevant for your study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Find and read 10-20 relevant papers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Write 2 pages about it (double spaced)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Introduction format, references don’t count against page limit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things to include: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</a:t>
            </a:r>
            <a:r>
              <a:rPr lang="en"/>
              <a:t> patterns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Hypothesized mechanisms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of mechanisms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Gaps in our knowledge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