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4c02cc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4c02cc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4c02cc92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4c02cc92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4c02cc92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4c02cc92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4c02cc92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4c02cc92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4c02cc92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4c02cc92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4c02cc92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4c02cc92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4c02cc92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4c02cc92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4c02cc92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4c02cc92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4c02cc92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4c02cc92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4c02cc92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4c02cc92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4c02cc92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4c02cc92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4c02cc9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4c02cc9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4c02cc92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4c02cc92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4c02cc92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4c02cc92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4c02cc92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4c02cc92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4c02cc92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4c02cc92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4c02cc92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4c02cc92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4c02cc92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4c02cc9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4c02cc9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4c02cc9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4c02cc9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4c02cc9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4c02cc9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4c02cc9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4c02cc9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4c02cc9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4c02cc92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4c02cc92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4c02cc92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4c02cc92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4c02cc92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4c02cc92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Ecology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97850"/>
            <a:ext cx="85206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agenda: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stats,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Reproducibility and Openness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Stats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learn differently and stats can be non-intuitive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book will expose you to verbal and mathematical descriptions of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class we’ll use coding and visualizations to try to understand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hope is that at least one of these methods will appeal to everyone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Stats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focus on memorization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 focus on practice and understanding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on AI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We’ll cover AI later in the semester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Strongly recommend that you start out without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need reasonable fundamentals to be able to effectively use AI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so far?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statistics?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statistics?</a:t>
            </a: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551750" y="1418100"/>
            <a:ext cx="7879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Human minds are imperfect (biases, fallacies, etc.)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Quantifying effect sizes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Hypothesis testing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Making predictions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Visualizations to make relationships more clear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Lots of other stuff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 and why is it useful?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is a scripted coding language (type commands, </a:t>
            </a:r>
            <a:r>
              <a:rPr lang="en"/>
              <a:t>rather</a:t>
            </a:r>
            <a:r>
              <a:rPr lang="en"/>
              <a:t> than click buttons)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Scripted means that: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easily re-run or revise analyses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and be re-used for similar projects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Your code is basically a methods section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 and why is it useful?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is free!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contribute packages (also for free)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leads to lots of flexibility in what it can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Popular, so lots of places to look for help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 and why is it useful?</a:t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70200" cy="33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/>
          <p:cNvPicPr preferRelativeResize="0"/>
          <p:nvPr/>
        </p:nvPicPr>
        <p:blipFill rotWithShape="1">
          <a:blip r:embed="rId4">
            <a:alphaModFix/>
          </a:blip>
          <a:srcRect b="46973" l="18855" r="18460" t="28025"/>
          <a:stretch/>
        </p:blipFill>
        <p:spPr>
          <a:xfrm>
            <a:off x="5626850" y="4367075"/>
            <a:ext cx="3460901" cy="776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 and why is it useful?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2025"/>
            <a:ext cx="4699576" cy="373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/>
        </p:nvSpPr>
        <p:spPr>
          <a:xfrm>
            <a:off x="313475" y="4850087"/>
            <a:ext cx="64521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Front Ecol Environ 2020; 18(3): 123–124</a:t>
            </a:r>
            <a:endParaRPr sz="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us: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research interests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Something interesting about yourself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Transparency and Reproducibility</a:t>
            </a:r>
            <a:endParaRPr/>
          </a:p>
        </p:txBody>
      </p:sp>
      <p:sp>
        <p:nvSpPr>
          <p:cNvPr id="170" name="Google Shape;170;p32"/>
          <p:cNvSpPr txBox="1"/>
          <p:nvPr/>
        </p:nvSpPr>
        <p:spPr>
          <a:xfrm>
            <a:off x="360225" y="1418100"/>
            <a:ext cx="7879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Science</a:t>
            </a:r>
            <a:r>
              <a:rPr lang="en" sz="1800">
                <a:solidFill>
                  <a:schemeClr val="dk2"/>
                </a:solidFill>
              </a:rPr>
              <a:t> needs to be transparent and reproducible: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Transparency - What was done is clear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Reproducibility - can be re-done with the same results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 helps with both of these!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Transparency and Reproducibility</a:t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 rotWithShape="1">
          <a:blip r:embed="rId3">
            <a:alphaModFix/>
          </a:blip>
          <a:srcRect b="21189" l="15137" r="14780" t="26541"/>
          <a:stretch/>
        </p:blipFill>
        <p:spPr>
          <a:xfrm>
            <a:off x="5742101" y="17763"/>
            <a:ext cx="3401899" cy="1427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33"/>
          <p:cNvPicPr preferRelativeResize="0"/>
          <p:nvPr/>
        </p:nvPicPr>
        <p:blipFill rotWithShape="1">
          <a:blip r:embed="rId4">
            <a:alphaModFix/>
          </a:blip>
          <a:srcRect b="17899" l="33827" r="45648" t="26836"/>
          <a:stretch/>
        </p:blipFill>
        <p:spPr>
          <a:xfrm>
            <a:off x="198700" y="1075750"/>
            <a:ext cx="1824101" cy="276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 rotWithShape="1">
          <a:blip r:embed="rId5">
            <a:alphaModFix/>
          </a:blip>
          <a:srcRect b="1289" l="34980" r="45649" t="15007"/>
          <a:stretch/>
        </p:blipFill>
        <p:spPr>
          <a:xfrm>
            <a:off x="2312125" y="1075750"/>
            <a:ext cx="1534651" cy="37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Transparency and Reproducibility</a:t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 rotWithShape="1">
          <a:blip r:embed="rId3">
            <a:alphaModFix/>
          </a:blip>
          <a:srcRect b="21189" l="15137" r="14780" t="26541"/>
          <a:stretch/>
        </p:blipFill>
        <p:spPr>
          <a:xfrm>
            <a:off x="5742101" y="17763"/>
            <a:ext cx="3401899" cy="1427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34"/>
          <p:cNvPicPr preferRelativeResize="0"/>
          <p:nvPr/>
        </p:nvPicPr>
        <p:blipFill rotWithShape="1">
          <a:blip r:embed="rId4">
            <a:alphaModFix/>
          </a:blip>
          <a:srcRect b="17899" l="33827" r="45648" t="26836"/>
          <a:stretch/>
        </p:blipFill>
        <p:spPr>
          <a:xfrm>
            <a:off x="198700" y="1075750"/>
            <a:ext cx="1824101" cy="276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 rotWithShape="1">
          <a:blip r:embed="rId5">
            <a:alphaModFix/>
          </a:blip>
          <a:srcRect b="1289" l="34980" r="45649" t="15007"/>
          <a:stretch/>
        </p:blipFill>
        <p:spPr>
          <a:xfrm>
            <a:off x="2312125" y="1075750"/>
            <a:ext cx="1534651" cy="373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 rotWithShape="1">
          <a:blip r:embed="rId6">
            <a:alphaModFix/>
          </a:blip>
          <a:srcRect b="0" l="0" r="0" t="6314"/>
          <a:stretch/>
        </p:blipFill>
        <p:spPr>
          <a:xfrm>
            <a:off x="4136100" y="1625400"/>
            <a:ext cx="4992427" cy="2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Transparency and Reproducibility</a:t>
            </a:r>
            <a:endParaRPr/>
          </a:p>
        </p:txBody>
      </p:sp>
      <p:sp>
        <p:nvSpPr>
          <p:cNvPr id="193" name="Google Shape;193;p35"/>
          <p:cNvSpPr txBox="1"/>
          <p:nvPr/>
        </p:nvSpPr>
        <p:spPr>
          <a:xfrm>
            <a:off x="360225" y="1418100"/>
            <a:ext cx="787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Note: many journals and funders are now requiring code to be published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on any of this?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time: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class: read 1.1 - 1.3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During class: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 1.1-1.3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Installing and setting up R, RStudio, and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Syllabus: basic stuff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Meeting Days: T, Th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Meeting Time: 2:00 – 3:15 pm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Meeting Location: DAV 266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Dr. Brian Maitner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Office Location: DAV 226  (but I’m usually in URL 106, because it’s warmer)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Office Hours: TBD - 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bmaitner@usf.edu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Syllabus: Course structure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Flipped course: read before class, work during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Assignments will focus on data of your choosing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Graded Items		Percent of Final Grade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participation			20%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quizzes				20%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Assignments (4x)			20%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(take-home)			20%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(presentation + take-home)	20%</a:t>
            </a:r>
            <a:endParaRPr/>
          </a:p>
          <a:p>
            <a:pPr indent="0" lvl="0" marL="1082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000" y="123125"/>
            <a:ext cx="2288550" cy="32374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67000" y="3497375"/>
            <a:ext cx="290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Digital</a:t>
            </a:r>
            <a:r>
              <a:rPr lang="en" sz="1800">
                <a:solidFill>
                  <a:schemeClr val="dk2"/>
                </a:solidFill>
              </a:rPr>
              <a:t> copies available through the library for free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Expectations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Participate! Ask questions. Share ideas, experiences, and knowledge!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 respectful.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syllabus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notes on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Plan ahead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Bring a laptop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so far?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you get out of this class?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Ability to do common analyses and visualizations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Ability to go further on your own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you get out of this class?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specifically: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Learning Outcomes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data into R and conduct common data-wrangling tasks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data visualizations using base R and ggplot2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common types of statistical distribution and provide examples of when they might apply.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appropriate analyses for given ecological questions and datasets.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an ability to troubleshoot and de-bug R code.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they would approach a novel coding problem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the skills learned to their own work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