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083CA0-649E-48C4-87BE-581616F78BB0}">
  <a:tblStyle styleId="{EA083CA0-649E-48C4-87BE-581616F78B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4c02cc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4c02cc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7ebff508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7ebff50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7ebff508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7ebff508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7ebff508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7ebff508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7ebff508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7ebff508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7ebff508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7ebff508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7ebff508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7ebff508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7ebff508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7ebff508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7ebff508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7ebff508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7ebff508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7ebff508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7ebff508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7ebff508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73765c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73765c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7ebff50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87ebff50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7ebff508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7ebff508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87ebff508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87ebff508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4c02cc9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4c02cc9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7ebff50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7ebff50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7ebff50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7ebff50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7ebff50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7ebff50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7ebff508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7ebff508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7ebff508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7ebff50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7ebff50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7ebff50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7ebff508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7ebff508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97850"/>
            <a:ext cx="85206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agenda: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 power analyses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 power analyses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example: Linear Regression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simulate a linear function with normal error: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Slope = 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Intercept = 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SD = 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Samples: x = 1,2,3,... 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do we simulate this?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example: Linear Regression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756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x &lt;- 1:20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a &lt;- 2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 &lt;- 1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sd &lt;- 8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 = 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set.seed(1)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y_det &lt;- a + b*x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y &lt;- rnorm(n = length(y_det),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mean = y_det,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sd = sd)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example: Linear Regression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756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x &lt;- 1:20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a &lt;- 2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 &lt;- 1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sd &lt;- 8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 = 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set.seed(1)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y_det &lt;- a + b*x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y &lt;- rnorm(n = length(y_det),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mean = y_det,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sd = sd)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272425" y="1322050"/>
            <a:ext cx="5895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Once you’ve done this, make a plot of y ~ x</a:t>
            </a:r>
            <a:endParaRPr b="1"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Compare your plot with others, are they the same?</a:t>
            </a:r>
            <a:endParaRPr b="1"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example: Linear Regression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7569000" cy="3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need to: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whether the relationship we simulated is supported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how close our estimates are to the true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# fit a linear model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 &lt;- lm(y ~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# get the model coefficients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coef(summary(m))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Is b significant?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How close is the estimate of b to the true value?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example: Linear Regression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7569000" cy="3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Remember: Power = probability of rejecting a false null hypothesis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random draw doesn’t tell us that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to do this lots of times and record the 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structure: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for(&lt;index&gt; in &lt;some vector&gt;){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some function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for(i in 1:100){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print(i)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x_unif&lt;- runif(n = 50,min = 0,max = 100)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for(x in length(x_unif)){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x_unif[x] &lt;- rnorm(n = 1,mean = x_unif[x],sd = 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example: Linear Regression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7569000" cy="3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nsim &lt;- 400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pval &lt;- numeric(nsim)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for(i in 1:nsim){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y &lt;- rnorm(n = length(y_det),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mean = y_det,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sd = sd)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 &lt;- lm(y ~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pval[i] &lt;- coef(summary(m))["x","Pr(&gt;|t|)"]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sum(pval &lt; 0.05)/nsim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example: Linear Regression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7569000" cy="3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nsim &lt;- 400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pval &lt;- numeric(nsim)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for(i in 1:nsim){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y &lt;- rnorm(n = length(y_det),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mean = y_det,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sd = sd)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 &lt;- lm(y ~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pval[i] &lt;- coef(summary(m))["x","Pr(&gt;|t|)"]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sum(pval &lt; 0.05)/nsim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4035525" y="1411225"/>
            <a:ext cx="43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Do these </a:t>
            </a:r>
            <a:r>
              <a:rPr b="1" lang="en" sz="1800">
                <a:solidFill>
                  <a:srgbClr val="980000"/>
                </a:solidFill>
              </a:rPr>
              <a:t>components make sense?</a:t>
            </a:r>
            <a:endParaRPr b="1"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power?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546173" y="13362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{EA083CA0-649E-48C4-87BE-581616F78BB0}</a:tableStyleId>
              </a:tblPr>
              <a:tblGrid>
                <a:gridCol w="1365800"/>
                <a:gridCol w="1365800"/>
                <a:gridCol w="136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 to reject H</a:t>
                      </a:r>
                      <a:r>
                        <a:rPr baseline="-25000" lang="en"/>
                        <a:t>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 to NOT reject H</a:t>
                      </a:r>
                      <a:r>
                        <a:rPr baseline="-25000" lang="en"/>
                        <a:t>0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H</a:t>
                      </a:r>
                      <a:r>
                        <a:rPr baseline="-25000" lang="en"/>
                        <a:t>0</a:t>
                      </a:r>
                      <a:r>
                        <a:rPr lang="en"/>
                        <a:t> is 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1 -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H</a:t>
                      </a:r>
                      <a:r>
                        <a:rPr baseline="-25000" lang="en"/>
                        <a:t>1</a:t>
                      </a:r>
                      <a:r>
                        <a:rPr lang="en"/>
                        <a:t> is 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1 -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𝛽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550" y="169175"/>
            <a:ext cx="3828050" cy="40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0" y="4820400"/>
            <a:ext cx="570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By Fangz - Own work, CC BY 4.0, https://commons.wikimedia.org/w/index.php?curid=150467695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988825" y="3651000"/>
            <a:ext cx="217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395931" y="3621052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𝛽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014127" y="3595075"/>
            <a:ext cx="5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1 - </a:t>
            </a:r>
            <a:r>
              <a:rPr lang="en">
                <a:solidFill>
                  <a:schemeClr val="dk1"/>
                </a:solidFill>
              </a:rPr>
              <a:t>𝛽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967377" y="1545600"/>
            <a:ext cx="5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1 - </a:t>
            </a:r>
            <a:r>
              <a:rPr lang="en">
                <a:solidFill>
                  <a:schemeClr val="dk1"/>
                </a:solidFill>
              </a:rPr>
              <a:t>𝛼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for() loops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for(i in 1:10){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for(j in 1:20){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print(paste("i = ",i," j = ",j))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different parameters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bvec &lt;- seq(-2, 2, by = 0.1)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power.b &lt;- numeric(length(bvec))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for(j in 1:length(bvec)){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for(i in 1:nsim){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b &lt;- bvec[j]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y_det &lt;- a + b*x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y &lt;- rnorm(n = length(y_det),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mean = y_det,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sd = sd)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 &lt;- lm(y ~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#get p-value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pval[i] &lt;- coef(summary(m))["x","Pr(&gt;|t|)"]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}#end i lloop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power.b[j] &lt;- sum(pval&lt; 0.05)/nsim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}#end j loop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different parameters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bvec &lt;- seq(-2, 2, by = 0.1)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power.b &lt;- numeric(length(bvec))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for(j in 1:length(bvec)){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for(i in 1:nsim){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b &lt;- bvec[j]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y_det &lt;- a + b*x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y &lt;- rnorm(n = length(y_det),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mean = y_det,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sd = sd)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 &lt;- lm(y ~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#get p-value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pval[i] &lt;- coef(summary(m))["x","Pr(&gt;|t|)"]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}#end i lloop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power.b[j] &lt;- sum(pval&lt; 0.05)/nsim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}#end j loop</a:t>
            </a: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4917575" y="1322050"/>
            <a:ext cx="375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Check the slope impacts power.</a:t>
            </a:r>
            <a:endParaRPr b="1"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What is the relationship?</a:t>
            </a:r>
            <a:endParaRPr b="1"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390475"/>
            <a:ext cx="8520600" cy="4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Remainder of Class: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Challenge: does sample size impact power?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Can you use fewer samples when the slope is higher?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Update your code to check this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Hints: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 another for() loop that loops over different sample sizes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 col or pch for plotting different sample sizes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Before next class: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in Assignment 2 (due Friday)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6.1 - 6.2 (6.2.2 is optional)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power?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546173" y="13362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{EA083CA0-649E-48C4-87BE-581616F78BB0}</a:tableStyleId>
              </a:tblPr>
              <a:tblGrid>
                <a:gridCol w="1365800"/>
                <a:gridCol w="1365800"/>
                <a:gridCol w="136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 to reject H</a:t>
                      </a:r>
                      <a:r>
                        <a:rPr baseline="-25000" lang="en"/>
                        <a:t>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 to NOT reject H</a:t>
                      </a:r>
                      <a:r>
                        <a:rPr baseline="-25000" lang="en"/>
                        <a:t>0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H</a:t>
                      </a:r>
                      <a:r>
                        <a:rPr baseline="-25000" lang="en"/>
                        <a:t>0</a:t>
                      </a:r>
                      <a:r>
                        <a:rPr lang="en"/>
                        <a:t> is 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1 -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H</a:t>
                      </a:r>
                      <a:r>
                        <a:rPr baseline="-25000" lang="en"/>
                        <a:t>1</a:t>
                      </a:r>
                      <a:r>
                        <a:rPr lang="en"/>
                        <a:t> is 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1 - 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𝛽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" name="Google Shape;74;p15"/>
          <p:cNvSpPr/>
          <p:nvPr/>
        </p:nvSpPr>
        <p:spPr>
          <a:xfrm>
            <a:off x="2142625" y="2382450"/>
            <a:ext cx="832500" cy="29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984075" y="3234750"/>
            <a:ext cx="8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power</a:t>
            </a:r>
            <a:endParaRPr sz="1800">
              <a:solidFill>
                <a:srgbClr val="980000"/>
              </a:solidFill>
            </a:endParaRPr>
          </a:p>
        </p:txBody>
      </p:sp>
      <p:cxnSp>
        <p:nvCxnSpPr>
          <p:cNvPr id="76" name="Google Shape;76;p15"/>
          <p:cNvCxnSpPr/>
          <p:nvPr/>
        </p:nvCxnSpPr>
        <p:spPr>
          <a:xfrm flipH="1" rot="10800000">
            <a:off x="2370600" y="2788775"/>
            <a:ext cx="158700" cy="555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550" y="169175"/>
            <a:ext cx="3828050" cy="40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0" y="4820400"/>
            <a:ext cx="570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By Fangz - Own work, CC BY 4.0, https://commons.wikimedia.org/w/index.php?curid=150467695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988825" y="3651000"/>
            <a:ext cx="217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395931" y="3621052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𝛽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7014127" y="3595075"/>
            <a:ext cx="5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1 - 𝛽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967377" y="1545600"/>
            <a:ext cx="5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1 - 𝛼</a:t>
            </a:r>
            <a:endParaRPr/>
          </a:p>
        </p:txBody>
      </p:sp>
      <p:cxnSp>
        <p:nvCxnSpPr>
          <p:cNvPr id="83" name="Google Shape;83;p15"/>
          <p:cNvCxnSpPr/>
          <p:nvPr/>
        </p:nvCxnSpPr>
        <p:spPr>
          <a:xfrm flipH="1" rot="10800000">
            <a:off x="2568775" y="2987100"/>
            <a:ext cx="4211700" cy="3765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in a broader sense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focus on p-values, better to focus 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does data quantity impact my answers?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does data quality impact my </a:t>
            </a:r>
            <a:r>
              <a:rPr lang="en"/>
              <a:t>answers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I trade off experimental costs vs effectiveness?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estimate power?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some cases, you can use fancy 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cases are easiest using </a:t>
            </a:r>
            <a:r>
              <a:rPr b="1" lang="en"/>
              <a:t>simulations!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think about with power analyses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and distribution of 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total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Distribution of observations across 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Stratified vs even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Amount of variation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Control vs quantification of variation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Effect sizes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think about with power analyses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I wanted to measure leaf area for species across an elevation gradient: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kind of factors might I need to consider?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of research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data is always better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data collection has costs in terms of time and money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 analyses help us allocate </a:t>
            </a:r>
            <a:r>
              <a:rPr lang="en"/>
              <a:t>available</a:t>
            </a:r>
            <a:r>
              <a:rPr lang="en"/>
              <a:t> time and money better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metrics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Bias: difference between the estimate and the true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Variance: variability of estimates </a:t>
            </a:r>
            <a:r>
              <a:rPr lang="en"/>
              <a:t>around</a:t>
            </a:r>
            <a:r>
              <a:rPr lang="en"/>
              <a:t> mean estimate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Confidence interval width: how precise is the estimate?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 Squared Error: (bias</a:t>
            </a:r>
            <a:r>
              <a:rPr baseline="30000" lang="en"/>
              <a:t>2</a:t>
            </a:r>
            <a:r>
              <a:rPr lang="en"/>
              <a:t> + variance) total variation around the true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Coverage: probability the CI includes the true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Power: probability of correctly rejecting the null hypothesis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