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E53EA48-A440-4D7C-A477-484EC94C68D3}">
  <a:tblStyle styleId="{EE53EA48-A440-4D7C-A477-484EC94C68D3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64c02cc92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64c02cc92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7a5ae4e72d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7a5ae4e72d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7a5ae4e72d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7a5ae4e72d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7a5ae4e72d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7a5ae4e72d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7a5ae4e72d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7a5ae4e72d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7a5ae4e72d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7a5ae4e72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7a5ae4e72d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7a5ae4e72d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7a5ae4e72d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37a5ae4e72d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7a5ae4e72d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37a5ae4e72d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377e8978cb6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377e8978cb6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377e8978cb6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377e8978cb6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77e8978cb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77e8978cb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64c02cc92f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364c02cc92f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7a5ae4e72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7a5ae4e72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7a5ae4e72d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7a5ae4e72d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7a5ae4e72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7a5ae4e72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7a5ae4e72d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7a5ae4e72d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77e8978cb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77e8978cb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77e8978cb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77e8978cb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7a5ae4e72d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7a5ae4e72d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744575"/>
            <a:ext cx="8520600" cy="99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Statistical Frameworks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1897850"/>
            <a:ext cx="8520600" cy="25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Today’s agenda: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 statistical frameworks,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 the modelling process,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 working with code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modelling process?</a:t>
            </a:r>
            <a:endParaRPr/>
          </a:p>
        </p:txBody>
      </p:sp>
      <p:sp>
        <p:nvSpPr>
          <p:cNvPr id="135" name="Google Shape;135;p22"/>
          <p:cNvSpPr/>
          <p:nvPr/>
        </p:nvSpPr>
        <p:spPr>
          <a:xfrm>
            <a:off x="2776900" y="1024725"/>
            <a:ext cx="1159500" cy="35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</a:t>
            </a:r>
            <a:endParaRPr/>
          </a:p>
        </p:txBody>
      </p:sp>
      <p:sp>
        <p:nvSpPr>
          <p:cNvPr id="136" name="Google Shape;136;p22"/>
          <p:cNvSpPr/>
          <p:nvPr/>
        </p:nvSpPr>
        <p:spPr>
          <a:xfrm>
            <a:off x="2790554" y="1633004"/>
            <a:ext cx="1159500" cy="35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137" name="Google Shape;137;p22"/>
          <p:cNvSpPr/>
          <p:nvPr/>
        </p:nvSpPr>
        <p:spPr>
          <a:xfrm>
            <a:off x="2150100" y="2201628"/>
            <a:ext cx="1159500" cy="464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2"/>
          <p:cNvSpPr/>
          <p:nvPr/>
        </p:nvSpPr>
        <p:spPr>
          <a:xfrm>
            <a:off x="3580950" y="2205379"/>
            <a:ext cx="1336500" cy="464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2"/>
          <p:cNvSpPr/>
          <p:nvPr/>
        </p:nvSpPr>
        <p:spPr>
          <a:xfrm>
            <a:off x="2788110" y="2899100"/>
            <a:ext cx="1159500" cy="464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2"/>
          <p:cNvSpPr/>
          <p:nvPr/>
        </p:nvSpPr>
        <p:spPr>
          <a:xfrm>
            <a:off x="2330925" y="3613871"/>
            <a:ext cx="2110800" cy="513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2"/>
          <p:cNvSpPr/>
          <p:nvPr/>
        </p:nvSpPr>
        <p:spPr>
          <a:xfrm>
            <a:off x="2835250" y="4577924"/>
            <a:ext cx="1159500" cy="464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2" name="Google Shape;142;p22"/>
          <p:cNvCxnSpPr>
            <a:stCxn id="135" idx="2"/>
            <a:endCxn id="136" idx="0"/>
          </p:cNvCxnSpPr>
          <p:nvPr/>
        </p:nvCxnSpPr>
        <p:spPr>
          <a:xfrm>
            <a:off x="3356650" y="1381425"/>
            <a:ext cx="13800" cy="25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3" name="Google Shape;143;p22"/>
          <p:cNvCxnSpPr>
            <a:stCxn id="136" idx="2"/>
            <a:endCxn id="137" idx="0"/>
          </p:cNvCxnSpPr>
          <p:nvPr/>
        </p:nvCxnSpPr>
        <p:spPr>
          <a:xfrm flipH="1">
            <a:off x="2729804" y="1989704"/>
            <a:ext cx="640500" cy="21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4" name="Google Shape;144;p22"/>
          <p:cNvCxnSpPr>
            <a:stCxn id="136" idx="2"/>
            <a:endCxn id="138" idx="0"/>
          </p:cNvCxnSpPr>
          <p:nvPr/>
        </p:nvCxnSpPr>
        <p:spPr>
          <a:xfrm>
            <a:off x="3370304" y="1989704"/>
            <a:ext cx="879000" cy="21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5" name="Google Shape;145;p22"/>
          <p:cNvCxnSpPr>
            <a:stCxn id="137" idx="2"/>
            <a:endCxn id="139" idx="0"/>
          </p:cNvCxnSpPr>
          <p:nvPr/>
        </p:nvCxnSpPr>
        <p:spPr>
          <a:xfrm>
            <a:off x="2729850" y="2666028"/>
            <a:ext cx="638100" cy="23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6" name="Google Shape;146;p22"/>
          <p:cNvCxnSpPr>
            <a:stCxn id="138" idx="2"/>
            <a:endCxn id="139" idx="0"/>
          </p:cNvCxnSpPr>
          <p:nvPr/>
        </p:nvCxnSpPr>
        <p:spPr>
          <a:xfrm flipH="1">
            <a:off x="3367800" y="2669779"/>
            <a:ext cx="881400" cy="22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7" name="Google Shape;147;p22"/>
          <p:cNvCxnSpPr>
            <a:stCxn id="139" idx="2"/>
            <a:endCxn id="140" idx="0"/>
          </p:cNvCxnSpPr>
          <p:nvPr/>
        </p:nvCxnSpPr>
        <p:spPr>
          <a:xfrm>
            <a:off x="3367860" y="3363500"/>
            <a:ext cx="18600" cy="25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8" name="Google Shape;148;p22"/>
          <p:cNvCxnSpPr>
            <a:stCxn id="140" idx="2"/>
            <a:endCxn id="141" idx="0"/>
          </p:cNvCxnSpPr>
          <p:nvPr/>
        </p:nvCxnSpPr>
        <p:spPr>
          <a:xfrm>
            <a:off x="3386325" y="4126871"/>
            <a:ext cx="28800" cy="45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modelling process?</a:t>
            </a:r>
            <a:endParaRPr/>
          </a:p>
        </p:txBody>
      </p:sp>
      <p:sp>
        <p:nvSpPr>
          <p:cNvPr id="154" name="Google Shape;154;p23"/>
          <p:cNvSpPr/>
          <p:nvPr/>
        </p:nvSpPr>
        <p:spPr>
          <a:xfrm>
            <a:off x="2776900" y="1024725"/>
            <a:ext cx="1159500" cy="35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</a:t>
            </a:r>
            <a:endParaRPr/>
          </a:p>
        </p:txBody>
      </p:sp>
      <p:sp>
        <p:nvSpPr>
          <p:cNvPr id="155" name="Google Shape;155;p23"/>
          <p:cNvSpPr/>
          <p:nvPr/>
        </p:nvSpPr>
        <p:spPr>
          <a:xfrm>
            <a:off x="2790554" y="1633004"/>
            <a:ext cx="1159500" cy="35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156" name="Google Shape;156;p23"/>
          <p:cNvSpPr/>
          <p:nvPr/>
        </p:nvSpPr>
        <p:spPr>
          <a:xfrm>
            <a:off x="2150100" y="2201628"/>
            <a:ext cx="1159500" cy="464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Stochastic Model(s)</a:t>
            </a:r>
            <a:endParaRPr/>
          </a:p>
        </p:txBody>
      </p:sp>
      <p:sp>
        <p:nvSpPr>
          <p:cNvPr id="157" name="Google Shape;157;p23"/>
          <p:cNvSpPr/>
          <p:nvPr/>
        </p:nvSpPr>
        <p:spPr>
          <a:xfrm>
            <a:off x="3580950" y="2205379"/>
            <a:ext cx="1336500" cy="464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Deterministic Model(s)</a:t>
            </a:r>
            <a:endParaRPr/>
          </a:p>
        </p:txBody>
      </p:sp>
      <p:sp>
        <p:nvSpPr>
          <p:cNvPr id="158" name="Google Shape;158;p23"/>
          <p:cNvSpPr/>
          <p:nvPr/>
        </p:nvSpPr>
        <p:spPr>
          <a:xfrm>
            <a:off x="2788110" y="2899100"/>
            <a:ext cx="1159500" cy="464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3"/>
          <p:cNvSpPr/>
          <p:nvPr/>
        </p:nvSpPr>
        <p:spPr>
          <a:xfrm>
            <a:off x="2330925" y="3613871"/>
            <a:ext cx="2110800" cy="513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3"/>
          <p:cNvSpPr/>
          <p:nvPr/>
        </p:nvSpPr>
        <p:spPr>
          <a:xfrm>
            <a:off x="2835250" y="4577924"/>
            <a:ext cx="1159500" cy="464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1" name="Google Shape;161;p23"/>
          <p:cNvCxnSpPr>
            <a:stCxn id="154" idx="2"/>
            <a:endCxn id="155" idx="0"/>
          </p:cNvCxnSpPr>
          <p:nvPr/>
        </p:nvCxnSpPr>
        <p:spPr>
          <a:xfrm>
            <a:off x="3356650" y="1381425"/>
            <a:ext cx="13800" cy="25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2" name="Google Shape;162;p23"/>
          <p:cNvCxnSpPr>
            <a:stCxn id="155" idx="2"/>
            <a:endCxn id="156" idx="0"/>
          </p:cNvCxnSpPr>
          <p:nvPr/>
        </p:nvCxnSpPr>
        <p:spPr>
          <a:xfrm flipH="1">
            <a:off x="2729804" y="1989704"/>
            <a:ext cx="640500" cy="21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3" name="Google Shape;163;p23"/>
          <p:cNvCxnSpPr>
            <a:stCxn id="155" idx="2"/>
            <a:endCxn id="157" idx="0"/>
          </p:cNvCxnSpPr>
          <p:nvPr/>
        </p:nvCxnSpPr>
        <p:spPr>
          <a:xfrm>
            <a:off x="3370304" y="1989704"/>
            <a:ext cx="879000" cy="21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4" name="Google Shape;164;p23"/>
          <p:cNvCxnSpPr>
            <a:stCxn id="156" idx="2"/>
            <a:endCxn id="158" idx="0"/>
          </p:cNvCxnSpPr>
          <p:nvPr/>
        </p:nvCxnSpPr>
        <p:spPr>
          <a:xfrm>
            <a:off x="2729850" y="2666028"/>
            <a:ext cx="638100" cy="23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5" name="Google Shape;165;p23"/>
          <p:cNvCxnSpPr>
            <a:stCxn id="157" idx="2"/>
            <a:endCxn id="158" idx="0"/>
          </p:cNvCxnSpPr>
          <p:nvPr/>
        </p:nvCxnSpPr>
        <p:spPr>
          <a:xfrm flipH="1">
            <a:off x="3367800" y="2669779"/>
            <a:ext cx="881400" cy="22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6" name="Google Shape;166;p23"/>
          <p:cNvCxnSpPr>
            <a:stCxn id="158" idx="2"/>
            <a:endCxn id="159" idx="0"/>
          </p:cNvCxnSpPr>
          <p:nvPr/>
        </p:nvCxnSpPr>
        <p:spPr>
          <a:xfrm>
            <a:off x="3367860" y="3363500"/>
            <a:ext cx="18600" cy="25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7" name="Google Shape;167;p23"/>
          <p:cNvCxnSpPr>
            <a:stCxn id="159" idx="2"/>
            <a:endCxn id="160" idx="0"/>
          </p:cNvCxnSpPr>
          <p:nvPr/>
        </p:nvCxnSpPr>
        <p:spPr>
          <a:xfrm>
            <a:off x="3386325" y="4126871"/>
            <a:ext cx="28800" cy="45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modelling process?</a:t>
            </a:r>
            <a:endParaRPr/>
          </a:p>
        </p:txBody>
      </p:sp>
      <p:sp>
        <p:nvSpPr>
          <p:cNvPr id="173" name="Google Shape;173;p24"/>
          <p:cNvSpPr/>
          <p:nvPr/>
        </p:nvSpPr>
        <p:spPr>
          <a:xfrm>
            <a:off x="2776900" y="1024725"/>
            <a:ext cx="1159500" cy="35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</a:t>
            </a:r>
            <a:endParaRPr/>
          </a:p>
        </p:txBody>
      </p:sp>
      <p:sp>
        <p:nvSpPr>
          <p:cNvPr id="174" name="Google Shape;174;p24"/>
          <p:cNvSpPr/>
          <p:nvPr/>
        </p:nvSpPr>
        <p:spPr>
          <a:xfrm>
            <a:off x="2790554" y="1633004"/>
            <a:ext cx="1159500" cy="35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175" name="Google Shape;175;p24"/>
          <p:cNvSpPr/>
          <p:nvPr/>
        </p:nvSpPr>
        <p:spPr>
          <a:xfrm>
            <a:off x="2150100" y="2201628"/>
            <a:ext cx="1159500" cy="464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Stochastic Model(s)</a:t>
            </a:r>
            <a:endParaRPr/>
          </a:p>
        </p:txBody>
      </p:sp>
      <p:sp>
        <p:nvSpPr>
          <p:cNvPr id="176" name="Google Shape;176;p24"/>
          <p:cNvSpPr/>
          <p:nvPr/>
        </p:nvSpPr>
        <p:spPr>
          <a:xfrm>
            <a:off x="3580950" y="2205379"/>
            <a:ext cx="1336500" cy="464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Deterministic Model(s)</a:t>
            </a:r>
            <a:endParaRPr/>
          </a:p>
        </p:txBody>
      </p:sp>
      <p:sp>
        <p:nvSpPr>
          <p:cNvPr id="177" name="Google Shape;177;p24"/>
          <p:cNvSpPr/>
          <p:nvPr/>
        </p:nvSpPr>
        <p:spPr>
          <a:xfrm>
            <a:off x="2788110" y="2899100"/>
            <a:ext cx="1159500" cy="464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Estimate Parameters</a:t>
            </a:r>
            <a:endParaRPr/>
          </a:p>
        </p:txBody>
      </p:sp>
      <p:sp>
        <p:nvSpPr>
          <p:cNvPr id="178" name="Google Shape;178;p24"/>
          <p:cNvSpPr/>
          <p:nvPr/>
        </p:nvSpPr>
        <p:spPr>
          <a:xfrm>
            <a:off x="2330925" y="3613871"/>
            <a:ext cx="2110800" cy="513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4"/>
          <p:cNvSpPr/>
          <p:nvPr/>
        </p:nvSpPr>
        <p:spPr>
          <a:xfrm>
            <a:off x="2835250" y="4577924"/>
            <a:ext cx="1159500" cy="464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0" name="Google Shape;180;p24"/>
          <p:cNvCxnSpPr>
            <a:stCxn id="173" idx="2"/>
            <a:endCxn id="174" idx="0"/>
          </p:cNvCxnSpPr>
          <p:nvPr/>
        </p:nvCxnSpPr>
        <p:spPr>
          <a:xfrm>
            <a:off x="3356650" y="1381425"/>
            <a:ext cx="13800" cy="25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1" name="Google Shape;181;p24"/>
          <p:cNvCxnSpPr>
            <a:stCxn id="174" idx="2"/>
            <a:endCxn id="175" idx="0"/>
          </p:cNvCxnSpPr>
          <p:nvPr/>
        </p:nvCxnSpPr>
        <p:spPr>
          <a:xfrm flipH="1">
            <a:off x="2729804" y="1989704"/>
            <a:ext cx="640500" cy="21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2" name="Google Shape;182;p24"/>
          <p:cNvCxnSpPr>
            <a:stCxn id="174" idx="2"/>
            <a:endCxn id="176" idx="0"/>
          </p:cNvCxnSpPr>
          <p:nvPr/>
        </p:nvCxnSpPr>
        <p:spPr>
          <a:xfrm>
            <a:off x="3370304" y="1989704"/>
            <a:ext cx="879000" cy="21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3" name="Google Shape;183;p24"/>
          <p:cNvCxnSpPr>
            <a:stCxn id="175" idx="2"/>
            <a:endCxn id="177" idx="0"/>
          </p:cNvCxnSpPr>
          <p:nvPr/>
        </p:nvCxnSpPr>
        <p:spPr>
          <a:xfrm>
            <a:off x="2729850" y="2666028"/>
            <a:ext cx="638100" cy="23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4" name="Google Shape;184;p24"/>
          <p:cNvCxnSpPr>
            <a:stCxn id="176" idx="2"/>
            <a:endCxn id="177" idx="0"/>
          </p:cNvCxnSpPr>
          <p:nvPr/>
        </p:nvCxnSpPr>
        <p:spPr>
          <a:xfrm flipH="1">
            <a:off x="3367800" y="2669779"/>
            <a:ext cx="881400" cy="22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5" name="Google Shape;185;p24"/>
          <p:cNvCxnSpPr>
            <a:stCxn id="177" idx="2"/>
            <a:endCxn id="178" idx="0"/>
          </p:cNvCxnSpPr>
          <p:nvPr/>
        </p:nvCxnSpPr>
        <p:spPr>
          <a:xfrm>
            <a:off x="3367860" y="3363500"/>
            <a:ext cx="18600" cy="25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6" name="Google Shape;186;p24"/>
          <p:cNvCxnSpPr>
            <a:stCxn id="178" idx="2"/>
            <a:endCxn id="179" idx="0"/>
          </p:cNvCxnSpPr>
          <p:nvPr/>
        </p:nvCxnSpPr>
        <p:spPr>
          <a:xfrm>
            <a:off x="3386325" y="4126871"/>
            <a:ext cx="28800" cy="45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modelling process?</a:t>
            </a:r>
            <a:endParaRPr/>
          </a:p>
        </p:txBody>
      </p:sp>
      <p:sp>
        <p:nvSpPr>
          <p:cNvPr id="192" name="Google Shape;192;p25"/>
          <p:cNvSpPr/>
          <p:nvPr/>
        </p:nvSpPr>
        <p:spPr>
          <a:xfrm>
            <a:off x="2776900" y="1024725"/>
            <a:ext cx="1159500" cy="35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</a:t>
            </a:r>
            <a:endParaRPr/>
          </a:p>
        </p:txBody>
      </p:sp>
      <p:sp>
        <p:nvSpPr>
          <p:cNvPr id="193" name="Google Shape;193;p25"/>
          <p:cNvSpPr/>
          <p:nvPr/>
        </p:nvSpPr>
        <p:spPr>
          <a:xfrm>
            <a:off x="2790554" y="1633004"/>
            <a:ext cx="1159500" cy="35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194" name="Google Shape;194;p25"/>
          <p:cNvSpPr/>
          <p:nvPr/>
        </p:nvSpPr>
        <p:spPr>
          <a:xfrm>
            <a:off x="2150100" y="2201628"/>
            <a:ext cx="1159500" cy="464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Stochastic Model(s)</a:t>
            </a:r>
            <a:endParaRPr/>
          </a:p>
        </p:txBody>
      </p:sp>
      <p:sp>
        <p:nvSpPr>
          <p:cNvPr id="195" name="Google Shape;195;p25"/>
          <p:cNvSpPr/>
          <p:nvPr/>
        </p:nvSpPr>
        <p:spPr>
          <a:xfrm>
            <a:off x="3580950" y="2205379"/>
            <a:ext cx="1336500" cy="464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Deterministic Model(s)</a:t>
            </a:r>
            <a:endParaRPr/>
          </a:p>
        </p:txBody>
      </p:sp>
      <p:sp>
        <p:nvSpPr>
          <p:cNvPr id="196" name="Google Shape;196;p25"/>
          <p:cNvSpPr/>
          <p:nvPr/>
        </p:nvSpPr>
        <p:spPr>
          <a:xfrm>
            <a:off x="2788110" y="2899100"/>
            <a:ext cx="1159500" cy="464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Estimate Parameters</a:t>
            </a:r>
            <a:endParaRPr/>
          </a:p>
        </p:txBody>
      </p:sp>
      <p:sp>
        <p:nvSpPr>
          <p:cNvPr id="197" name="Google Shape;197;p25"/>
          <p:cNvSpPr/>
          <p:nvPr/>
        </p:nvSpPr>
        <p:spPr>
          <a:xfrm>
            <a:off x="2330925" y="3613871"/>
            <a:ext cx="2110800" cy="513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Estimate Confidence Regions</a:t>
            </a:r>
            <a:endParaRPr/>
          </a:p>
        </p:txBody>
      </p:sp>
      <p:sp>
        <p:nvSpPr>
          <p:cNvPr id="198" name="Google Shape;198;p25"/>
          <p:cNvSpPr/>
          <p:nvPr/>
        </p:nvSpPr>
        <p:spPr>
          <a:xfrm>
            <a:off x="2835250" y="4577924"/>
            <a:ext cx="1159500" cy="464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9" name="Google Shape;199;p25"/>
          <p:cNvCxnSpPr>
            <a:stCxn id="192" idx="2"/>
            <a:endCxn id="193" idx="0"/>
          </p:cNvCxnSpPr>
          <p:nvPr/>
        </p:nvCxnSpPr>
        <p:spPr>
          <a:xfrm>
            <a:off x="3356650" y="1381425"/>
            <a:ext cx="13800" cy="25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0" name="Google Shape;200;p25"/>
          <p:cNvCxnSpPr>
            <a:stCxn id="193" idx="2"/>
            <a:endCxn id="194" idx="0"/>
          </p:cNvCxnSpPr>
          <p:nvPr/>
        </p:nvCxnSpPr>
        <p:spPr>
          <a:xfrm flipH="1">
            <a:off x="2729804" y="1989704"/>
            <a:ext cx="640500" cy="21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1" name="Google Shape;201;p25"/>
          <p:cNvCxnSpPr>
            <a:stCxn id="193" idx="2"/>
            <a:endCxn id="195" idx="0"/>
          </p:cNvCxnSpPr>
          <p:nvPr/>
        </p:nvCxnSpPr>
        <p:spPr>
          <a:xfrm>
            <a:off x="3370304" y="1989704"/>
            <a:ext cx="879000" cy="21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2" name="Google Shape;202;p25"/>
          <p:cNvCxnSpPr>
            <a:stCxn id="194" idx="2"/>
            <a:endCxn id="196" idx="0"/>
          </p:cNvCxnSpPr>
          <p:nvPr/>
        </p:nvCxnSpPr>
        <p:spPr>
          <a:xfrm>
            <a:off x="2729850" y="2666028"/>
            <a:ext cx="638100" cy="23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3" name="Google Shape;203;p25"/>
          <p:cNvCxnSpPr>
            <a:stCxn id="195" idx="2"/>
            <a:endCxn id="196" idx="0"/>
          </p:cNvCxnSpPr>
          <p:nvPr/>
        </p:nvCxnSpPr>
        <p:spPr>
          <a:xfrm flipH="1">
            <a:off x="3367800" y="2669779"/>
            <a:ext cx="881400" cy="22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4" name="Google Shape;204;p25"/>
          <p:cNvCxnSpPr>
            <a:stCxn id="196" idx="2"/>
            <a:endCxn id="197" idx="0"/>
          </p:cNvCxnSpPr>
          <p:nvPr/>
        </p:nvCxnSpPr>
        <p:spPr>
          <a:xfrm>
            <a:off x="3367860" y="3363500"/>
            <a:ext cx="18600" cy="25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5" name="Google Shape;205;p25"/>
          <p:cNvCxnSpPr>
            <a:stCxn id="197" idx="2"/>
            <a:endCxn id="198" idx="0"/>
          </p:cNvCxnSpPr>
          <p:nvPr/>
        </p:nvCxnSpPr>
        <p:spPr>
          <a:xfrm>
            <a:off x="3386325" y="4126871"/>
            <a:ext cx="28800" cy="45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modelling process?</a:t>
            </a:r>
            <a:endParaRPr/>
          </a:p>
        </p:txBody>
      </p:sp>
      <p:sp>
        <p:nvSpPr>
          <p:cNvPr id="211" name="Google Shape;211;p26"/>
          <p:cNvSpPr/>
          <p:nvPr/>
        </p:nvSpPr>
        <p:spPr>
          <a:xfrm>
            <a:off x="2776900" y="1024725"/>
            <a:ext cx="1159500" cy="35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</a:t>
            </a:r>
            <a:endParaRPr/>
          </a:p>
        </p:txBody>
      </p:sp>
      <p:sp>
        <p:nvSpPr>
          <p:cNvPr id="212" name="Google Shape;212;p26"/>
          <p:cNvSpPr/>
          <p:nvPr/>
        </p:nvSpPr>
        <p:spPr>
          <a:xfrm>
            <a:off x="2790554" y="1633004"/>
            <a:ext cx="1159500" cy="35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213" name="Google Shape;213;p26"/>
          <p:cNvSpPr/>
          <p:nvPr/>
        </p:nvSpPr>
        <p:spPr>
          <a:xfrm>
            <a:off x="2150100" y="2201628"/>
            <a:ext cx="1159500" cy="464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Stochastic Model(s)</a:t>
            </a:r>
            <a:endParaRPr/>
          </a:p>
        </p:txBody>
      </p:sp>
      <p:sp>
        <p:nvSpPr>
          <p:cNvPr id="214" name="Google Shape;214;p26"/>
          <p:cNvSpPr/>
          <p:nvPr/>
        </p:nvSpPr>
        <p:spPr>
          <a:xfrm>
            <a:off x="3580950" y="2205379"/>
            <a:ext cx="1336500" cy="464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Deterministic Model(s)</a:t>
            </a:r>
            <a:endParaRPr/>
          </a:p>
        </p:txBody>
      </p:sp>
      <p:sp>
        <p:nvSpPr>
          <p:cNvPr id="215" name="Google Shape;215;p26"/>
          <p:cNvSpPr/>
          <p:nvPr/>
        </p:nvSpPr>
        <p:spPr>
          <a:xfrm>
            <a:off x="2788110" y="2899100"/>
            <a:ext cx="1159500" cy="464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Estimate Parameters</a:t>
            </a:r>
            <a:endParaRPr/>
          </a:p>
        </p:txBody>
      </p:sp>
      <p:sp>
        <p:nvSpPr>
          <p:cNvPr id="216" name="Google Shape;216;p26"/>
          <p:cNvSpPr/>
          <p:nvPr/>
        </p:nvSpPr>
        <p:spPr>
          <a:xfrm>
            <a:off x="2330925" y="3613871"/>
            <a:ext cx="2110800" cy="513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Estimate Confidence Regions</a:t>
            </a:r>
            <a:endParaRPr/>
          </a:p>
        </p:txBody>
      </p:sp>
      <p:sp>
        <p:nvSpPr>
          <p:cNvPr id="217" name="Google Shape;217;p26"/>
          <p:cNvSpPr/>
          <p:nvPr/>
        </p:nvSpPr>
        <p:spPr>
          <a:xfrm>
            <a:off x="2835250" y="4577924"/>
            <a:ext cx="1159500" cy="464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 Questions</a:t>
            </a:r>
            <a:endParaRPr/>
          </a:p>
        </p:txBody>
      </p:sp>
      <p:cxnSp>
        <p:nvCxnSpPr>
          <p:cNvPr id="218" name="Google Shape;218;p26"/>
          <p:cNvCxnSpPr>
            <a:stCxn id="211" idx="2"/>
            <a:endCxn id="212" idx="0"/>
          </p:cNvCxnSpPr>
          <p:nvPr/>
        </p:nvCxnSpPr>
        <p:spPr>
          <a:xfrm>
            <a:off x="3356650" y="1381425"/>
            <a:ext cx="13800" cy="25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9" name="Google Shape;219;p26"/>
          <p:cNvCxnSpPr>
            <a:stCxn id="212" idx="2"/>
            <a:endCxn id="213" idx="0"/>
          </p:cNvCxnSpPr>
          <p:nvPr/>
        </p:nvCxnSpPr>
        <p:spPr>
          <a:xfrm flipH="1">
            <a:off x="2729804" y="1989704"/>
            <a:ext cx="640500" cy="21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0" name="Google Shape;220;p26"/>
          <p:cNvCxnSpPr>
            <a:stCxn id="212" idx="2"/>
            <a:endCxn id="214" idx="0"/>
          </p:cNvCxnSpPr>
          <p:nvPr/>
        </p:nvCxnSpPr>
        <p:spPr>
          <a:xfrm>
            <a:off x="3370304" y="1989704"/>
            <a:ext cx="879000" cy="21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1" name="Google Shape;221;p26"/>
          <p:cNvCxnSpPr>
            <a:stCxn id="213" idx="2"/>
            <a:endCxn id="215" idx="0"/>
          </p:cNvCxnSpPr>
          <p:nvPr/>
        </p:nvCxnSpPr>
        <p:spPr>
          <a:xfrm>
            <a:off x="2729850" y="2666028"/>
            <a:ext cx="638100" cy="23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2" name="Google Shape;222;p26"/>
          <p:cNvCxnSpPr>
            <a:stCxn id="214" idx="2"/>
            <a:endCxn id="215" idx="0"/>
          </p:cNvCxnSpPr>
          <p:nvPr/>
        </p:nvCxnSpPr>
        <p:spPr>
          <a:xfrm flipH="1">
            <a:off x="3367800" y="2669779"/>
            <a:ext cx="881400" cy="22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3" name="Google Shape;223;p26"/>
          <p:cNvCxnSpPr>
            <a:stCxn id="215" idx="2"/>
            <a:endCxn id="216" idx="0"/>
          </p:cNvCxnSpPr>
          <p:nvPr/>
        </p:nvCxnSpPr>
        <p:spPr>
          <a:xfrm>
            <a:off x="3367860" y="3363500"/>
            <a:ext cx="18600" cy="25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4" name="Google Shape;224;p26"/>
          <p:cNvCxnSpPr>
            <a:stCxn id="216" idx="2"/>
            <a:endCxn id="217" idx="0"/>
          </p:cNvCxnSpPr>
          <p:nvPr/>
        </p:nvCxnSpPr>
        <p:spPr>
          <a:xfrm>
            <a:off x="3386325" y="4126871"/>
            <a:ext cx="28800" cy="45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modelling process?</a:t>
            </a:r>
            <a:endParaRPr/>
          </a:p>
        </p:txBody>
      </p:sp>
      <p:sp>
        <p:nvSpPr>
          <p:cNvPr id="230" name="Google Shape;230;p27"/>
          <p:cNvSpPr/>
          <p:nvPr/>
        </p:nvSpPr>
        <p:spPr>
          <a:xfrm>
            <a:off x="2776900" y="1024725"/>
            <a:ext cx="1159500" cy="35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</a:t>
            </a:r>
            <a:endParaRPr/>
          </a:p>
        </p:txBody>
      </p:sp>
      <p:sp>
        <p:nvSpPr>
          <p:cNvPr id="231" name="Google Shape;231;p27"/>
          <p:cNvSpPr/>
          <p:nvPr/>
        </p:nvSpPr>
        <p:spPr>
          <a:xfrm>
            <a:off x="2790554" y="1633004"/>
            <a:ext cx="1159500" cy="35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232" name="Google Shape;232;p27"/>
          <p:cNvSpPr/>
          <p:nvPr/>
        </p:nvSpPr>
        <p:spPr>
          <a:xfrm>
            <a:off x="2150100" y="2201628"/>
            <a:ext cx="1159500" cy="464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Stochastic Model(s)</a:t>
            </a:r>
            <a:endParaRPr/>
          </a:p>
        </p:txBody>
      </p:sp>
      <p:sp>
        <p:nvSpPr>
          <p:cNvPr id="233" name="Google Shape;233;p27"/>
          <p:cNvSpPr/>
          <p:nvPr/>
        </p:nvSpPr>
        <p:spPr>
          <a:xfrm>
            <a:off x="3580950" y="2205379"/>
            <a:ext cx="1336500" cy="464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Deterministic Model(s)</a:t>
            </a:r>
            <a:endParaRPr/>
          </a:p>
        </p:txBody>
      </p:sp>
      <p:sp>
        <p:nvSpPr>
          <p:cNvPr id="234" name="Google Shape;234;p27"/>
          <p:cNvSpPr/>
          <p:nvPr/>
        </p:nvSpPr>
        <p:spPr>
          <a:xfrm>
            <a:off x="2788110" y="2899100"/>
            <a:ext cx="1159500" cy="464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Estimate Parameters</a:t>
            </a:r>
            <a:endParaRPr/>
          </a:p>
        </p:txBody>
      </p:sp>
      <p:sp>
        <p:nvSpPr>
          <p:cNvPr id="235" name="Google Shape;235;p27"/>
          <p:cNvSpPr/>
          <p:nvPr/>
        </p:nvSpPr>
        <p:spPr>
          <a:xfrm>
            <a:off x="2330925" y="3613871"/>
            <a:ext cx="2110800" cy="513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Estimate Confidence Regions</a:t>
            </a:r>
            <a:endParaRPr/>
          </a:p>
        </p:txBody>
      </p:sp>
      <p:sp>
        <p:nvSpPr>
          <p:cNvPr id="236" name="Google Shape;236;p27"/>
          <p:cNvSpPr/>
          <p:nvPr/>
        </p:nvSpPr>
        <p:spPr>
          <a:xfrm>
            <a:off x="2835250" y="4577924"/>
            <a:ext cx="1159500" cy="464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 Questions</a:t>
            </a:r>
            <a:endParaRPr/>
          </a:p>
        </p:txBody>
      </p:sp>
      <p:cxnSp>
        <p:nvCxnSpPr>
          <p:cNvPr id="237" name="Google Shape;237;p27"/>
          <p:cNvCxnSpPr>
            <a:stCxn id="230" idx="2"/>
            <a:endCxn id="231" idx="0"/>
          </p:cNvCxnSpPr>
          <p:nvPr/>
        </p:nvCxnSpPr>
        <p:spPr>
          <a:xfrm>
            <a:off x="3356650" y="1381425"/>
            <a:ext cx="13800" cy="25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8" name="Google Shape;238;p27"/>
          <p:cNvCxnSpPr>
            <a:stCxn id="231" idx="2"/>
            <a:endCxn id="232" idx="0"/>
          </p:cNvCxnSpPr>
          <p:nvPr/>
        </p:nvCxnSpPr>
        <p:spPr>
          <a:xfrm flipH="1">
            <a:off x="2729804" y="1989704"/>
            <a:ext cx="640500" cy="21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9" name="Google Shape;239;p27"/>
          <p:cNvCxnSpPr>
            <a:stCxn id="231" idx="2"/>
            <a:endCxn id="233" idx="0"/>
          </p:cNvCxnSpPr>
          <p:nvPr/>
        </p:nvCxnSpPr>
        <p:spPr>
          <a:xfrm>
            <a:off x="3370304" y="1989704"/>
            <a:ext cx="879000" cy="21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0" name="Google Shape;240;p27"/>
          <p:cNvCxnSpPr>
            <a:stCxn id="232" idx="2"/>
            <a:endCxn id="234" idx="0"/>
          </p:cNvCxnSpPr>
          <p:nvPr/>
        </p:nvCxnSpPr>
        <p:spPr>
          <a:xfrm>
            <a:off x="2729850" y="2666028"/>
            <a:ext cx="638100" cy="23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1" name="Google Shape;241;p27"/>
          <p:cNvCxnSpPr>
            <a:stCxn id="233" idx="2"/>
            <a:endCxn id="234" idx="0"/>
          </p:cNvCxnSpPr>
          <p:nvPr/>
        </p:nvCxnSpPr>
        <p:spPr>
          <a:xfrm flipH="1">
            <a:off x="3367800" y="2669779"/>
            <a:ext cx="881400" cy="22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2" name="Google Shape;242;p27"/>
          <p:cNvCxnSpPr>
            <a:stCxn id="234" idx="2"/>
            <a:endCxn id="235" idx="0"/>
          </p:cNvCxnSpPr>
          <p:nvPr/>
        </p:nvCxnSpPr>
        <p:spPr>
          <a:xfrm>
            <a:off x="3367860" y="3363500"/>
            <a:ext cx="18600" cy="25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3" name="Google Shape;243;p27"/>
          <p:cNvCxnSpPr>
            <a:stCxn id="235" idx="2"/>
            <a:endCxn id="236" idx="0"/>
          </p:cNvCxnSpPr>
          <p:nvPr/>
        </p:nvCxnSpPr>
        <p:spPr>
          <a:xfrm>
            <a:off x="3386325" y="4126871"/>
            <a:ext cx="28800" cy="45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4" name="Google Shape;244;p27"/>
          <p:cNvSpPr/>
          <p:nvPr/>
        </p:nvSpPr>
        <p:spPr>
          <a:xfrm>
            <a:off x="4630150" y="2432025"/>
            <a:ext cx="1009400" cy="1486550"/>
          </a:xfrm>
          <a:custGeom>
            <a:rect b="b" l="l" r="r" t="t"/>
            <a:pathLst>
              <a:path extrusionOk="0" h="59462" w="40376">
                <a:moveTo>
                  <a:pt x="0" y="59462"/>
                </a:moveTo>
                <a:cubicBezTo>
                  <a:pt x="6673" y="50741"/>
                  <a:pt x="37329" y="17045"/>
                  <a:pt x="40038" y="7135"/>
                </a:cubicBezTo>
                <a:cubicBezTo>
                  <a:pt x="42747" y="-2775"/>
                  <a:pt x="20217" y="1189"/>
                  <a:pt x="16253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sp>
      <p:sp>
        <p:nvSpPr>
          <p:cNvPr id="245" name="Google Shape;245;p27"/>
          <p:cNvSpPr txBox="1"/>
          <p:nvPr/>
        </p:nvSpPr>
        <p:spPr>
          <a:xfrm>
            <a:off x="4680250" y="2867500"/>
            <a:ext cx="1009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Model </a:t>
            </a:r>
            <a:endParaRPr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Selection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modelling process?</a:t>
            </a:r>
            <a:endParaRPr/>
          </a:p>
        </p:txBody>
      </p:sp>
      <p:sp>
        <p:nvSpPr>
          <p:cNvPr id="251" name="Google Shape;251;p28"/>
          <p:cNvSpPr/>
          <p:nvPr/>
        </p:nvSpPr>
        <p:spPr>
          <a:xfrm>
            <a:off x="2776900" y="1024725"/>
            <a:ext cx="1159500" cy="35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</a:t>
            </a:r>
            <a:endParaRPr/>
          </a:p>
        </p:txBody>
      </p:sp>
      <p:sp>
        <p:nvSpPr>
          <p:cNvPr id="252" name="Google Shape;252;p28"/>
          <p:cNvSpPr/>
          <p:nvPr/>
        </p:nvSpPr>
        <p:spPr>
          <a:xfrm>
            <a:off x="2790554" y="1633004"/>
            <a:ext cx="1159500" cy="35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253" name="Google Shape;253;p28"/>
          <p:cNvSpPr/>
          <p:nvPr/>
        </p:nvSpPr>
        <p:spPr>
          <a:xfrm>
            <a:off x="2150100" y="2201628"/>
            <a:ext cx="1159500" cy="464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Stochastic Model(s)</a:t>
            </a:r>
            <a:endParaRPr/>
          </a:p>
        </p:txBody>
      </p:sp>
      <p:sp>
        <p:nvSpPr>
          <p:cNvPr id="254" name="Google Shape;254;p28"/>
          <p:cNvSpPr/>
          <p:nvPr/>
        </p:nvSpPr>
        <p:spPr>
          <a:xfrm>
            <a:off x="3580950" y="2205379"/>
            <a:ext cx="1336500" cy="464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Deterministic Model(s)</a:t>
            </a:r>
            <a:endParaRPr/>
          </a:p>
        </p:txBody>
      </p:sp>
      <p:sp>
        <p:nvSpPr>
          <p:cNvPr id="255" name="Google Shape;255;p28"/>
          <p:cNvSpPr/>
          <p:nvPr/>
        </p:nvSpPr>
        <p:spPr>
          <a:xfrm>
            <a:off x="2788110" y="2899100"/>
            <a:ext cx="1159500" cy="464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Estimate Parameters</a:t>
            </a:r>
            <a:endParaRPr/>
          </a:p>
        </p:txBody>
      </p:sp>
      <p:sp>
        <p:nvSpPr>
          <p:cNvPr id="256" name="Google Shape;256;p28"/>
          <p:cNvSpPr/>
          <p:nvPr/>
        </p:nvSpPr>
        <p:spPr>
          <a:xfrm>
            <a:off x="2330925" y="3613871"/>
            <a:ext cx="2110800" cy="513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Estimate Confidence Regions</a:t>
            </a:r>
            <a:endParaRPr/>
          </a:p>
        </p:txBody>
      </p:sp>
      <p:sp>
        <p:nvSpPr>
          <p:cNvPr id="257" name="Google Shape;257;p28"/>
          <p:cNvSpPr/>
          <p:nvPr/>
        </p:nvSpPr>
        <p:spPr>
          <a:xfrm>
            <a:off x="2835250" y="4577924"/>
            <a:ext cx="1159500" cy="464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 Questions</a:t>
            </a:r>
            <a:endParaRPr/>
          </a:p>
        </p:txBody>
      </p:sp>
      <p:cxnSp>
        <p:nvCxnSpPr>
          <p:cNvPr id="258" name="Google Shape;258;p28"/>
          <p:cNvCxnSpPr>
            <a:stCxn id="251" idx="2"/>
            <a:endCxn id="252" idx="0"/>
          </p:cNvCxnSpPr>
          <p:nvPr/>
        </p:nvCxnSpPr>
        <p:spPr>
          <a:xfrm>
            <a:off x="3356650" y="1381425"/>
            <a:ext cx="13800" cy="25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9" name="Google Shape;259;p28"/>
          <p:cNvCxnSpPr>
            <a:stCxn id="252" idx="2"/>
            <a:endCxn id="253" idx="0"/>
          </p:cNvCxnSpPr>
          <p:nvPr/>
        </p:nvCxnSpPr>
        <p:spPr>
          <a:xfrm flipH="1">
            <a:off x="2729804" y="1989704"/>
            <a:ext cx="640500" cy="21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0" name="Google Shape;260;p28"/>
          <p:cNvCxnSpPr>
            <a:stCxn id="252" idx="2"/>
            <a:endCxn id="254" idx="0"/>
          </p:cNvCxnSpPr>
          <p:nvPr/>
        </p:nvCxnSpPr>
        <p:spPr>
          <a:xfrm>
            <a:off x="3370304" y="1989704"/>
            <a:ext cx="879000" cy="21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1" name="Google Shape;261;p28"/>
          <p:cNvCxnSpPr>
            <a:stCxn id="253" idx="2"/>
            <a:endCxn id="255" idx="0"/>
          </p:cNvCxnSpPr>
          <p:nvPr/>
        </p:nvCxnSpPr>
        <p:spPr>
          <a:xfrm>
            <a:off x="2729850" y="2666028"/>
            <a:ext cx="638100" cy="23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2" name="Google Shape;262;p28"/>
          <p:cNvCxnSpPr>
            <a:stCxn id="254" idx="2"/>
            <a:endCxn id="255" idx="0"/>
          </p:cNvCxnSpPr>
          <p:nvPr/>
        </p:nvCxnSpPr>
        <p:spPr>
          <a:xfrm flipH="1">
            <a:off x="3367800" y="2669779"/>
            <a:ext cx="881400" cy="22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3" name="Google Shape;263;p28"/>
          <p:cNvCxnSpPr>
            <a:stCxn id="255" idx="2"/>
            <a:endCxn id="256" idx="0"/>
          </p:cNvCxnSpPr>
          <p:nvPr/>
        </p:nvCxnSpPr>
        <p:spPr>
          <a:xfrm>
            <a:off x="3367860" y="3363500"/>
            <a:ext cx="18600" cy="25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4" name="Google Shape;264;p28"/>
          <p:cNvCxnSpPr>
            <a:stCxn id="256" idx="2"/>
            <a:endCxn id="257" idx="0"/>
          </p:cNvCxnSpPr>
          <p:nvPr/>
        </p:nvCxnSpPr>
        <p:spPr>
          <a:xfrm>
            <a:off x="3386325" y="4126871"/>
            <a:ext cx="28800" cy="45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5" name="Google Shape;265;p28"/>
          <p:cNvSpPr/>
          <p:nvPr/>
        </p:nvSpPr>
        <p:spPr>
          <a:xfrm>
            <a:off x="4630150" y="2432025"/>
            <a:ext cx="1009400" cy="1486550"/>
          </a:xfrm>
          <a:custGeom>
            <a:rect b="b" l="l" r="r" t="t"/>
            <a:pathLst>
              <a:path extrusionOk="0" h="59462" w="40376">
                <a:moveTo>
                  <a:pt x="0" y="59462"/>
                </a:moveTo>
                <a:cubicBezTo>
                  <a:pt x="6673" y="50741"/>
                  <a:pt x="37329" y="17045"/>
                  <a:pt x="40038" y="7135"/>
                </a:cubicBezTo>
                <a:cubicBezTo>
                  <a:pt x="42747" y="-2775"/>
                  <a:pt x="20217" y="1189"/>
                  <a:pt x="16253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sp>
      <p:sp>
        <p:nvSpPr>
          <p:cNvPr id="266" name="Google Shape;266;p28"/>
          <p:cNvSpPr txBox="1"/>
          <p:nvPr/>
        </p:nvSpPr>
        <p:spPr>
          <a:xfrm>
            <a:off x="4680250" y="2867500"/>
            <a:ext cx="1009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Model </a:t>
            </a:r>
            <a:endParaRPr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Selection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67" name="Google Shape;267;p28"/>
          <p:cNvSpPr txBox="1"/>
          <p:nvPr/>
        </p:nvSpPr>
        <p:spPr>
          <a:xfrm>
            <a:off x="2237595" y="4118017"/>
            <a:ext cx="194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Hypothesis testing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modelling process?</a:t>
            </a:r>
            <a:endParaRPr/>
          </a:p>
        </p:txBody>
      </p:sp>
      <p:sp>
        <p:nvSpPr>
          <p:cNvPr id="273" name="Google Shape;273;p29"/>
          <p:cNvSpPr/>
          <p:nvPr/>
        </p:nvSpPr>
        <p:spPr>
          <a:xfrm>
            <a:off x="2776900" y="1024725"/>
            <a:ext cx="1159500" cy="35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</a:t>
            </a:r>
            <a:endParaRPr/>
          </a:p>
        </p:txBody>
      </p:sp>
      <p:sp>
        <p:nvSpPr>
          <p:cNvPr id="274" name="Google Shape;274;p29"/>
          <p:cNvSpPr/>
          <p:nvPr/>
        </p:nvSpPr>
        <p:spPr>
          <a:xfrm>
            <a:off x="2790554" y="1633004"/>
            <a:ext cx="1159500" cy="35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275" name="Google Shape;275;p29"/>
          <p:cNvSpPr/>
          <p:nvPr/>
        </p:nvSpPr>
        <p:spPr>
          <a:xfrm>
            <a:off x="2150100" y="2201628"/>
            <a:ext cx="1159500" cy="464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Stochastic Model(s)</a:t>
            </a:r>
            <a:endParaRPr/>
          </a:p>
        </p:txBody>
      </p:sp>
      <p:sp>
        <p:nvSpPr>
          <p:cNvPr id="276" name="Google Shape;276;p29"/>
          <p:cNvSpPr/>
          <p:nvPr/>
        </p:nvSpPr>
        <p:spPr>
          <a:xfrm>
            <a:off x="3580950" y="2205379"/>
            <a:ext cx="1336500" cy="464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Deterministic Model(s)</a:t>
            </a:r>
            <a:endParaRPr/>
          </a:p>
        </p:txBody>
      </p:sp>
      <p:sp>
        <p:nvSpPr>
          <p:cNvPr id="277" name="Google Shape;277;p29"/>
          <p:cNvSpPr/>
          <p:nvPr/>
        </p:nvSpPr>
        <p:spPr>
          <a:xfrm>
            <a:off x="2788110" y="2899100"/>
            <a:ext cx="1159500" cy="464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Estimate Parameters</a:t>
            </a:r>
            <a:endParaRPr/>
          </a:p>
        </p:txBody>
      </p:sp>
      <p:sp>
        <p:nvSpPr>
          <p:cNvPr id="278" name="Google Shape;278;p29"/>
          <p:cNvSpPr/>
          <p:nvPr/>
        </p:nvSpPr>
        <p:spPr>
          <a:xfrm>
            <a:off x="2330925" y="3613871"/>
            <a:ext cx="2110800" cy="513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Estimate Confidence Regions</a:t>
            </a:r>
            <a:endParaRPr/>
          </a:p>
        </p:txBody>
      </p:sp>
      <p:sp>
        <p:nvSpPr>
          <p:cNvPr id="279" name="Google Shape;279;p29"/>
          <p:cNvSpPr/>
          <p:nvPr/>
        </p:nvSpPr>
        <p:spPr>
          <a:xfrm>
            <a:off x="2835250" y="4577924"/>
            <a:ext cx="1159500" cy="464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 Questions</a:t>
            </a:r>
            <a:endParaRPr/>
          </a:p>
        </p:txBody>
      </p:sp>
      <p:cxnSp>
        <p:nvCxnSpPr>
          <p:cNvPr id="280" name="Google Shape;280;p29"/>
          <p:cNvCxnSpPr>
            <a:stCxn id="273" idx="2"/>
            <a:endCxn id="274" idx="0"/>
          </p:cNvCxnSpPr>
          <p:nvPr/>
        </p:nvCxnSpPr>
        <p:spPr>
          <a:xfrm>
            <a:off x="3356650" y="1381425"/>
            <a:ext cx="13800" cy="25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1" name="Google Shape;281;p29"/>
          <p:cNvCxnSpPr>
            <a:stCxn id="274" idx="2"/>
            <a:endCxn id="275" idx="0"/>
          </p:cNvCxnSpPr>
          <p:nvPr/>
        </p:nvCxnSpPr>
        <p:spPr>
          <a:xfrm flipH="1">
            <a:off x="2729804" y="1989704"/>
            <a:ext cx="640500" cy="21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2" name="Google Shape;282;p29"/>
          <p:cNvCxnSpPr>
            <a:stCxn id="274" idx="2"/>
            <a:endCxn id="276" idx="0"/>
          </p:cNvCxnSpPr>
          <p:nvPr/>
        </p:nvCxnSpPr>
        <p:spPr>
          <a:xfrm>
            <a:off x="3370304" y="1989704"/>
            <a:ext cx="879000" cy="21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3" name="Google Shape;283;p29"/>
          <p:cNvCxnSpPr>
            <a:stCxn id="275" idx="2"/>
            <a:endCxn id="277" idx="0"/>
          </p:cNvCxnSpPr>
          <p:nvPr/>
        </p:nvCxnSpPr>
        <p:spPr>
          <a:xfrm>
            <a:off x="2729850" y="2666028"/>
            <a:ext cx="638100" cy="23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4" name="Google Shape;284;p29"/>
          <p:cNvCxnSpPr>
            <a:stCxn id="276" idx="2"/>
            <a:endCxn id="277" idx="0"/>
          </p:cNvCxnSpPr>
          <p:nvPr/>
        </p:nvCxnSpPr>
        <p:spPr>
          <a:xfrm flipH="1">
            <a:off x="3367800" y="2669779"/>
            <a:ext cx="881400" cy="22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5" name="Google Shape;285;p29"/>
          <p:cNvCxnSpPr>
            <a:stCxn id="277" idx="2"/>
            <a:endCxn id="278" idx="0"/>
          </p:cNvCxnSpPr>
          <p:nvPr/>
        </p:nvCxnSpPr>
        <p:spPr>
          <a:xfrm>
            <a:off x="3367860" y="3363500"/>
            <a:ext cx="18600" cy="25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6" name="Google Shape;286;p29"/>
          <p:cNvCxnSpPr>
            <a:stCxn id="278" idx="2"/>
            <a:endCxn id="279" idx="0"/>
          </p:cNvCxnSpPr>
          <p:nvPr/>
        </p:nvCxnSpPr>
        <p:spPr>
          <a:xfrm>
            <a:off x="3386325" y="4126871"/>
            <a:ext cx="28800" cy="45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7" name="Google Shape;287;p29"/>
          <p:cNvSpPr/>
          <p:nvPr/>
        </p:nvSpPr>
        <p:spPr>
          <a:xfrm>
            <a:off x="4630150" y="2432025"/>
            <a:ext cx="1009400" cy="1486550"/>
          </a:xfrm>
          <a:custGeom>
            <a:rect b="b" l="l" r="r" t="t"/>
            <a:pathLst>
              <a:path extrusionOk="0" h="59462" w="40376">
                <a:moveTo>
                  <a:pt x="0" y="59462"/>
                </a:moveTo>
                <a:cubicBezTo>
                  <a:pt x="6673" y="50741"/>
                  <a:pt x="37329" y="17045"/>
                  <a:pt x="40038" y="7135"/>
                </a:cubicBezTo>
                <a:cubicBezTo>
                  <a:pt x="42747" y="-2775"/>
                  <a:pt x="20217" y="1189"/>
                  <a:pt x="16253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sp>
      <p:sp>
        <p:nvSpPr>
          <p:cNvPr id="288" name="Google Shape;288;p29"/>
          <p:cNvSpPr/>
          <p:nvPr/>
        </p:nvSpPr>
        <p:spPr>
          <a:xfrm>
            <a:off x="4154450" y="1100151"/>
            <a:ext cx="2329950" cy="3710325"/>
          </a:xfrm>
          <a:custGeom>
            <a:rect b="b" l="l" r="r" t="t"/>
            <a:pathLst>
              <a:path extrusionOk="0" h="148413" w="93198">
                <a:moveTo>
                  <a:pt x="3964" y="148414"/>
                </a:moveTo>
                <a:cubicBezTo>
                  <a:pt x="16914" y="140618"/>
                  <a:pt x="67588" y="121458"/>
                  <a:pt x="81661" y="101637"/>
                </a:cubicBezTo>
                <a:cubicBezTo>
                  <a:pt x="95734" y="81816"/>
                  <a:pt x="95469" y="46073"/>
                  <a:pt x="88400" y="29490"/>
                </a:cubicBezTo>
                <a:cubicBezTo>
                  <a:pt x="81331" y="12907"/>
                  <a:pt x="53978" y="6696"/>
                  <a:pt x="39245" y="2137"/>
                </a:cubicBezTo>
                <a:cubicBezTo>
                  <a:pt x="24512" y="-2422"/>
                  <a:pt x="6541" y="2137"/>
                  <a:pt x="0" y="2137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sp>
      <p:sp>
        <p:nvSpPr>
          <p:cNvPr id="289" name="Google Shape;289;p29"/>
          <p:cNvSpPr txBox="1"/>
          <p:nvPr/>
        </p:nvSpPr>
        <p:spPr>
          <a:xfrm>
            <a:off x="4680250" y="2867500"/>
            <a:ext cx="1009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Model </a:t>
            </a:r>
            <a:endParaRPr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Selection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90" name="Google Shape;290;p29"/>
          <p:cNvSpPr txBox="1"/>
          <p:nvPr/>
        </p:nvSpPr>
        <p:spPr>
          <a:xfrm>
            <a:off x="2237595" y="4118017"/>
            <a:ext cx="194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Hypothesis testing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 so far?</a:t>
            </a:r>
            <a:endParaRPr/>
          </a:p>
        </p:txBody>
      </p:sp>
      <p:sp>
        <p:nvSpPr>
          <p:cNvPr id="296" name="Google Shape;296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(Again, this will become more clear as we go along)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goal for today is starting to play with R</a:t>
            </a:r>
            <a:endParaRPr/>
          </a:p>
        </p:txBody>
      </p:sp>
      <p:sp>
        <p:nvSpPr>
          <p:cNvPr id="302" name="Google Shape;302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 through the examples in Section 1.7 of the book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Ask questions as you go!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You’ll probably see slight differences with R vs RStudio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Recommend making an .R file in the project you created with Github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the two main modelling frameworks?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time:</a:t>
            </a:r>
            <a:endParaRPr/>
          </a:p>
        </p:txBody>
      </p:sp>
      <p:sp>
        <p:nvSpPr>
          <p:cNvPr id="308" name="Google Shape;308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Before class: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read 2.1</a:t>
            </a:r>
            <a:r>
              <a:rPr lang="en"/>
              <a:t> - 2.3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Think about types of data you might want to look at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During class: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Discuss 2.1 - 2.3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Work on loading in data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the two main modelling frameworks?</a:t>
            </a:r>
            <a:endParaRPr/>
          </a:p>
        </p:txBody>
      </p:sp>
      <p:sp>
        <p:nvSpPr>
          <p:cNvPr id="66" name="Google Shape;66;p15"/>
          <p:cNvSpPr txBox="1"/>
          <p:nvPr/>
        </p:nvSpPr>
        <p:spPr>
          <a:xfrm>
            <a:off x="389800" y="1312125"/>
            <a:ext cx="5708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Frequentist vs Bayesian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the two main modelling frameworks?</a:t>
            </a:r>
            <a:endParaRPr/>
          </a:p>
        </p:txBody>
      </p:sp>
      <p:sp>
        <p:nvSpPr>
          <p:cNvPr id="72" name="Google Shape;72;p16"/>
          <p:cNvSpPr txBox="1"/>
          <p:nvPr/>
        </p:nvSpPr>
        <p:spPr>
          <a:xfrm>
            <a:off x="389800" y="1312125"/>
            <a:ext cx="5708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Frequentist vs Bayesian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3" name="Google Shape;73;p16"/>
          <p:cNvSpPr txBox="1"/>
          <p:nvPr/>
        </p:nvSpPr>
        <p:spPr>
          <a:xfrm>
            <a:off x="389800" y="2340900"/>
            <a:ext cx="5708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How do they differ?</a:t>
            </a:r>
            <a:endParaRPr b="1"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Frequentist vs Bayesian stats</a:t>
            </a:r>
            <a:endParaRPr/>
          </a:p>
        </p:txBody>
      </p:sp>
      <p:graphicFrame>
        <p:nvGraphicFramePr>
          <p:cNvPr id="79" name="Google Shape;79;p17"/>
          <p:cNvGraphicFramePr/>
          <p:nvPr/>
        </p:nvGraphicFramePr>
        <p:xfrm>
          <a:off x="221750" y="707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{EE53EA48-A440-4D7C-A477-484EC94C68D3}</a:tableStyleId>
              </a:tblPr>
              <a:tblGrid>
                <a:gridCol w="1499250"/>
                <a:gridCol w="3461925"/>
                <a:gridCol w="3698175"/>
              </a:tblGrid>
              <a:tr h="2738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Aspect</a:t>
                      </a:r>
                      <a:endParaRPr b="1" sz="1100"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Frequentist Statistics</a:t>
                      </a:r>
                      <a:endParaRPr b="1" sz="1100"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Bayesian Statistics</a:t>
                      </a:r>
                      <a:endParaRPr b="1" sz="1100"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3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Interpretation of probability</a:t>
                      </a:r>
                      <a:endParaRPr b="1" sz="1100"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Long-run frequency of events</a:t>
                      </a:r>
                      <a:endParaRPr sz="1300"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Degree of belief / uncertainty</a:t>
                      </a:r>
                      <a:endParaRPr sz="1300"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Parameters</a:t>
                      </a:r>
                      <a:endParaRPr b="1" sz="1100"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Fixed but unknown</a:t>
                      </a:r>
                      <a:endParaRPr sz="1300"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Random variables with distributions</a:t>
                      </a:r>
                      <a:endParaRPr sz="1300"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9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Data</a:t>
                      </a:r>
                      <a:endParaRPr b="1" sz="1100"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Random (due to sampling)</a:t>
                      </a:r>
                      <a:endParaRPr sz="1300"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Fixed, updates beliefs about parameters</a:t>
                      </a:r>
                      <a:endParaRPr sz="1300"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4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Prior information</a:t>
                      </a:r>
                      <a:endParaRPr b="1" sz="1100"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Not used</a:t>
                      </a:r>
                      <a:endParaRPr sz="1300"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Required (can be informative or weak/noninformative)</a:t>
                      </a:r>
                      <a:endParaRPr sz="1300"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4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Main output</a:t>
                      </a:r>
                      <a:endParaRPr b="1" sz="1100"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Point estimates, confidence intervals, p-values</a:t>
                      </a:r>
                      <a:endParaRPr sz="1300"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Posterior distributions, credible intervals, Bayes factors</a:t>
                      </a:r>
                      <a:endParaRPr sz="1300"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4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Confidence vs. credibility</a:t>
                      </a:r>
                      <a:endParaRPr b="1" sz="1100"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95% CI: in repeated samples, 95% of intervals contain the true value</a:t>
                      </a:r>
                      <a:endParaRPr sz="1300"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95% credible interval: given data + prior, 95% chance parameter lies in the interval</a:t>
                      </a:r>
                      <a:endParaRPr sz="1300"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3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Inference process</a:t>
                      </a:r>
                      <a:endParaRPr b="1" sz="1100"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Hypothesis tests, maximum likelihood, resampling</a:t>
                      </a:r>
                      <a:endParaRPr sz="1300"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Bayes’ theorem: Prior × Likelihood → Posterior</a:t>
                      </a:r>
                      <a:endParaRPr sz="1300"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4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Computation</a:t>
                      </a:r>
                      <a:endParaRPr b="1" sz="1100"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Often analytic formulas, asymptotics, bootstraps</a:t>
                      </a:r>
                      <a:endParaRPr sz="1300"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Often simulation (e.g., MCMC, variational inference)</a:t>
                      </a:r>
                      <a:endParaRPr sz="1300"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3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Common critique</a:t>
                      </a:r>
                      <a:endParaRPr b="1" sz="1100"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Ignores prior knowledge, interpretation of p-values can be misleading</a:t>
                      </a:r>
                      <a:endParaRPr sz="1300"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Can be subjective (depends on choice of prior), computationally intensive</a:t>
                      </a:r>
                      <a:endParaRPr sz="1300"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3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Example question</a:t>
                      </a:r>
                      <a:endParaRPr b="1" sz="1100"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“If we repeated this study many times, how often would we see results like this?”</a:t>
                      </a:r>
                      <a:endParaRPr sz="1300"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“Given the data, what is the probability the hypothesis is true?”</a:t>
                      </a:r>
                      <a:endParaRPr sz="1300"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Frequentist vs Bayesian stats</a:t>
            </a:r>
            <a:endParaRPr/>
          </a:p>
        </p:txBody>
      </p:sp>
      <p:graphicFrame>
        <p:nvGraphicFramePr>
          <p:cNvPr id="85" name="Google Shape;85;p18"/>
          <p:cNvGraphicFramePr/>
          <p:nvPr/>
        </p:nvGraphicFramePr>
        <p:xfrm>
          <a:off x="221750" y="707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{EE53EA48-A440-4D7C-A477-484EC94C68D3}</a:tableStyleId>
              </a:tblPr>
              <a:tblGrid>
                <a:gridCol w="1499250"/>
                <a:gridCol w="3461925"/>
                <a:gridCol w="3698175"/>
              </a:tblGrid>
              <a:tr h="2738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Aspect</a:t>
                      </a:r>
                      <a:endParaRPr b="1" sz="1100"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Frequentist Statistics</a:t>
                      </a:r>
                      <a:endParaRPr b="1" sz="1100"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B7B7B7"/>
                          </a:solidFill>
                        </a:rPr>
                        <a:t>Bayesian Statistics</a:t>
                      </a:r>
                      <a:endParaRPr b="1" sz="1100">
                        <a:solidFill>
                          <a:srgbClr val="B7B7B7"/>
                        </a:solidFill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3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Interpretation of probability</a:t>
                      </a:r>
                      <a:endParaRPr b="1" sz="1100"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Long-run frequency of events</a:t>
                      </a:r>
                      <a:endParaRPr sz="1300"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B7B7B7"/>
                          </a:solidFill>
                        </a:rPr>
                        <a:t>Degree of belief / uncertainty</a:t>
                      </a:r>
                      <a:endParaRPr sz="1300">
                        <a:solidFill>
                          <a:srgbClr val="B7B7B7"/>
                        </a:solidFill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Parameters</a:t>
                      </a:r>
                      <a:endParaRPr b="1" sz="1100"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Fixed but unknown</a:t>
                      </a:r>
                      <a:endParaRPr sz="1300"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B7B7B7"/>
                          </a:solidFill>
                        </a:rPr>
                        <a:t>Random variables with distributions</a:t>
                      </a:r>
                      <a:endParaRPr sz="1300">
                        <a:solidFill>
                          <a:srgbClr val="B7B7B7"/>
                        </a:solidFill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9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Data</a:t>
                      </a:r>
                      <a:endParaRPr b="1" sz="1100"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Random (due to sampling)</a:t>
                      </a:r>
                      <a:endParaRPr sz="1300"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B7B7B7"/>
                          </a:solidFill>
                        </a:rPr>
                        <a:t>Fixed, updates beliefs about parameters</a:t>
                      </a:r>
                      <a:endParaRPr sz="1300">
                        <a:solidFill>
                          <a:srgbClr val="B7B7B7"/>
                        </a:solidFill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4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Prior information</a:t>
                      </a:r>
                      <a:endParaRPr b="1" sz="1100"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Not used</a:t>
                      </a:r>
                      <a:endParaRPr sz="1300"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B7B7B7"/>
                          </a:solidFill>
                        </a:rPr>
                        <a:t>Required (can be informative or weak/noninformative)</a:t>
                      </a:r>
                      <a:endParaRPr sz="1300">
                        <a:solidFill>
                          <a:srgbClr val="B7B7B7"/>
                        </a:solidFill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4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Main output</a:t>
                      </a:r>
                      <a:endParaRPr b="1" sz="1100"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Point estimates, confidence intervals, p-values</a:t>
                      </a:r>
                      <a:endParaRPr sz="1300"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B7B7B7"/>
                          </a:solidFill>
                        </a:rPr>
                        <a:t>Posterior distributions, credible intervals, Bayes factors</a:t>
                      </a:r>
                      <a:endParaRPr sz="1300">
                        <a:solidFill>
                          <a:srgbClr val="B7B7B7"/>
                        </a:solidFill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4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Confidence vs. credibility</a:t>
                      </a:r>
                      <a:endParaRPr b="1" sz="1100"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95% CI: in repeated samples, 95% of intervals contain the true value</a:t>
                      </a:r>
                      <a:endParaRPr sz="1300"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B7B7B7"/>
                          </a:solidFill>
                        </a:rPr>
                        <a:t>95% credible interval: given data + prior, 95% chance parameter lies in the interval</a:t>
                      </a:r>
                      <a:endParaRPr sz="1300">
                        <a:solidFill>
                          <a:srgbClr val="B7B7B7"/>
                        </a:solidFill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3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Inference process</a:t>
                      </a:r>
                      <a:endParaRPr b="1" sz="1100"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Hypothesis tests, maximum likelihood, resampling</a:t>
                      </a:r>
                      <a:endParaRPr sz="1300"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B7B7B7"/>
                          </a:solidFill>
                        </a:rPr>
                        <a:t>Bayes’ theorem: Prior × Likelihood → Posterior</a:t>
                      </a:r>
                      <a:endParaRPr sz="1300">
                        <a:solidFill>
                          <a:srgbClr val="B7B7B7"/>
                        </a:solidFill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4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Computation</a:t>
                      </a:r>
                      <a:endParaRPr b="1" sz="1100"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Often analytic formulas, asymptotics, bootstraps</a:t>
                      </a:r>
                      <a:endParaRPr sz="1300"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B7B7B7"/>
                          </a:solidFill>
                        </a:rPr>
                        <a:t>Often simulation (e.g., MCMC, variational inference)</a:t>
                      </a:r>
                      <a:endParaRPr sz="1300">
                        <a:solidFill>
                          <a:srgbClr val="B7B7B7"/>
                        </a:solidFill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3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Common critique</a:t>
                      </a:r>
                      <a:endParaRPr b="1" sz="1100"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Ignores prior knowledge, interpretation of p-values can be misleading</a:t>
                      </a:r>
                      <a:endParaRPr sz="1300"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B7B7B7"/>
                          </a:solidFill>
                        </a:rPr>
                        <a:t>Can be subjective (depends on choice of prior), computationally intensive</a:t>
                      </a:r>
                      <a:endParaRPr sz="1300">
                        <a:solidFill>
                          <a:srgbClr val="B7B7B7"/>
                        </a:solidFill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3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Example question</a:t>
                      </a:r>
                      <a:endParaRPr b="1" sz="1100"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“If we repeated this study many times, how often would we see results like this?”</a:t>
                      </a:r>
                      <a:endParaRPr sz="1300"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B7B7B7"/>
                          </a:solidFill>
                        </a:rPr>
                        <a:t>“Given the data, what is the probability the hypothesis is true?”</a:t>
                      </a:r>
                      <a:endParaRPr sz="1300">
                        <a:solidFill>
                          <a:srgbClr val="B7B7B7"/>
                        </a:solidFill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 so far?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(Note: this stuff will become more clear as we go)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modelling process?</a:t>
            </a:r>
            <a:endParaRPr/>
          </a:p>
        </p:txBody>
      </p:sp>
      <p:sp>
        <p:nvSpPr>
          <p:cNvPr id="97" name="Google Shape;97;p20"/>
          <p:cNvSpPr/>
          <p:nvPr/>
        </p:nvSpPr>
        <p:spPr>
          <a:xfrm>
            <a:off x="2776900" y="1024725"/>
            <a:ext cx="1159500" cy="35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20"/>
          <p:cNvSpPr/>
          <p:nvPr/>
        </p:nvSpPr>
        <p:spPr>
          <a:xfrm>
            <a:off x="2790554" y="1633004"/>
            <a:ext cx="1159500" cy="35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0"/>
          <p:cNvSpPr/>
          <p:nvPr/>
        </p:nvSpPr>
        <p:spPr>
          <a:xfrm>
            <a:off x="2150100" y="2201628"/>
            <a:ext cx="1159500" cy="464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0"/>
          <p:cNvSpPr/>
          <p:nvPr/>
        </p:nvSpPr>
        <p:spPr>
          <a:xfrm>
            <a:off x="3580950" y="2205379"/>
            <a:ext cx="1336500" cy="464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0"/>
          <p:cNvSpPr/>
          <p:nvPr/>
        </p:nvSpPr>
        <p:spPr>
          <a:xfrm>
            <a:off x="2788110" y="2899100"/>
            <a:ext cx="1159500" cy="464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0"/>
          <p:cNvSpPr/>
          <p:nvPr/>
        </p:nvSpPr>
        <p:spPr>
          <a:xfrm>
            <a:off x="2330925" y="3613871"/>
            <a:ext cx="2110800" cy="513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0"/>
          <p:cNvSpPr/>
          <p:nvPr/>
        </p:nvSpPr>
        <p:spPr>
          <a:xfrm>
            <a:off x="2835250" y="4577924"/>
            <a:ext cx="1159500" cy="464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4" name="Google Shape;104;p20"/>
          <p:cNvCxnSpPr>
            <a:stCxn id="97" idx="2"/>
            <a:endCxn id="98" idx="0"/>
          </p:cNvCxnSpPr>
          <p:nvPr/>
        </p:nvCxnSpPr>
        <p:spPr>
          <a:xfrm>
            <a:off x="3356650" y="1381425"/>
            <a:ext cx="13800" cy="25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5" name="Google Shape;105;p20"/>
          <p:cNvCxnSpPr>
            <a:stCxn id="98" idx="2"/>
            <a:endCxn id="99" idx="0"/>
          </p:cNvCxnSpPr>
          <p:nvPr/>
        </p:nvCxnSpPr>
        <p:spPr>
          <a:xfrm flipH="1">
            <a:off x="2729804" y="1989704"/>
            <a:ext cx="640500" cy="21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6" name="Google Shape;106;p20"/>
          <p:cNvCxnSpPr>
            <a:stCxn id="98" idx="2"/>
            <a:endCxn id="100" idx="0"/>
          </p:cNvCxnSpPr>
          <p:nvPr/>
        </p:nvCxnSpPr>
        <p:spPr>
          <a:xfrm>
            <a:off x="3370304" y="1989704"/>
            <a:ext cx="879000" cy="21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7" name="Google Shape;107;p20"/>
          <p:cNvCxnSpPr>
            <a:stCxn id="99" idx="2"/>
            <a:endCxn id="101" idx="0"/>
          </p:cNvCxnSpPr>
          <p:nvPr/>
        </p:nvCxnSpPr>
        <p:spPr>
          <a:xfrm>
            <a:off x="2729850" y="2666028"/>
            <a:ext cx="638100" cy="23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8" name="Google Shape;108;p20"/>
          <p:cNvCxnSpPr>
            <a:stCxn id="100" idx="2"/>
            <a:endCxn id="101" idx="0"/>
          </p:cNvCxnSpPr>
          <p:nvPr/>
        </p:nvCxnSpPr>
        <p:spPr>
          <a:xfrm flipH="1">
            <a:off x="3367800" y="2669779"/>
            <a:ext cx="881400" cy="22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9" name="Google Shape;109;p20"/>
          <p:cNvCxnSpPr>
            <a:stCxn id="101" idx="2"/>
            <a:endCxn id="102" idx="0"/>
          </p:cNvCxnSpPr>
          <p:nvPr/>
        </p:nvCxnSpPr>
        <p:spPr>
          <a:xfrm>
            <a:off x="3367860" y="3363500"/>
            <a:ext cx="18600" cy="25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0" name="Google Shape;110;p20"/>
          <p:cNvCxnSpPr>
            <a:stCxn id="102" idx="2"/>
            <a:endCxn id="103" idx="0"/>
          </p:cNvCxnSpPr>
          <p:nvPr/>
        </p:nvCxnSpPr>
        <p:spPr>
          <a:xfrm>
            <a:off x="3386325" y="4126871"/>
            <a:ext cx="28800" cy="45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modelling process?</a:t>
            </a:r>
            <a:endParaRPr/>
          </a:p>
        </p:txBody>
      </p:sp>
      <p:sp>
        <p:nvSpPr>
          <p:cNvPr id="116" name="Google Shape;116;p21"/>
          <p:cNvSpPr/>
          <p:nvPr/>
        </p:nvSpPr>
        <p:spPr>
          <a:xfrm>
            <a:off x="2776900" y="1024725"/>
            <a:ext cx="1159500" cy="35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</a:t>
            </a:r>
            <a:endParaRPr/>
          </a:p>
        </p:txBody>
      </p:sp>
      <p:sp>
        <p:nvSpPr>
          <p:cNvPr id="117" name="Google Shape;117;p21"/>
          <p:cNvSpPr/>
          <p:nvPr/>
        </p:nvSpPr>
        <p:spPr>
          <a:xfrm>
            <a:off x="2790554" y="1633004"/>
            <a:ext cx="1159500" cy="35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1"/>
          <p:cNvSpPr/>
          <p:nvPr/>
        </p:nvSpPr>
        <p:spPr>
          <a:xfrm>
            <a:off x="2150100" y="2201628"/>
            <a:ext cx="1159500" cy="464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1"/>
          <p:cNvSpPr/>
          <p:nvPr/>
        </p:nvSpPr>
        <p:spPr>
          <a:xfrm>
            <a:off x="3580950" y="2205379"/>
            <a:ext cx="1336500" cy="464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1"/>
          <p:cNvSpPr/>
          <p:nvPr/>
        </p:nvSpPr>
        <p:spPr>
          <a:xfrm>
            <a:off x="2788110" y="2899100"/>
            <a:ext cx="1159500" cy="464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1"/>
          <p:cNvSpPr/>
          <p:nvPr/>
        </p:nvSpPr>
        <p:spPr>
          <a:xfrm>
            <a:off x="2330925" y="3613871"/>
            <a:ext cx="2110800" cy="513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1"/>
          <p:cNvSpPr/>
          <p:nvPr/>
        </p:nvSpPr>
        <p:spPr>
          <a:xfrm>
            <a:off x="2835250" y="4577924"/>
            <a:ext cx="1159500" cy="464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3" name="Google Shape;123;p21"/>
          <p:cNvCxnSpPr>
            <a:stCxn id="116" idx="2"/>
            <a:endCxn id="117" idx="0"/>
          </p:cNvCxnSpPr>
          <p:nvPr/>
        </p:nvCxnSpPr>
        <p:spPr>
          <a:xfrm>
            <a:off x="3356650" y="1381425"/>
            <a:ext cx="13800" cy="25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4" name="Google Shape;124;p21"/>
          <p:cNvCxnSpPr>
            <a:stCxn id="117" idx="2"/>
            <a:endCxn id="118" idx="0"/>
          </p:cNvCxnSpPr>
          <p:nvPr/>
        </p:nvCxnSpPr>
        <p:spPr>
          <a:xfrm flipH="1">
            <a:off x="2729804" y="1989704"/>
            <a:ext cx="640500" cy="21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5" name="Google Shape;125;p21"/>
          <p:cNvCxnSpPr>
            <a:stCxn id="117" idx="2"/>
            <a:endCxn id="119" idx="0"/>
          </p:cNvCxnSpPr>
          <p:nvPr/>
        </p:nvCxnSpPr>
        <p:spPr>
          <a:xfrm>
            <a:off x="3370304" y="1989704"/>
            <a:ext cx="879000" cy="21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6" name="Google Shape;126;p21"/>
          <p:cNvCxnSpPr>
            <a:stCxn id="118" idx="2"/>
            <a:endCxn id="120" idx="0"/>
          </p:cNvCxnSpPr>
          <p:nvPr/>
        </p:nvCxnSpPr>
        <p:spPr>
          <a:xfrm>
            <a:off x="2729850" y="2666028"/>
            <a:ext cx="638100" cy="23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7" name="Google Shape;127;p21"/>
          <p:cNvCxnSpPr>
            <a:stCxn id="119" idx="2"/>
            <a:endCxn id="120" idx="0"/>
          </p:cNvCxnSpPr>
          <p:nvPr/>
        </p:nvCxnSpPr>
        <p:spPr>
          <a:xfrm flipH="1">
            <a:off x="3367800" y="2669779"/>
            <a:ext cx="881400" cy="22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8" name="Google Shape;128;p21"/>
          <p:cNvCxnSpPr>
            <a:stCxn id="120" idx="2"/>
            <a:endCxn id="121" idx="0"/>
          </p:cNvCxnSpPr>
          <p:nvPr/>
        </p:nvCxnSpPr>
        <p:spPr>
          <a:xfrm>
            <a:off x="3367860" y="3363500"/>
            <a:ext cx="18600" cy="25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9" name="Google Shape;129;p21"/>
          <p:cNvCxnSpPr>
            <a:stCxn id="121" idx="2"/>
            <a:endCxn id="122" idx="0"/>
          </p:cNvCxnSpPr>
          <p:nvPr/>
        </p:nvCxnSpPr>
        <p:spPr>
          <a:xfrm>
            <a:off x="3386325" y="4126871"/>
            <a:ext cx="28800" cy="45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