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1248C3-08AE-4E8C-AE0F-377C9C565841}">
  <a:tblStyle styleId="{871248C3-08AE-4E8C-AE0F-377C9C565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4c02cc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4c02cc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1e899363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1e89936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1e899363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1e899363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1e899363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1e899363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1e899363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1e899363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1e899363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1e899363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1e89936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1e89936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1e899363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1e899363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1e899363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1e899363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1e899363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1e899363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1e89936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1e89936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d27fd26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d27fd26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1e899363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1e899363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1e899363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1e899363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1e899363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1e899363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4c02cc9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4c02cc9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1e89936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1e89936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1e89936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1e89936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1e899363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1e899363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1e89936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1e89936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1e89936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1e89936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1e899363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1e899363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1e899363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1e899363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and </a:t>
            </a:r>
            <a:r>
              <a:rPr lang="en"/>
              <a:t>stochasticity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7850"/>
            <a:ext cx="8520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Check-in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Variability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Probability theory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Analyzing probability theory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theory refresher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Independent variables: P(A and B) = P(A)*P(B)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Sex and Color were independent, we’d expect: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P(Blue Male) = P(Blue) * P(Male)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0.175 = 0.5 * 0.35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0.20 != 0.175, measurement error? dependence?</a:t>
            </a:r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5343975" y="37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{871248C3-08AE-4E8C-AE0F-377C9C565841}</a:tableStyleId>
              </a:tblPr>
              <a:tblGrid>
                <a:gridCol w="1266675"/>
                <a:gridCol w="1266675"/>
                <a:gridCol w="1266675"/>
              </a:tblGrid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so far?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500" y="664362"/>
            <a:ext cx="2813300" cy="22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know about probability distributions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classes: Discrete vs continuous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Discrete: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Integers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E.g., individuals, #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Continuous: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Any real number</a:t>
            </a:r>
            <a:r>
              <a:rPr lang="en"/>
              <a:t> (or a subset, e.g. positives)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E.g., body sizes, speeds, etc.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P(any exact number) = 0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Focus on P(some number or more extreme)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E.g. P( x &gt;=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4">
            <a:alphaModFix/>
          </a:blip>
          <a:srcRect b="0" l="0" r="0" t="6629"/>
          <a:stretch/>
        </p:blipFill>
        <p:spPr>
          <a:xfrm>
            <a:off x="5869507" y="2932792"/>
            <a:ext cx="2813300" cy="21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</a:t>
            </a:r>
            <a:r>
              <a:rPr lang="en"/>
              <a:t> or discrete?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3382800" cy="3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Organisms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Mass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density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Species richness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diversity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per transects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body mass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359725" y="1155051"/>
            <a:ext cx="3382800" cy="3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Environment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Hurricane severity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Evolution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pair s</a:t>
            </a:r>
            <a:r>
              <a:rPr lang="en"/>
              <a:t>ubstitution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Evolutionary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Species per taxon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Central tendencies: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“Average”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Expected value (denoted </a:t>
            </a:r>
            <a:r>
              <a:rPr i="1" lang="en"/>
              <a:t>E</a:t>
            </a:r>
            <a:r>
              <a:rPr lang="en"/>
              <a:t>[</a:t>
            </a:r>
            <a:r>
              <a:rPr i="1" lang="en"/>
              <a:t>x</a:t>
            </a:r>
            <a:r>
              <a:rPr lang="en"/>
              <a:t>])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denoted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mean()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 i="1"/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know about probability distributions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550" y="1017725"/>
            <a:ext cx="3732500" cy="300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verline{x}&#10;%b8d103f8-e497-4da3-82d1-1e312c4098fc"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000" y="2843775"/>
            <a:ext cx="16192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Central tendencies: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robust than mean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Less sensitive to outliers and skew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median()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 i="1"/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know about probability distributions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750" y="1024100"/>
            <a:ext cx="3838724" cy="30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5770650" y="4071125"/>
            <a:ext cx="291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Blue = mean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Orange = median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Pink = mode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Central tendencies: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likely or most common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built-in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DescTools package has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Mode()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know about probability distributions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750" y="1024100"/>
            <a:ext cx="3838724" cy="30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770650" y="4071125"/>
            <a:ext cx="291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Blue = mean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Orange = median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Pink = mode</a:t>
            </a:r>
            <a:endParaRPr sz="180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Spread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Variance and standard deviation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Variance: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SD</a:t>
            </a:r>
            <a:r>
              <a:rPr baseline="30000" lang="en"/>
              <a:t>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Units of mean squared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var()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√variance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additive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Same units as mean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know about probability distributions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100" y="850725"/>
            <a:ext cx="3411451" cy="275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5824150" y="3514600"/>
            <a:ext cx="314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Blue lines: Mean +/- SD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 data and calculate mean, variance, std dev, </a:t>
            </a:r>
            <a:r>
              <a:rPr lang="en"/>
              <a:t>median, mode,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data on github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probability distributions</a:t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Load the avonet data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39577" l="21556" r="2002" t="10279"/>
          <a:stretch/>
        </p:blipFill>
        <p:spPr>
          <a:xfrm>
            <a:off x="354525" y="1656700"/>
            <a:ext cx="8311925" cy="30672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5" name="Google Shape;185;p31"/>
          <p:cNvCxnSpPr/>
          <p:nvPr/>
        </p:nvCxnSpPr>
        <p:spPr>
          <a:xfrm>
            <a:off x="7568625" y="1374175"/>
            <a:ext cx="32100" cy="1990800"/>
          </a:xfrm>
          <a:prstGeom prst="straightConnector1">
            <a:avLst/>
          </a:prstGeom>
          <a:noFill/>
          <a:ln cap="flat" cmpd="sng" w="762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31"/>
          <p:cNvSpPr txBox="1"/>
          <p:nvPr/>
        </p:nvSpPr>
        <p:spPr>
          <a:xfrm>
            <a:off x="6327150" y="223475"/>
            <a:ext cx="239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To get link:</a:t>
            </a:r>
            <a:endParaRPr sz="18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Right click on “Raw”, copy the URL</a:t>
            </a:r>
            <a:endParaRPr sz="18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Check-in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Reminder: Assignment 1 was due last Friday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Typo in lecture notes (notes said read chapter 4, syllabus said chapter 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you’ve worked through chapter 3, great!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you worked through chapter 4, work </a:t>
            </a:r>
            <a:r>
              <a:rPr lang="en"/>
              <a:t>through</a:t>
            </a:r>
            <a:r>
              <a:rPr lang="en"/>
              <a:t> chapter 3 when you get a chance (esp 3.4-3.6)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probability distributions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avonet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avonet &lt;- read.csv("https://github.com/bmaitner/Statistical_ecology_course/raw/refs/heads/main/data/Avonet/AVONET1_BirdLife.csv")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probability distributions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avonet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Generate a histogram of Hand-Wing Index  (high HWI = long-distance flyer)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hist()</a:t>
            </a:r>
            <a:r>
              <a:rPr lang="en"/>
              <a:t>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mean and median Hand-Wing Index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mean()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median()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Generate a histogram of Body Mass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Also try generating a histogram of the log of body mass (use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log10()</a:t>
            </a:r>
            <a:r>
              <a:rPr lang="en"/>
              <a:t> 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log()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mean and median body mass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How similar are they?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(optional) Try calculating the mode of body mass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Mode()</a:t>
            </a:r>
            <a:r>
              <a:rPr lang="en" sz="1800"/>
              <a:t>in the DescTools package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probability distributions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avonet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the variance and standard deviation of Mass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var()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sd()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Check that variance equals SD</a:t>
            </a:r>
            <a:r>
              <a:rPr baseline="30000" lang="en"/>
              <a:t>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Use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/>
              <a:t>” to test whether things are equal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R uses “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^</a:t>
            </a:r>
            <a:r>
              <a:rPr lang="en"/>
              <a:t>” to denote raising something to a power, e.g.,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x^2</a:t>
            </a:r>
            <a:r>
              <a:rPr lang="en"/>
              <a:t> mean x</a:t>
            </a:r>
            <a:r>
              <a:rPr baseline="30000" lang="en"/>
              <a:t>2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For square roots, use either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sqrt()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x^0.5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Calculate the mean and variance of Range.Size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390475"/>
            <a:ext cx="8520600" cy="4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Remainder of class: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in your focal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today’s functions to better understand your key variables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Before next class: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over 4.5 and 4.6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Variability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Increasing recognition of importance biologically (e.g., intraspecific variation)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Important component of </a:t>
            </a:r>
            <a:r>
              <a:rPr lang="en"/>
              <a:t>statistical</a:t>
            </a:r>
            <a:r>
              <a:rPr lang="en"/>
              <a:t> models (“signal” vs “noise”)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15540"/>
          <a:stretch/>
        </p:blipFill>
        <p:spPr>
          <a:xfrm>
            <a:off x="864198" y="1976124"/>
            <a:ext cx="4942750" cy="2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Variability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sources of variability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Unmeasured variables (e.g., environmental </a:t>
            </a:r>
            <a:r>
              <a:rPr lang="en"/>
              <a:t>stochasticity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Measurement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Inherent uncertainty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Demographic stochasticity (50% survival in a population of 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Nonlinear</a:t>
            </a:r>
            <a:r>
              <a:rPr lang="en"/>
              <a:t> </a:t>
            </a:r>
            <a:r>
              <a:rPr lang="en"/>
              <a:t>dynamics</a:t>
            </a:r>
            <a:r>
              <a:rPr lang="en"/>
              <a:t> can increase/decrease variation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15540"/>
          <a:stretch/>
        </p:blipFill>
        <p:spPr>
          <a:xfrm>
            <a:off x="6106800" y="254087"/>
            <a:ext cx="2911125" cy="17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Variability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of handling variability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explain it vs. treat as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15540"/>
          <a:stretch/>
        </p:blipFill>
        <p:spPr>
          <a:xfrm>
            <a:off x="5914075" y="2265900"/>
            <a:ext cx="3157850" cy="191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286" y="214123"/>
            <a:ext cx="2561450" cy="176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/>
          <p:nvPr/>
        </p:nvCxnSpPr>
        <p:spPr>
          <a:xfrm>
            <a:off x="7563575" y="2045475"/>
            <a:ext cx="8700" cy="56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theory refresher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Probabilities sum to 1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theory refresher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mutually exclusive events: Probability A or B = P(A) + P(B)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P(Dead or alive) = P(Dead) + P(Alive) = 1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P(Dead) = 0.4, P(Alive) = 0.6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P(SIR) = P(S) + P(I) + P(R) = 1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P(S) = 0.1, and P(R) = 0.2, P(S or R) = 0.3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P(I) = 0.7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theory refresher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non-mutually exclusive events,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Have to account for double counting: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P(Blue OR Male)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P(Blue) + P(Male) - P(Blue AND Male) = 0.65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4973050" y="36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{871248C3-08AE-4E8C-AE0F-377C9C565841}</a:tableStyleId>
              </a:tblPr>
              <a:tblGrid>
                <a:gridCol w="1266675"/>
                <a:gridCol w="1266675"/>
                <a:gridCol w="1266675"/>
              </a:tblGrid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04" name="Google Shape;104;p20"/>
          <p:cNvCxnSpPr/>
          <p:nvPr/>
        </p:nvCxnSpPr>
        <p:spPr>
          <a:xfrm rot="10800000">
            <a:off x="3240500" y="3002200"/>
            <a:ext cx="0" cy="691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20"/>
          <p:cNvSpPr txBox="1"/>
          <p:nvPr/>
        </p:nvSpPr>
        <p:spPr>
          <a:xfrm>
            <a:off x="2065450" y="3844075"/>
            <a:ext cx="290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Corrects for double-counts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theory refresher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Conditional probability: Probability of something, given something else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P(A|B) = P(A and B) / P(B)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P(Male|Blue) = P(Blue male) / P(Blue)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0.40 = 0.20/.50</a:t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5343975" y="37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{871248C3-08AE-4E8C-AE0F-377C9C565841}</a:tableStyleId>
              </a:tblPr>
              <a:tblGrid>
                <a:gridCol w="1266675"/>
                <a:gridCol w="1266675"/>
                <a:gridCol w="1266675"/>
              </a:tblGrid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