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1513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734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34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601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87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70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2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9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5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9A8B44-423A-4D41-ACBC-F5922281CAE4}" type="datetimeFigureOut">
              <a:rPr lang="pt-PT" smtClean="0"/>
              <a:t>24/01/2018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DB82C9-6989-46D7-9BAB-0A9E53403D9A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9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electric motor">
            <a:extLst>
              <a:ext uri="{FF2B5EF4-FFF2-40B4-BE49-F238E27FC236}">
                <a16:creationId xmlns:a16="http://schemas.microsoft.com/office/drawing/2014/main" id="{2BD55E7F-45E1-4315-8623-654E310F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1584679"/>
            <a:ext cx="4874856" cy="368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62C274-BDF0-4BC2-9130-E92DC873F1CC}"/>
              </a:ext>
            </a:extLst>
          </p:cNvPr>
          <p:cNvSpPr txBox="1"/>
          <p:nvPr/>
        </p:nvSpPr>
        <p:spPr>
          <a:xfrm>
            <a:off x="1572083" y="1258349"/>
            <a:ext cx="41729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600" dirty="0" err="1">
                <a:latin typeface="Aharoni" panose="02010803020104030203" pitchFamily="2" charset="-79"/>
                <a:cs typeface="Aharoni" panose="02010803020104030203" pitchFamily="2" charset="-79"/>
              </a:rPr>
              <a:t>Electric</a:t>
            </a:r>
            <a:r>
              <a:rPr lang="pt-PT" sz="4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PT" sz="4600" dirty="0" err="1">
                <a:latin typeface="Aharoni" panose="02010803020104030203" pitchFamily="2" charset="-79"/>
                <a:cs typeface="Aharoni" panose="02010803020104030203" pitchFamily="2" charset="-79"/>
              </a:rPr>
              <a:t>Motors</a:t>
            </a:r>
            <a:endParaRPr lang="pt-PT" sz="4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F2F0F2-6D95-438A-A6D4-15DC64EDC44D}"/>
              </a:ext>
            </a:extLst>
          </p:cNvPr>
          <p:cNvSpPr txBox="1"/>
          <p:nvPr/>
        </p:nvSpPr>
        <p:spPr>
          <a:xfrm>
            <a:off x="2445035" y="2058568"/>
            <a:ext cx="23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Recruitment</a:t>
            </a:r>
            <a:r>
              <a:rPr lang="pt-PT" dirty="0"/>
              <a:t> </a:t>
            </a:r>
            <a:r>
              <a:rPr lang="pt-PT" dirty="0" err="1"/>
              <a:t>Task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8025C3-9998-4CA9-9661-734A02B31FAA}"/>
              </a:ext>
            </a:extLst>
          </p:cNvPr>
          <p:cNvSpPr txBox="1"/>
          <p:nvPr/>
        </p:nvSpPr>
        <p:spPr>
          <a:xfrm>
            <a:off x="8533428" y="6266576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Teodoro Dias</a:t>
            </a:r>
          </a:p>
        </p:txBody>
      </p:sp>
    </p:spTree>
    <p:extLst>
      <p:ext uri="{BB962C8B-B14F-4D97-AF65-F5344CB8AC3E}">
        <p14:creationId xmlns:p14="http://schemas.microsoft.com/office/powerpoint/2010/main" val="165915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E0AD-DEF9-45D4-96AA-C065CFF3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Electric</a:t>
            </a:r>
            <a:r>
              <a:rPr lang="pt-PT" dirty="0"/>
              <a:t> </a:t>
            </a:r>
            <a:r>
              <a:rPr lang="pt-PT" dirty="0" err="1"/>
              <a:t>Motors</a:t>
            </a:r>
            <a:endParaRPr lang="pt-PT" dirty="0"/>
          </a:p>
        </p:txBody>
      </p:sp>
      <p:pic>
        <p:nvPicPr>
          <p:cNvPr id="6146" name="Picture 2" descr="Resultado de imagem para types electric motors">
            <a:extLst>
              <a:ext uri="{FF2B5EF4-FFF2-40B4-BE49-F238E27FC236}">
                <a16:creationId xmlns:a16="http://schemas.microsoft.com/office/drawing/2014/main" id="{A6C5FE2A-08EC-4DCC-9E03-575CD864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4578" y="2171700"/>
            <a:ext cx="7335244" cy="33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27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D4082-3D9B-4D1B-AA58-82636E23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DC Motor – Series </a:t>
            </a:r>
            <a:r>
              <a:rPr lang="pt-PT" dirty="0" err="1"/>
              <a:t>Wound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E5422A-AD42-42BD-8A3C-B006C569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452070" cy="3581400"/>
          </a:xfrm>
        </p:spPr>
        <p:txBody>
          <a:bodyPr/>
          <a:lstStyle/>
          <a:p>
            <a:r>
              <a:rPr lang="pt-PT" dirty="0"/>
              <a:t>Torque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proportional</a:t>
            </a:r>
            <a:r>
              <a:rPr lang="pt-PT" dirty="0"/>
              <a:t> to </a:t>
            </a:r>
            <a:r>
              <a:rPr lang="pt-PT" dirty="0" err="1"/>
              <a:t>current</a:t>
            </a:r>
            <a:endParaRPr lang="pt-PT" dirty="0"/>
          </a:p>
          <a:p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starter</a:t>
            </a:r>
            <a:r>
              <a:rPr lang="pt-PT" dirty="0"/>
              <a:t> </a:t>
            </a:r>
            <a:r>
              <a:rPr lang="pt-PT" dirty="0" err="1"/>
              <a:t>motors</a:t>
            </a:r>
            <a:r>
              <a:rPr lang="pt-PT" dirty="0"/>
              <a:t>,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torque</a:t>
            </a:r>
          </a:p>
          <a:p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for a </a:t>
            </a:r>
            <a:r>
              <a:rPr lang="pt-PT" dirty="0" err="1"/>
              <a:t>few</a:t>
            </a:r>
            <a:r>
              <a:rPr lang="pt-PT" dirty="0"/>
              <a:t> </a:t>
            </a:r>
            <a:r>
              <a:rPr lang="pt-PT" dirty="0" err="1"/>
              <a:t>seconds</a:t>
            </a:r>
            <a:r>
              <a:rPr lang="pt-PT" dirty="0"/>
              <a:t>,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series </a:t>
            </a:r>
            <a:r>
              <a:rPr lang="pt-PT" dirty="0" err="1"/>
              <a:t>current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burn</a:t>
            </a:r>
            <a:r>
              <a:rPr lang="pt-PT" dirty="0"/>
              <a:t> out </a:t>
            </a:r>
            <a:r>
              <a:rPr lang="pt-PT" dirty="0" err="1"/>
              <a:t>the</a:t>
            </a:r>
            <a:r>
              <a:rPr lang="pt-PT" dirty="0"/>
              <a:t> series </a:t>
            </a:r>
            <a:r>
              <a:rPr lang="pt-PT" dirty="0" err="1"/>
              <a:t>field</a:t>
            </a:r>
            <a:r>
              <a:rPr lang="pt-PT" dirty="0"/>
              <a:t> </a:t>
            </a:r>
            <a:r>
              <a:rPr lang="pt-PT" dirty="0" err="1"/>
              <a:t>coils</a:t>
            </a:r>
            <a:r>
              <a:rPr lang="pt-PT" dirty="0"/>
              <a:t> </a:t>
            </a:r>
          </a:p>
        </p:txBody>
      </p:sp>
      <p:pic>
        <p:nvPicPr>
          <p:cNvPr id="7170" name="Picture 2" descr="Resultado de imagem para series wound dc motor">
            <a:extLst>
              <a:ext uri="{FF2B5EF4-FFF2-40B4-BE49-F238E27FC236}">
                <a16:creationId xmlns:a16="http://schemas.microsoft.com/office/drawing/2014/main" id="{B3A9C8DB-8ED2-41B8-811B-7A374B64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4372" y="3930591"/>
            <a:ext cx="28384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85D6799-B936-4070-89C6-8833297B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85" y="2133598"/>
            <a:ext cx="36726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2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5818B-F2ED-4CFB-A3C2-15B456A9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DC Motor – Shunt </a:t>
            </a:r>
            <a:r>
              <a:rPr lang="pt-PT" dirty="0" err="1"/>
              <a:t>Wound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404F45-A643-4F5B-AD61-7DF200F7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460459" cy="3581400"/>
          </a:xfrm>
        </p:spPr>
        <p:txBody>
          <a:bodyPr/>
          <a:lstStyle/>
          <a:p>
            <a:r>
              <a:rPr lang="pt-PT" dirty="0" err="1"/>
              <a:t>Ability</a:t>
            </a:r>
            <a:r>
              <a:rPr lang="pt-PT" dirty="0"/>
              <a:t> to self </a:t>
            </a:r>
            <a:r>
              <a:rPr lang="pt-PT" dirty="0" err="1"/>
              <a:t>regulate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speed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load</a:t>
            </a:r>
            <a:r>
              <a:rPr lang="pt-PT" dirty="0"/>
              <a:t> –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called</a:t>
            </a:r>
            <a:r>
              <a:rPr lang="pt-PT" dirty="0"/>
              <a:t> </a:t>
            </a:r>
            <a:r>
              <a:rPr lang="pt-PT" dirty="0" err="1"/>
              <a:t>constant</a:t>
            </a:r>
            <a:r>
              <a:rPr lang="pt-PT" dirty="0"/>
              <a:t> speed motor</a:t>
            </a:r>
          </a:p>
          <a:p>
            <a:r>
              <a:rPr lang="pt-PT" dirty="0" err="1"/>
              <a:t>Doesn’t</a:t>
            </a:r>
            <a:r>
              <a:rPr lang="pt-PT" dirty="0"/>
              <a:t> </a:t>
            </a:r>
            <a:r>
              <a:rPr lang="pt-PT" dirty="0" err="1"/>
              <a:t>provide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torque</a:t>
            </a:r>
          </a:p>
          <a:p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precise speed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necessary</a:t>
            </a:r>
            <a:r>
              <a:rPr lang="pt-PT" dirty="0"/>
              <a:t>,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compressors</a:t>
            </a:r>
            <a:endParaRPr lang="pt-PT" dirty="0"/>
          </a:p>
        </p:txBody>
      </p:sp>
      <p:pic>
        <p:nvPicPr>
          <p:cNvPr id="8196" name="Picture 4" descr="shunt dc motor">
            <a:extLst>
              <a:ext uri="{FF2B5EF4-FFF2-40B4-BE49-F238E27FC236}">
                <a16:creationId xmlns:a16="http://schemas.microsoft.com/office/drawing/2014/main" id="{373CD79F-5CE4-4B07-91E9-B0D57320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7414" y="2171700"/>
            <a:ext cx="3057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0A3FE7-9C51-4FAF-A5CA-73E3132B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939" y="3429000"/>
            <a:ext cx="3009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EE477-1A1B-4B3B-8547-4004DBE8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DC Motor – </a:t>
            </a:r>
            <a:r>
              <a:rPr lang="pt-PT" dirty="0" err="1"/>
              <a:t>Compound</a:t>
            </a:r>
            <a:r>
              <a:rPr lang="pt-PT" dirty="0"/>
              <a:t> </a:t>
            </a:r>
            <a:r>
              <a:rPr lang="pt-PT" dirty="0" err="1"/>
              <a:t>Wound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D71C-F959-493D-9A27-FF1D2422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86294" cy="3581400"/>
          </a:xfrm>
        </p:spPr>
        <p:txBody>
          <a:bodyPr/>
          <a:lstStyle/>
          <a:p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pt-PT" dirty="0" err="1"/>
              <a:t>called</a:t>
            </a:r>
            <a:r>
              <a:rPr lang="pt-PT" dirty="0"/>
              <a:t> </a:t>
            </a:r>
            <a:r>
              <a:rPr lang="pt-PT" dirty="0" err="1"/>
              <a:t>compound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basically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amalgamation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series </a:t>
            </a:r>
            <a:r>
              <a:rPr lang="pt-PT" dirty="0" err="1"/>
              <a:t>and</a:t>
            </a:r>
            <a:r>
              <a:rPr lang="pt-PT" dirty="0"/>
              <a:t> shunt </a:t>
            </a:r>
            <a:r>
              <a:rPr lang="pt-PT" dirty="0" err="1"/>
              <a:t>wound</a:t>
            </a:r>
            <a:endParaRPr lang="pt-PT" dirty="0"/>
          </a:p>
          <a:p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torque </a:t>
            </a:r>
            <a:r>
              <a:rPr lang="pt-PT" dirty="0" err="1"/>
              <a:t>than</a:t>
            </a:r>
            <a:r>
              <a:rPr lang="pt-PT" dirty="0"/>
              <a:t> a shunt </a:t>
            </a:r>
            <a:r>
              <a:rPr lang="pt-PT" dirty="0" err="1"/>
              <a:t>wound</a:t>
            </a:r>
            <a:r>
              <a:rPr lang="pt-PT" dirty="0"/>
              <a:t> motor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a series </a:t>
            </a:r>
            <a:r>
              <a:rPr lang="pt-PT" dirty="0" err="1"/>
              <a:t>wound</a:t>
            </a:r>
            <a:r>
              <a:rPr lang="pt-PT" dirty="0"/>
              <a:t> motor</a:t>
            </a:r>
          </a:p>
          <a:p>
            <a:r>
              <a:rPr lang="pt-PT" dirty="0"/>
              <a:t>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for </a:t>
            </a:r>
            <a:r>
              <a:rPr lang="pt-PT" dirty="0" err="1"/>
              <a:t>almost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application</a:t>
            </a:r>
            <a:endParaRPr lang="pt-PT" dirty="0"/>
          </a:p>
          <a:p>
            <a:endParaRPr lang="pt-PT" dirty="0"/>
          </a:p>
        </p:txBody>
      </p:sp>
      <p:pic>
        <p:nvPicPr>
          <p:cNvPr id="9218" name="Picture 2" descr="dc compound motor">
            <a:extLst>
              <a:ext uri="{FF2B5EF4-FFF2-40B4-BE49-F238E27FC236}">
                <a16:creationId xmlns:a16="http://schemas.microsoft.com/office/drawing/2014/main" id="{6F2C4B32-E8F1-45B8-A2EF-2011F9B9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6426" y="2171700"/>
            <a:ext cx="3133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DA3FBE-C60D-4F76-BB78-62E10DEC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325" y="4057650"/>
            <a:ext cx="3333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1A55D-AA9C-4394-A0C8-EA767B89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AC Motor </a:t>
            </a:r>
            <a:r>
              <a:rPr lang="pt-PT" dirty="0" err="1"/>
              <a:t>vs</a:t>
            </a:r>
            <a:r>
              <a:rPr lang="pt-PT" dirty="0"/>
              <a:t> DC Motor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4FAD95-5AF3-431D-A199-53F417C5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4811086" cy="3581400"/>
          </a:xfrm>
        </p:spPr>
        <p:txBody>
          <a:bodyPr/>
          <a:lstStyle/>
          <a:p>
            <a:r>
              <a:rPr lang="pt-PT" dirty="0"/>
              <a:t>In DC Motor,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commutator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polarity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current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coils</a:t>
            </a:r>
            <a:r>
              <a:rPr lang="pt-PT" dirty="0"/>
              <a:t> – in AC </a:t>
            </a:r>
            <a:r>
              <a:rPr lang="pt-PT" dirty="0" err="1"/>
              <a:t>motors</a:t>
            </a:r>
            <a:r>
              <a:rPr lang="pt-PT" dirty="0"/>
              <a:t>, </a:t>
            </a:r>
            <a:r>
              <a:rPr lang="pt-PT" dirty="0" err="1"/>
              <a:t>commutators</a:t>
            </a:r>
            <a:r>
              <a:rPr lang="pt-PT" dirty="0"/>
              <a:t> </a:t>
            </a:r>
            <a:r>
              <a:rPr lang="pt-PT" dirty="0" err="1"/>
              <a:t>aren’t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–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proper</a:t>
            </a:r>
            <a:r>
              <a:rPr lang="pt-PT" dirty="0"/>
              <a:t> </a:t>
            </a:r>
            <a:r>
              <a:rPr lang="pt-PT" dirty="0" err="1"/>
              <a:t>concept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alternating</a:t>
            </a:r>
            <a:r>
              <a:rPr lang="pt-PT" dirty="0"/>
              <a:t> </a:t>
            </a:r>
            <a:r>
              <a:rPr lang="pt-PT" dirty="0" err="1"/>
              <a:t>current</a:t>
            </a:r>
            <a:r>
              <a:rPr lang="pt-PT" dirty="0"/>
              <a:t> (AC)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garantees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change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polarity</a:t>
            </a:r>
            <a:endParaRPr lang="pt-PT" dirty="0"/>
          </a:p>
          <a:p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invented</a:t>
            </a:r>
            <a:r>
              <a:rPr lang="pt-PT" dirty="0"/>
              <a:t> later </a:t>
            </a:r>
            <a:r>
              <a:rPr lang="pt-PT" dirty="0" err="1"/>
              <a:t>than</a:t>
            </a:r>
            <a:r>
              <a:rPr lang="pt-PT" dirty="0"/>
              <a:t> DC </a:t>
            </a:r>
            <a:r>
              <a:rPr lang="pt-PT" dirty="0" err="1"/>
              <a:t>Motors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Nikola</a:t>
            </a:r>
            <a:r>
              <a:rPr lang="pt-PT" dirty="0"/>
              <a:t> Tesla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Galileo</a:t>
            </a:r>
            <a:r>
              <a:rPr lang="pt-PT" dirty="0"/>
              <a:t> </a:t>
            </a:r>
            <a:r>
              <a:rPr lang="pt-PT" dirty="0" err="1"/>
              <a:t>Ferraris</a:t>
            </a:r>
            <a:r>
              <a:rPr lang="pt-PT" dirty="0"/>
              <a:t> </a:t>
            </a:r>
            <a:r>
              <a:rPr lang="pt-PT" dirty="0" err="1"/>
              <a:t>independently</a:t>
            </a:r>
            <a:endParaRPr lang="pt-PT" dirty="0"/>
          </a:p>
          <a:p>
            <a:r>
              <a:rPr lang="pt-PT" dirty="0"/>
              <a:t>AC </a:t>
            </a:r>
            <a:r>
              <a:rPr lang="pt-PT" dirty="0" err="1"/>
              <a:t>Motors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basic </a:t>
            </a:r>
            <a:r>
              <a:rPr lang="pt-PT" dirty="0" err="1"/>
              <a:t>electric</a:t>
            </a:r>
            <a:r>
              <a:rPr lang="pt-PT" dirty="0"/>
              <a:t> </a:t>
            </a:r>
            <a:r>
              <a:rPr lang="pt-PT" dirty="0" err="1"/>
              <a:t>parts</a:t>
            </a:r>
            <a:r>
              <a:rPr lang="pt-PT" dirty="0"/>
              <a:t>: </a:t>
            </a:r>
            <a:r>
              <a:rPr lang="pt-PT" dirty="0" err="1"/>
              <a:t>the</a:t>
            </a:r>
            <a:r>
              <a:rPr lang="pt-PT" dirty="0"/>
              <a:t> rotor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stator</a:t>
            </a:r>
            <a:endParaRPr lang="pt-PT" dirty="0"/>
          </a:p>
        </p:txBody>
      </p:sp>
      <p:pic>
        <p:nvPicPr>
          <p:cNvPr id="10242" name="Picture 2" descr="Resultado de imagem para ac motor">
            <a:extLst>
              <a:ext uri="{FF2B5EF4-FFF2-40B4-BE49-F238E27FC236}">
                <a16:creationId xmlns:a16="http://schemas.microsoft.com/office/drawing/2014/main" id="{0201E019-D2D4-4439-8A1D-88C5E2C07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4787" y="223837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45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345E1-800F-4C29-9E22-FDA6CB6F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Synchronous</a:t>
            </a:r>
            <a:r>
              <a:rPr lang="pt-PT" dirty="0"/>
              <a:t> AC Motor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CF40F8-D233-4498-80CD-C2A8572A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09083" cy="3581400"/>
          </a:xfrm>
        </p:spPr>
        <p:txBody>
          <a:bodyPr/>
          <a:lstStyle/>
          <a:p>
            <a:r>
              <a:rPr lang="pt-PT" dirty="0"/>
              <a:t>A </a:t>
            </a:r>
            <a:r>
              <a:rPr lang="pt-PT" dirty="0" err="1"/>
              <a:t>Synchronous</a:t>
            </a:r>
            <a:r>
              <a:rPr lang="pt-PT" dirty="0"/>
              <a:t> AC Motor runs </a:t>
            </a:r>
            <a:r>
              <a:rPr lang="pt-PT" dirty="0" err="1"/>
              <a:t>at</a:t>
            </a:r>
            <a:r>
              <a:rPr lang="pt-PT" dirty="0"/>
              <a:t> a </a:t>
            </a:r>
            <a:r>
              <a:rPr lang="pt-PT" dirty="0" err="1"/>
              <a:t>constant</a:t>
            </a:r>
            <a:r>
              <a:rPr lang="pt-PT" dirty="0"/>
              <a:t> speed </a:t>
            </a:r>
            <a:r>
              <a:rPr lang="pt-PT" dirty="0" err="1"/>
              <a:t>fixed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frequency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synchronous</a:t>
            </a:r>
            <a:r>
              <a:rPr lang="pt-PT" dirty="0"/>
              <a:t> speed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equal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frequency</a:t>
            </a:r>
            <a:r>
              <a:rPr lang="pt-PT" dirty="0"/>
              <a:t> * 60 </a:t>
            </a:r>
            <a:r>
              <a:rPr lang="pt-PT" dirty="0" err="1"/>
              <a:t>divided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pairs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poles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motor</a:t>
            </a:r>
          </a:p>
          <a:p>
            <a:r>
              <a:rPr lang="pt-PT" dirty="0" err="1"/>
              <a:t>They</a:t>
            </a:r>
            <a:r>
              <a:rPr lang="pt-PT" dirty="0"/>
              <a:t> are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precision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speed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 – for exemple a </a:t>
            </a:r>
            <a:r>
              <a:rPr lang="pt-PT" dirty="0" err="1"/>
              <a:t>ball</a:t>
            </a:r>
            <a:r>
              <a:rPr lang="pt-PT" dirty="0"/>
              <a:t> </a:t>
            </a:r>
            <a:r>
              <a:rPr lang="pt-PT" dirty="0" err="1"/>
              <a:t>mill</a:t>
            </a:r>
            <a:endParaRPr lang="pt-PT" dirty="0"/>
          </a:p>
        </p:txBody>
      </p:sp>
      <p:pic>
        <p:nvPicPr>
          <p:cNvPr id="11266" name="Picture 2" descr="https://qph.ec.quoracdn.net/main-qimg-52b340c7e44b133ebcd1800f5a393cee-c">
            <a:extLst>
              <a:ext uri="{FF2B5EF4-FFF2-40B4-BE49-F238E27FC236}">
                <a16:creationId xmlns:a16="http://schemas.microsoft.com/office/drawing/2014/main" id="{29158511-E5EE-46EB-9A57-3B65B3C9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2499" y="2232521"/>
            <a:ext cx="4190301" cy="31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9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32C17-A1A5-4D0C-BDB8-FABB9E5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Induction</a:t>
            </a:r>
            <a:r>
              <a:rPr lang="pt-PT" dirty="0"/>
              <a:t> AC Motor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F98803-0927-43DD-B863-65254E9A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Divided</a:t>
            </a:r>
            <a:r>
              <a:rPr lang="pt-PT" dirty="0"/>
              <a:t> in single </a:t>
            </a:r>
            <a:r>
              <a:rPr lang="pt-PT" dirty="0" err="1"/>
              <a:t>phase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polyphase</a:t>
            </a:r>
            <a:r>
              <a:rPr lang="pt-PT" dirty="0"/>
              <a:t> </a:t>
            </a:r>
            <a:r>
              <a:rPr lang="pt-PT" dirty="0" err="1"/>
              <a:t>motors</a:t>
            </a:r>
            <a:endParaRPr lang="pt-PT" dirty="0"/>
          </a:p>
          <a:p>
            <a:r>
              <a:rPr lang="pt-PT" dirty="0"/>
              <a:t>Single </a:t>
            </a:r>
            <a:r>
              <a:rPr lang="pt-PT" dirty="0" err="1"/>
              <a:t>phase</a:t>
            </a:r>
            <a:r>
              <a:rPr lang="pt-PT" dirty="0"/>
              <a:t> </a:t>
            </a:r>
            <a:r>
              <a:rPr lang="pt-PT" dirty="0" err="1"/>
              <a:t>motors</a:t>
            </a:r>
            <a:r>
              <a:rPr lang="pt-PT" dirty="0"/>
              <a:t> are </a:t>
            </a:r>
            <a:r>
              <a:rPr lang="pt-PT" dirty="0" err="1"/>
              <a:t>divided</a:t>
            </a:r>
            <a:r>
              <a:rPr lang="pt-PT" dirty="0"/>
              <a:t> in:</a:t>
            </a:r>
          </a:p>
          <a:p>
            <a:pPr lvl="1"/>
            <a:r>
              <a:rPr lang="pt-PT" dirty="0" err="1"/>
              <a:t>Shaded</a:t>
            </a:r>
            <a:r>
              <a:rPr lang="pt-PT" dirty="0"/>
              <a:t>-pole motor</a:t>
            </a:r>
          </a:p>
          <a:p>
            <a:pPr lvl="1"/>
            <a:r>
              <a:rPr lang="pt-PT" dirty="0"/>
              <a:t>Split-</a:t>
            </a:r>
            <a:r>
              <a:rPr lang="pt-PT" dirty="0" err="1"/>
              <a:t>phase</a:t>
            </a:r>
            <a:r>
              <a:rPr lang="pt-PT" dirty="0"/>
              <a:t> motor</a:t>
            </a:r>
          </a:p>
          <a:p>
            <a:pPr lvl="1"/>
            <a:r>
              <a:rPr lang="pt-PT" dirty="0" err="1"/>
              <a:t>Capacitor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motor</a:t>
            </a:r>
          </a:p>
          <a:p>
            <a:pPr lvl="1"/>
            <a:r>
              <a:rPr lang="pt-PT" dirty="0" err="1"/>
              <a:t>Resistance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motor</a:t>
            </a:r>
          </a:p>
          <a:p>
            <a:pPr lvl="1"/>
            <a:r>
              <a:rPr lang="pt-PT" dirty="0" err="1"/>
              <a:t>Permanent-split</a:t>
            </a:r>
            <a:r>
              <a:rPr lang="pt-PT" dirty="0"/>
              <a:t> </a:t>
            </a:r>
            <a:r>
              <a:rPr lang="pt-PT" dirty="0" err="1"/>
              <a:t>capacitor</a:t>
            </a:r>
            <a:r>
              <a:rPr lang="pt-PT" dirty="0"/>
              <a:t> motor</a:t>
            </a:r>
          </a:p>
          <a:p>
            <a:r>
              <a:rPr lang="pt-PT" dirty="0" err="1"/>
              <a:t>Polyphase</a:t>
            </a:r>
            <a:r>
              <a:rPr lang="pt-PT" dirty="0"/>
              <a:t> </a:t>
            </a:r>
            <a:r>
              <a:rPr lang="pt-PT" dirty="0" err="1"/>
              <a:t>motors</a:t>
            </a:r>
            <a:r>
              <a:rPr lang="pt-PT" dirty="0"/>
              <a:t> are </a:t>
            </a:r>
            <a:r>
              <a:rPr lang="pt-PT" dirty="0" err="1"/>
              <a:t>divided</a:t>
            </a:r>
            <a:r>
              <a:rPr lang="pt-PT" dirty="0"/>
              <a:t> in:</a:t>
            </a:r>
          </a:p>
          <a:p>
            <a:pPr lvl="1"/>
            <a:r>
              <a:rPr lang="pt-PT" i="0" dirty="0" err="1"/>
              <a:t>Polyphase</a:t>
            </a:r>
            <a:r>
              <a:rPr lang="pt-PT" i="0" dirty="0"/>
              <a:t> </a:t>
            </a:r>
            <a:r>
              <a:rPr lang="pt-PT" i="0" dirty="0" err="1"/>
              <a:t>cage</a:t>
            </a:r>
            <a:r>
              <a:rPr lang="pt-PT" i="0" dirty="0"/>
              <a:t> rotor</a:t>
            </a:r>
          </a:p>
          <a:p>
            <a:pPr lvl="1"/>
            <a:r>
              <a:rPr lang="pt-PT" i="0" dirty="0" err="1"/>
              <a:t>Polyphase</a:t>
            </a:r>
            <a:r>
              <a:rPr lang="pt-PT" i="0" dirty="0"/>
              <a:t> </a:t>
            </a:r>
            <a:r>
              <a:rPr lang="pt-PT" i="0" dirty="0" err="1"/>
              <a:t>wound</a:t>
            </a:r>
            <a:r>
              <a:rPr lang="pt-PT" i="0" dirty="0"/>
              <a:t> rotor</a:t>
            </a:r>
          </a:p>
          <a:p>
            <a:pPr marL="530352" lvl="1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579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6B296-8648-462D-815A-58AD5EFF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Shaded</a:t>
            </a:r>
            <a:r>
              <a:rPr lang="pt-PT" dirty="0"/>
              <a:t>-pole AC Motor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09ABEA-8273-4F20-8DFB-3EB37644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06037" cy="3581400"/>
          </a:xfrm>
        </p:spPr>
        <p:txBody>
          <a:bodyPr/>
          <a:lstStyle/>
          <a:p>
            <a:r>
              <a:rPr lang="pt-PT" dirty="0"/>
              <a:t>Original AC single-</a:t>
            </a:r>
            <a:r>
              <a:rPr lang="pt-PT" dirty="0" err="1"/>
              <a:t>phase</a:t>
            </a:r>
            <a:r>
              <a:rPr lang="pt-PT" dirty="0"/>
              <a:t> </a:t>
            </a:r>
            <a:r>
              <a:rPr lang="pt-PT" dirty="0" err="1"/>
              <a:t>induction</a:t>
            </a:r>
            <a:r>
              <a:rPr lang="pt-PT" dirty="0"/>
              <a:t> motor</a:t>
            </a:r>
          </a:p>
          <a:p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winding</a:t>
            </a:r>
            <a:r>
              <a:rPr lang="pt-PT" dirty="0"/>
              <a:t>, </a:t>
            </a:r>
            <a:r>
              <a:rPr lang="pt-PT" dirty="0" err="1"/>
              <a:t>doesn’t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capacitor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</a:t>
            </a:r>
            <a:r>
              <a:rPr lang="pt-PT" dirty="0" err="1"/>
              <a:t>winding</a:t>
            </a:r>
            <a:r>
              <a:rPr lang="pt-PT" dirty="0"/>
              <a:t>, </a:t>
            </a:r>
            <a:r>
              <a:rPr lang="pt-PT" dirty="0" err="1"/>
              <a:t>making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economical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reliable</a:t>
            </a:r>
            <a:endParaRPr lang="pt-PT" dirty="0"/>
          </a:p>
          <a:p>
            <a:r>
              <a:rPr lang="pt-PT" dirty="0" err="1"/>
              <a:t>They</a:t>
            </a:r>
            <a:r>
              <a:rPr lang="pt-PT" dirty="0"/>
              <a:t> are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for a </a:t>
            </a:r>
            <a:r>
              <a:rPr lang="pt-PT" dirty="0" err="1"/>
              <a:t>power</a:t>
            </a:r>
            <a:r>
              <a:rPr lang="pt-PT" dirty="0"/>
              <a:t> </a:t>
            </a:r>
            <a:r>
              <a:rPr lang="pt-PT" dirty="0" err="1"/>
              <a:t>bigger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250W, </a:t>
            </a:r>
            <a:r>
              <a:rPr lang="pt-PT" dirty="0" err="1"/>
              <a:t>since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motors</a:t>
            </a:r>
            <a:r>
              <a:rPr lang="pt-PT" dirty="0"/>
              <a:t> </a:t>
            </a:r>
            <a:r>
              <a:rPr lang="pt-PT" dirty="0" err="1"/>
              <a:t>offer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characteristics</a:t>
            </a:r>
            <a:endParaRPr lang="pt-PT" dirty="0"/>
          </a:p>
          <a:p>
            <a:r>
              <a:rPr lang="pt-PT" dirty="0" err="1"/>
              <a:t>Used</a:t>
            </a:r>
            <a:r>
              <a:rPr lang="pt-PT" dirty="0"/>
              <a:t> in </a:t>
            </a:r>
            <a:r>
              <a:rPr lang="pt-PT" dirty="0" err="1"/>
              <a:t>applications</a:t>
            </a:r>
            <a:r>
              <a:rPr lang="pt-PT" dirty="0"/>
              <a:t> </a:t>
            </a:r>
            <a:r>
              <a:rPr lang="pt-PT" dirty="0" err="1"/>
              <a:t>requering</a:t>
            </a:r>
            <a:r>
              <a:rPr lang="pt-PT" dirty="0"/>
              <a:t> </a:t>
            </a:r>
            <a:r>
              <a:rPr lang="pt-PT" dirty="0" err="1"/>
              <a:t>low</a:t>
            </a:r>
            <a:r>
              <a:rPr lang="pt-PT" dirty="0"/>
              <a:t> torque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household</a:t>
            </a:r>
            <a:r>
              <a:rPr lang="pt-PT" dirty="0"/>
              <a:t> </a:t>
            </a:r>
            <a:r>
              <a:rPr lang="pt-PT" dirty="0" err="1"/>
              <a:t>appliances</a:t>
            </a:r>
            <a:endParaRPr lang="pt-PT" dirty="0"/>
          </a:p>
        </p:txBody>
      </p:sp>
      <p:pic>
        <p:nvPicPr>
          <p:cNvPr id="12290" name="Picture 2" descr="https://upload.wikimedia.org/wikipedia/commons/a/a5/Shaded_pole_motor.jpg">
            <a:extLst>
              <a:ext uri="{FF2B5EF4-FFF2-40B4-BE49-F238E27FC236}">
                <a16:creationId xmlns:a16="http://schemas.microsoft.com/office/drawing/2014/main" id="{60D3334A-5141-4523-83FF-CF310CFF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4946" y="2227277"/>
            <a:ext cx="4205231" cy="35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30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0E7C9-117F-4261-BCE4-A4F0C40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Split-</a:t>
            </a:r>
            <a:r>
              <a:rPr lang="pt-PT" dirty="0" err="1"/>
              <a:t>phase</a:t>
            </a:r>
            <a:r>
              <a:rPr lang="pt-PT" dirty="0"/>
              <a:t> AC Motor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52EEC9-9445-48FD-B349-6ED7C03E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80202" cy="3581400"/>
          </a:xfrm>
        </p:spPr>
        <p:txBody>
          <a:bodyPr/>
          <a:lstStyle/>
          <a:p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starting</a:t>
            </a:r>
            <a:r>
              <a:rPr lang="pt-PT" dirty="0"/>
              <a:t> </a:t>
            </a:r>
            <a:r>
              <a:rPr lang="pt-PT" dirty="0" err="1"/>
              <a:t>winding</a:t>
            </a:r>
            <a:r>
              <a:rPr lang="pt-PT" dirty="0"/>
              <a:t> </a:t>
            </a:r>
            <a:r>
              <a:rPr lang="pt-PT" dirty="0" err="1"/>
              <a:t>electrically</a:t>
            </a:r>
            <a:r>
              <a:rPr lang="pt-PT" dirty="0"/>
              <a:t> 90 </a:t>
            </a:r>
            <a:r>
              <a:rPr lang="pt-PT" dirty="0" err="1"/>
              <a:t>degrees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winding</a:t>
            </a:r>
            <a:endParaRPr lang="pt-PT" dirty="0"/>
          </a:p>
          <a:p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bigger</a:t>
            </a:r>
            <a:r>
              <a:rPr lang="pt-PT" dirty="0"/>
              <a:t> torque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shaded</a:t>
            </a:r>
            <a:r>
              <a:rPr lang="pt-PT" dirty="0"/>
              <a:t>-pole </a:t>
            </a:r>
            <a:r>
              <a:rPr lang="pt-PT" dirty="0" err="1"/>
              <a:t>ac</a:t>
            </a:r>
            <a:r>
              <a:rPr lang="pt-PT" dirty="0"/>
              <a:t> motor</a:t>
            </a:r>
          </a:p>
          <a:p>
            <a:r>
              <a:rPr lang="pt-PT" dirty="0" err="1"/>
              <a:t>Used</a:t>
            </a:r>
            <a:r>
              <a:rPr lang="pt-PT" dirty="0"/>
              <a:t> in </a:t>
            </a:r>
            <a:r>
              <a:rPr lang="pt-PT" dirty="0" err="1"/>
              <a:t>bigger</a:t>
            </a:r>
            <a:r>
              <a:rPr lang="pt-PT" dirty="0"/>
              <a:t> </a:t>
            </a:r>
            <a:r>
              <a:rPr lang="pt-PT" dirty="0" err="1"/>
              <a:t>appliances</a:t>
            </a:r>
            <a:r>
              <a:rPr lang="pt-PT" dirty="0"/>
              <a:t>,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air</a:t>
            </a:r>
            <a:r>
              <a:rPr lang="pt-PT" dirty="0"/>
              <a:t> </a:t>
            </a:r>
            <a:r>
              <a:rPr lang="pt-PT" dirty="0" err="1"/>
              <a:t>conditioners</a:t>
            </a:r>
            <a:endParaRPr lang="pt-PT" dirty="0"/>
          </a:p>
        </p:txBody>
      </p:sp>
      <p:pic>
        <p:nvPicPr>
          <p:cNvPr id="13314" name="Picture 2" descr="Resultado de imagem para Split-phase motor[edit]">
            <a:extLst>
              <a:ext uri="{FF2B5EF4-FFF2-40B4-BE49-F238E27FC236}">
                <a16:creationId xmlns:a16="http://schemas.microsoft.com/office/drawing/2014/main" id="{3BBA8626-554B-427E-9E30-52C5C082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1802" y="2321762"/>
            <a:ext cx="4605505" cy="22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1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44B2A-88BB-44E3-9FFB-4B2D6430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Capacitor</a:t>
            </a:r>
            <a:r>
              <a:rPr lang="pt-PT" dirty="0"/>
              <a:t> AC Motor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EB5EF5-1D4A-41C8-9E63-2D401342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97354" cy="3581400"/>
          </a:xfrm>
        </p:spPr>
        <p:txBody>
          <a:bodyPr/>
          <a:lstStyle/>
          <a:p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capacitor</a:t>
            </a:r>
            <a:r>
              <a:rPr lang="pt-PT" dirty="0"/>
              <a:t> in series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startup</a:t>
            </a:r>
            <a:r>
              <a:rPr lang="pt-PT" dirty="0"/>
              <a:t> </a:t>
            </a:r>
            <a:r>
              <a:rPr lang="pt-PT" dirty="0" err="1"/>
              <a:t>winding</a:t>
            </a:r>
            <a:r>
              <a:rPr lang="pt-PT" dirty="0"/>
              <a:t>, </a:t>
            </a:r>
            <a:r>
              <a:rPr lang="pt-PT" dirty="0" err="1"/>
              <a:t>creating</a:t>
            </a:r>
            <a:r>
              <a:rPr lang="pt-PT" dirty="0"/>
              <a:t> na LC </a:t>
            </a:r>
            <a:r>
              <a:rPr lang="pt-PT" dirty="0" err="1"/>
              <a:t>circuit</a:t>
            </a:r>
            <a:r>
              <a:rPr lang="pt-PT" dirty="0"/>
              <a:t>,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bigger</a:t>
            </a:r>
            <a:r>
              <a:rPr lang="pt-PT" dirty="0"/>
              <a:t> </a:t>
            </a:r>
            <a:r>
              <a:rPr lang="pt-PT" dirty="0" err="1"/>
              <a:t>phase</a:t>
            </a:r>
            <a:r>
              <a:rPr lang="pt-PT" dirty="0"/>
              <a:t> </a:t>
            </a:r>
            <a:r>
              <a:rPr lang="pt-PT" dirty="0" err="1"/>
              <a:t>shift</a:t>
            </a:r>
            <a:r>
              <a:rPr lang="pt-PT" dirty="0"/>
              <a:t> (more </a:t>
            </a:r>
            <a:r>
              <a:rPr lang="pt-PT" dirty="0" err="1"/>
              <a:t>than</a:t>
            </a:r>
            <a:r>
              <a:rPr lang="pt-PT" dirty="0"/>
              <a:t> 90 </a:t>
            </a:r>
            <a:r>
              <a:rPr lang="pt-PT" dirty="0" err="1"/>
              <a:t>degrees</a:t>
            </a:r>
            <a:r>
              <a:rPr lang="pt-PT" dirty="0"/>
              <a:t>)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greater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torque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shaded</a:t>
            </a:r>
            <a:r>
              <a:rPr lang="pt-PT" dirty="0"/>
              <a:t>-pole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split-phase</a:t>
            </a:r>
            <a:r>
              <a:rPr lang="pt-PT" dirty="0"/>
              <a:t> </a:t>
            </a:r>
            <a:r>
              <a:rPr lang="pt-PT" dirty="0" err="1"/>
              <a:t>ac</a:t>
            </a:r>
            <a:r>
              <a:rPr lang="pt-PT" dirty="0"/>
              <a:t> motor</a:t>
            </a:r>
          </a:p>
        </p:txBody>
      </p:sp>
      <p:pic>
        <p:nvPicPr>
          <p:cNvPr id="14338" name="Picture 2" descr="https://upload.wikimedia.org/wikipedia/commons/thumb/b/bb/Condensatormotor.svg/600px-Condensatormotor.svg.png">
            <a:extLst>
              <a:ext uri="{FF2B5EF4-FFF2-40B4-BE49-F238E27FC236}">
                <a16:creationId xmlns:a16="http://schemas.microsoft.com/office/drawing/2014/main" id="{4F1A923D-7D88-4A4A-A15B-6768E1F0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1699" y="2171700"/>
            <a:ext cx="4508189" cy="353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57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429F-9D2E-4B38-830F-073F7EBE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Objectives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BCCC44-71F3-4B93-AECD-50AC9625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electric</a:t>
            </a:r>
            <a:r>
              <a:rPr lang="pt-PT" dirty="0"/>
              <a:t> motor?</a:t>
            </a:r>
          </a:p>
          <a:p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electric</a:t>
            </a:r>
            <a:r>
              <a:rPr lang="pt-PT" dirty="0"/>
              <a:t> motor</a:t>
            </a:r>
          </a:p>
          <a:p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electric</a:t>
            </a:r>
            <a:r>
              <a:rPr lang="pt-PT" dirty="0"/>
              <a:t> </a:t>
            </a:r>
            <a:r>
              <a:rPr lang="pt-PT" dirty="0" err="1"/>
              <a:t>motors</a:t>
            </a:r>
            <a:endParaRPr lang="pt-PT" dirty="0"/>
          </a:p>
          <a:p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electric</a:t>
            </a:r>
            <a:r>
              <a:rPr lang="pt-PT" dirty="0"/>
              <a:t> </a:t>
            </a:r>
            <a:r>
              <a:rPr lang="pt-PT" dirty="0" err="1"/>
              <a:t>motors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246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3CFBC-0A8B-4668-B0B4-06B88A1B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Resistance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AC Motor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549688-B1E1-4312-8E3D-6625786B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3082954" cy="3581400"/>
          </a:xfrm>
        </p:spPr>
        <p:txBody>
          <a:bodyPr/>
          <a:lstStyle/>
          <a:p>
            <a:r>
              <a:rPr lang="pt-PT" dirty="0" err="1"/>
              <a:t>Has</a:t>
            </a:r>
            <a:r>
              <a:rPr lang="pt-PT" dirty="0"/>
              <a:t> a resistor in series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auxiliary</a:t>
            </a:r>
            <a:r>
              <a:rPr lang="pt-PT" dirty="0"/>
              <a:t> </a:t>
            </a:r>
            <a:r>
              <a:rPr lang="pt-PT" dirty="0" err="1"/>
              <a:t>winding</a:t>
            </a:r>
            <a:r>
              <a:rPr lang="pt-PT" dirty="0"/>
              <a:t>, </a:t>
            </a:r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reactance</a:t>
            </a:r>
            <a:r>
              <a:rPr lang="pt-PT" dirty="0"/>
              <a:t>.</a:t>
            </a:r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added</a:t>
            </a:r>
            <a:r>
              <a:rPr lang="pt-PT" dirty="0"/>
              <a:t> </a:t>
            </a:r>
            <a:r>
              <a:rPr lang="pt-PT" dirty="0" err="1"/>
              <a:t>starter</a:t>
            </a:r>
            <a:r>
              <a:rPr lang="pt-PT" dirty="0"/>
              <a:t> </a:t>
            </a:r>
            <a:r>
              <a:rPr lang="pt-PT" dirty="0" err="1"/>
              <a:t>provides</a:t>
            </a:r>
            <a:r>
              <a:rPr lang="pt-PT" dirty="0"/>
              <a:t> </a:t>
            </a:r>
            <a:r>
              <a:rPr lang="pt-PT" dirty="0" err="1"/>
              <a:t>assistance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direction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rotation</a:t>
            </a:r>
            <a:endParaRPr lang="pt-PT" dirty="0"/>
          </a:p>
        </p:txBody>
      </p:sp>
      <p:pic>
        <p:nvPicPr>
          <p:cNvPr id="15362" name="Picture 2" descr="Resultado de imagem para Resistance start motor">
            <a:extLst>
              <a:ext uri="{FF2B5EF4-FFF2-40B4-BE49-F238E27FC236}">
                <a16:creationId xmlns:a16="http://schemas.microsoft.com/office/drawing/2014/main" id="{211F318F-0860-478E-B721-A84A91CC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5474" y="2171700"/>
            <a:ext cx="51149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9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6FF36-3FDA-48A2-8A8A-ECD5C19C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Permanent-split</a:t>
            </a:r>
            <a:r>
              <a:rPr lang="pt-PT" dirty="0"/>
              <a:t> </a:t>
            </a:r>
            <a:r>
              <a:rPr lang="pt-PT" dirty="0" err="1"/>
              <a:t>capacitor</a:t>
            </a:r>
            <a:r>
              <a:rPr lang="pt-PT" dirty="0"/>
              <a:t> motor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BBA6A2-85D4-438D-B8CD-41B35ACA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97648" cy="3581400"/>
          </a:xfrm>
        </p:spPr>
        <p:txBody>
          <a:bodyPr/>
          <a:lstStyle/>
          <a:p>
            <a:r>
              <a:rPr lang="pt-PT" dirty="0"/>
              <a:t>Also </a:t>
            </a:r>
            <a:r>
              <a:rPr lang="pt-PT" dirty="0" err="1"/>
              <a:t>known</a:t>
            </a:r>
            <a:r>
              <a:rPr lang="pt-PT" dirty="0"/>
              <a:t> as </a:t>
            </a:r>
            <a:r>
              <a:rPr lang="pt-PT" dirty="0" err="1"/>
              <a:t>capacitor-run</a:t>
            </a:r>
            <a:r>
              <a:rPr lang="pt-PT" dirty="0"/>
              <a:t> motor</a:t>
            </a:r>
          </a:p>
          <a:p>
            <a:r>
              <a:rPr lang="pt-PT" dirty="0"/>
              <a:t>Uses non-</a:t>
            </a:r>
            <a:r>
              <a:rPr lang="pt-PT" dirty="0" err="1"/>
              <a:t>polarized</a:t>
            </a:r>
            <a:r>
              <a:rPr lang="pt-PT" dirty="0"/>
              <a:t> </a:t>
            </a:r>
            <a:r>
              <a:rPr lang="pt-PT" dirty="0" err="1"/>
              <a:t>capacitor</a:t>
            </a:r>
            <a:r>
              <a:rPr lang="pt-PT" dirty="0"/>
              <a:t> </a:t>
            </a:r>
            <a:r>
              <a:rPr lang="en-US" dirty="0"/>
              <a:t>with a high voltage rating to generate an electrical phase shift between the run and start windings</a:t>
            </a:r>
          </a:p>
          <a:p>
            <a:r>
              <a:rPr lang="en-US" dirty="0"/>
              <a:t>This capacitor is connected in series with the start winding, creating a phase shift</a:t>
            </a:r>
          </a:p>
          <a:p>
            <a:r>
              <a:rPr lang="en-US" dirty="0"/>
              <a:t>Can operate at much lower speeds than the motor’s electrical speed</a:t>
            </a:r>
            <a:endParaRPr lang="pt-PT" dirty="0"/>
          </a:p>
        </p:txBody>
      </p:sp>
      <p:pic>
        <p:nvPicPr>
          <p:cNvPr id="16388" name="Picture 4" descr="Resultado de imagem para Permanent-split capacitor motor">
            <a:extLst>
              <a:ext uri="{FF2B5EF4-FFF2-40B4-BE49-F238E27FC236}">
                <a16:creationId xmlns:a16="http://schemas.microsoft.com/office/drawing/2014/main" id="{73DA4ED7-6CE0-4892-B20E-57160023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8854" y="2286000"/>
            <a:ext cx="3141546" cy="34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6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AA820-D6C9-4EA5-AC4B-73A40A4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Polyphase</a:t>
            </a:r>
            <a:r>
              <a:rPr lang="pt-PT" dirty="0"/>
              <a:t> </a:t>
            </a:r>
            <a:r>
              <a:rPr lang="pt-PT" dirty="0" err="1"/>
              <a:t>cage</a:t>
            </a:r>
            <a:r>
              <a:rPr lang="pt-PT" dirty="0"/>
              <a:t> rotor – </a:t>
            </a:r>
            <a:r>
              <a:rPr lang="pt-PT" dirty="0" err="1"/>
              <a:t>Squirrel</a:t>
            </a:r>
            <a:r>
              <a:rPr lang="pt-PT" dirty="0"/>
              <a:t> Cage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6C3F2F-DFA2-43AC-81D5-D89CC0F7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28158" cy="3581400"/>
          </a:xfrm>
        </p:spPr>
        <p:txBody>
          <a:bodyPr>
            <a:normAutofit fontScale="85000" lnSpcReduction="10000"/>
          </a:bodyPr>
          <a:lstStyle/>
          <a:p>
            <a:r>
              <a:rPr lang="pt-PT" dirty="0" err="1"/>
              <a:t>Squirrel</a:t>
            </a:r>
            <a:r>
              <a:rPr lang="pt-PT" dirty="0"/>
              <a:t> </a:t>
            </a:r>
            <a:r>
              <a:rPr lang="pt-PT" dirty="0" err="1"/>
              <a:t>cage</a:t>
            </a:r>
            <a:r>
              <a:rPr lang="pt-PT" dirty="0"/>
              <a:t> motor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viewed</a:t>
            </a:r>
            <a:r>
              <a:rPr lang="pt-PT" dirty="0"/>
              <a:t> as a </a:t>
            </a:r>
            <a:r>
              <a:rPr lang="pt-PT" dirty="0" err="1"/>
              <a:t>transformer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rotating</a:t>
            </a:r>
            <a:r>
              <a:rPr lang="pt-PT" dirty="0"/>
              <a:t> </a:t>
            </a:r>
            <a:r>
              <a:rPr lang="pt-PT" dirty="0" err="1"/>
              <a:t>secondary</a:t>
            </a:r>
            <a:endParaRPr lang="pt-PT" dirty="0"/>
          </a:p>
          <a:p>
            <a:r>
              <a:rPr lang="pt-PT" dirty="0"/>
              <a:t>Rotor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constituted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metal strips </a:t>
            </a:r>
            <a:r>
              <a:rPr lang="pt-PT" dirty="0" err="1"/>
              <a:t>that</a:t>
            </a:r>
            <a:r>
              <a:rPr lang="pt-PT" dirty="0"/>
              <a:t> are </a:t>
            </a:r>
            <a:r>
              <a:rPr lang="pt-PT" dirty="0" err="1"/>
              <a:t>connected</a:t>
            </a:r>
            <a:r>
              <a:rPr lang="pt-PT" dirty="0"/>
              <a:t> to rings,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oppose</a:t>
            </a:r>
            <a:r>
              <a:rPr lang="pt-PT" dirty="0"/>
              <a:t> strip.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magnetic</a:t>
            </a:r>
            <a:r>
              <a:rPr lang="pt-PT" dirty="0"/>
              <a:t> </a:t>
            </a:r>
            <a:r>
              <a:rPr lang="pt-PT" dirty="0" err="1"/>
              <a:t>field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electrical</a:t>
            </a:r>
            <a:r>
              <a:rPr lang="pt-PT" dirty="0"/>
              <a:t> </a:t>
            </a:r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correspondent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mechanical</a:t>
            </a:r>
            <a:r>
              <a:rPr lang="pt-PT" dirty="0"/>
              <a:t> </a:t>
            </a:r>
            <a:r>
              <a:rPr lang="pt-PT" dirty="0" err="1"/>
              <a:t>load</a:t>
            </a:r>
            <a:r>
              <a:rPr lang="pt-PT" dirty="0"/>
              <a:t> (</a:t>
            </a:r>
            <a:r>
              <a:rPr lang="pt-PT" dirty="0" err="1"/>
              <a:t>at</a:t>
            </a:r>
            <a:r>
              <a:rPr lang="pt-PT" dirty="0"/>
              <a:t> no </a:t>
            </a:r>
            <a:r>
              <a:rPr lang="pt-PT" dirty="0" err="1"/>
              <a:t>load</a:t>
            </a:r>
            <a:r>
              <a:rPr lang="pt-PT" dirty="0"/>
              <a:t> speed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electrical</a:t>
            </a:r>
            <a:r>
              <a:rPr lang="pt-PT" dirty="0"/>
              <a:t> </a:t>
            </a:r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required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necessary</a:t>
            </a:r>
            <a:r>
              <a:rPr lang="pt-PT" dirty="0"/>
              <a:t> to </a:t>
            </a:r>
            <a:r>
              <a:rPr lang="pt-PT" dirty="0" err="1"/>
              <a:t>overcome</a:t>
            </a:r>
            <a:r>
              <a:rPr lang="pt-PT" dirty="0"/>
              <a:t> </a:t>
            </a:r>
            <a:r>
              <a:rPr lang="pt-PT" dirty="0" err="1"/>
              <a:t>friction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resistance</a:t>
            </a:r>
            <a:r>
              <a:rPr lang="pt-PT" dirty="0"/>
              <a:t> </a:t>
            </a:r>
            <a:r>
              <a:rPr lang="pt-PT" dirty="0" err="1"/>
              <a:t>losses</a:t>
            </a:r>
            <a:r>
              <a:rPr lang="pt-PT" dirty="0"/>
              <a:t>)</a:t>
            </a:r>
          </a:p>
          <a:p>
            <a:r>
              <a:rPr lang="pt-PT" dirty="0"/>
              <a:t>In case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stall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overheating</a:t>
            </a:r>
            <a:r>
              <a:rPr lang="pt-PT" dirty="0"/>
              <a:t> can </a:t>
            </a:r>
            <a:r>
              <a:rPr lang="pt-PT" dirty="0" err="1"/>
              <a:t>happen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windings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destroyed</a:t>
            </a:r>
            <a:endParaRPr lang="pt-PT" dirty="0"/>
          </a:p>
          <a:p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AC motor</a:t>
            </a:r>
          </a:p>
          <a:p>
            <a:r>
              <a:rPr lang="pt-PT" dirty="0" err="1"/>
              <a:t>Used</a:t>
            </a:r>
            <a:r>
              <a:rPr lang="pt-PT" dirty="0"/>
              <a:t> for exemple in </a:t>
            </a:r>
            <a:r>
              <a:rPr lang="pt-PT" dirty="0" err="1"/>
              <a:t>dishwashers</a:t>
            </a:r>
            <a:endParaRPr lang="pt-PT" dirty="0"/>
          </a:p>
        </p:txBody>
      </p:sp>
      <p:pic>
        <p:nvPicPr>
          <p:cNvPr id="17410" name="Picture 2" descr="https://upload.wikimedia.org/wikipedia/commons/thumb/f/fc/Wirnik_by_Zureks.jpg/1280px-Wirnik_by_Zureks.jpg">
            <a:extLst>
              <a:ext uri="{FF2B5EF4-FFF2-40B4-BE49-F238E27FC236}">
                <a16:creationId xmlns:a16="http://schemas.microsoft.com/office/drawing/2014/main" id="{2802EFB4-43E6-4AFA-96E9-7E09936B0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8365" y="2466363"/>
            <a:ext cx="4065000" cy="308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7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A655A-53A2-4773-A930-1C941979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/>
              <a:t>Polyphase</a:t>
            </a:r>
            <a:r>
              <a:rPr lang="pt-PT" b="1" dirty="0"/>
              <a:t> </a:t>
            </a:r>
            <a:r>
              <a:rPr lang="pt-PT" b="1" dirty="0" err="1"/>
              <a:t>wound</a:t>
            </a:r>
            <a:r>
              <a:rPr lang="pt-PT" b="1" dirty="0"/>
              <a:t> rotor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1BDD20-C6E7-432C-B4B9-02D35849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variable</a:t>
            </a:r>
            <a:r>
              <a:rPr lang="pt-PT" dirty="0"/>
              <a:t> speed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required</a:t>
            </a:r>
            <a:endParaRPr lang="pt-PT" dirty="0"/>
          </a:p>
          <a:p>
            <a:r>
              <a:rPr lang="pt-PT" dirty="0"/>
              <a:t>Rotor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poles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stator</a:t>
            </a:r>
            <a:endParaRPr lang="pt-PT" dirty="0"/>
          </a:p>
          <a:p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brushes</a:t>
            </a:r>
            <a:endParaRPr lang="pt-PT" dirty="0"/>
          </a:p>
          <a:p>
            <a:r>
              <a:rPr lang="pt-PT" dirty="0"/>
              <a:t>Are more </a:t>
            </a:r>
            <a:r>
              <a:rPr lang="pt-PT" dirty="0" err="1"/>
              <a:t>expensive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squirrel</a:t>
            </a:r>
            <a:r>
              <a:rPr lang="pt-PT" dirty="0"/>
              <a:t> </a:t>
            </a:r>
            <a:r>
              <a:rPr lang="pt-PT" dirty="0" err="1"/>
              <a:t>cage</a:t>
            </a:r>
            <a:r>
              <a:rPr lang="pt-PT" dirty="0"/>
              <a:t> </a:t>
            </a:r>
            <a:r>
              <a:rPr lang="pt-PT" dirty="0" err="1"/>
              <a:t>motors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require</a:t>
            </a:r>
            <a:r>
              <a:rPr lang="pt-PT" dirty="0"/>
              <a:t> </a:t>
            </a:r>
            <a:r>
              <a:rPr lang="pt-PT" dirty="0" err="1"/>
              <a:t>maintenance</a:t>
            </a:r>
            <a:endParaRPr lang="pt-PT" dirty="0"/>
          </a:p>
          <a:p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advance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electronics</a:t>
            </a:r>
            <a:r>
              <a:rPr lang="pt-PT" dirty="0"/>
              <a:t> (</a:t>
            </a:r>
            <a:r>
              <a:rPr lang="pt-PT" dirty="0" err="1"/>
              <a:t>modern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) </a:t>
            </a:r>
            <a:r>
              <a:rPr lang="pt-PT" dirty="0" err="1"/>
              <a:t>they</a:t>
            </a:r>
            <a:r>
              <a:rPr lang="pt-PT" dirty="0"/>
              <a:t> are </a:t>
            </a:r>
            <a:r>
              <a:rPr lang="pt-PT" dirty="0" err="1"/>
              <a:t>becoming</a:t>
            </a:r>
            <a:r>
              <a:rPr lang="pt-PT" dirty="0"/>
              <a:t> </a:t>
            </a:r>
            <a:r>
              <a:rPr lang="pt-PT" dirty="0" err="1"/>
              <a:t>uncommon</a:t>
            </a:r>
            <a:endParaRPr lang="pt-PT" dirty="0"/>
          </a:p>
        </p:txBody>
      </p:sp>
      <p:pic>
        <p:nvPicPr>
          <p:cNvPr id="18434" name="Picture 2" descr="Resultado de imagem para Polyphase wound rotor[edit]">
            <a:extLst>
              <a:ext uri="{FF2B5EF4-FFF2-40B4-BE49-F238E27FC236}">
                <a16:creationId xmlns:a16="http://schemas.microsoft.com/office/drawing/2014/main" id="{800A5806-46A8-4136-8368-2DAD6E63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0811" y="2659310"/>
            <a:ext cx="5341210" cy="213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7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9462C-1D41-4D90-8C54-00595224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Final </a:t>
            </a:r>
            <a:r>
              <a:rPr lang="pt-PT" dirty="0" err="1"/>
              <a:t>Thoughts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755A83-8473-4109-8C9E-CBBE5654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31711" cy="3581400"/>
          </a:xfrm>
        </p:spPr>
        <p:txBody>
          <a:bodyPr/>
          <a:lstStyle/>
          <a:p>
            <a:r>
              <a:rPr lang="pt-PT" dirty="0"/>
              <a:t>AC </a:t>
            </a:r>
            <a:r>
              <a:rPr lang="pt-PT" dirty="0" err="1"/>
              <a:t>Motors</a:t>
            </a:r>
            <a:r>
              <a:rPr lang="pt-PT" dirty="0"/>
              <a:t> are </a:t>
            </a:r>
            <a:r>
              <a:rPr lang="pt-PT" dirty="0" err="1"/>
              <a:t>cheaper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DC </a:t>
            </a:r>
            <a:r>
              <a:rPr lang="pt-PT" dirty="0" err="1"/>
              <a:t>motors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require</a:t>
            </a:r>
            <a:r>
              <a:rPr lang="pt-PT" dirty="0"/>
              <a:t>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maintenance</a:t>
            </a:r>
            <a:r>
              <a:rPr lang="pt-PT" dirty="0"/>
              <a:t>,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brushes</a:t>
            </a:r>
            <a:r>
              <a:rPr lang="pt-PT" dirty="0"/>
              <a:t> </a:t>
            </a:r>
            <a:r>
              <a:rPr lang="pt-PT" dirty="0" err="1"/>
              <a:t>aren’t</a:t>
            </a:r>
            <a:r>
              <a:rPr lang="pt-PT" dirty="0"/>
              <a:t> </a:t>
            </a:r>
            <a:r>
              <a:rPr lang="pt-PT" dirty="0" err="1"/>
              <a:t>used</a:t>
            </a:r>
            <a:endParaRPr lang="pt-PT" dirty="0"/>
          </a:p>
          <a:p>
            <a:r>
              <a:rPr lang="pt-PT" dirty="0"/>
              <a:t>DC </a:t>
            </a:r>
            <a:r>
              <a:rPr lang="pt-PT" dirty="0" err="1"/>
              <a:t>motors</a:t>
            </a:r>
            <a:r>
              <a:rPr lang="pt-PT" dirty="0"/>
              <a:t> are more </a:t>
            </a:r>
            <a:r>
              <a:rPr lang="pt-PT" dirty="0" err="1"/>
              <a:t>used</a:t>
            </a:r>
            <a:r>
              <a:rPr lang="pt-PT" dirty="0"/>
              <a:t> for </a:t>
            </a:r>
            <a:r>
              <a:rPr lang="pt-PT" dirty="0" err="1"/>
              <a:t>position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speed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simplicity</a:t>
            </a:r>
            <a:r>
              <a:rPr lang="pt-PT" dirty="0"/>
              <a:t> to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(speed </a:t>
            </a:r>
            <a:r>
              <a:rPr lang="pt-PT" dirty="0" err="1"/>
              <a:t>controlled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PWM)</a:t>
            </a:r>
          </a:p>
        </p:txBody>
      </p:sp>
      <p:pic>
        <p:nvPicPr>
          <p:cNvPr id="19460" name="Picture 4" descr="https://www.difference.wiki/wp-content/uploads/2017/08/dc-motor-vs-ac-motor-800x400.jpg">
            <a:extLst>
              <a:ext uri="{FF2B5EF4-FFF2-40B4-BE49-F238E27FC236}">
                <a16:creationId xmlns:a16="http://schemas.microsoft.com/office/drawing/2014/main" id="{DC8F3600-180A-4EA0-91B1-D0C4942B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7556" y="3956438"/>
            <a:ext cx="4614644" cy="23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Resultado de imagem para ac vs dc motor">
            <a:extLst>
              <a:ext uri="{FF2B5EF4-FFF2-40B4-BE49-F238E27FC236}">
                <a16:creationId xmlns:a16="http://schemas.microsoft.com/office/drawing/2014/main" id="{9160D82E-6D96-443E-B656-D5ACDD6B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2617" y="3625969"/>
            <a:ext cx="3670183" cy="29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3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0EEBB-98FA-4D19-9E80-EA3C865A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08976"/>
            <a:ext cx="9601200" cy="3405930"/>
          </a:xfrm>
        </p:spPr>
        <p:txBody>
          <a:bodyPr>
            <a:normAutofit/>
          </a:bodyPr>
          <a:lstStyle/>
          <a:p>
            <a:pPr algn="ctr"/>
            <a:r>
              <a:rPr lang="pt-PT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5166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3BED7-6ED0-49DF-90DC-239B7F29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electric</a:t>
            </a:r>
            <a:r>
              <a:rPr lang="pt-PT" dirty="0"/>
              <a:t> motor?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323371-9AFF-4EE1-B17B-383619CC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Electrical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converts</a:t>
            </a:r>
            <a:r>
              <a:rPr lang="pt-PT" dirty="0"/>
              <a:t> </a:t>
            </a:r>
            <a:r>
              <a:rPr lang="pt-PT" dirty="0" err="1"/>
              <a:t>electrical</a:t>
            </a:r>
            <a:r>
              <a:rPr lang="pt-PT" dirty="0"/>
              <a:t> </a:t>
            </a:r>
            <a:r>
              <a:rPr lang="pt-PT" dirty="0" err="1"/>
              <a:t>energy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mechanical</a:t>
            </a:r>
            <a:r>
              <a:rPr lang="pt-PT" dirty="0"/>
              <a:t> </a:t>
            </a:r>
            <a:r>
              <a:rPr lang="pt-PT" dirty="0" err="1"/>
              <a:t>energy</a:t>
            </a:r>
            <a:endParaRPr lang="pt-PT" dirty="0"/>
          </a:p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magnetic</a:t>
            </a:r>
            <a:r>
              <a:rPr lang="pt-PT" dirty="0"/>
              <a:t> </a:t>
            </a:r>
            <a:r>
              <a:rPr lang="pt-PT" dirty="0" err="1"/>
              <a:t>fields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convertion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achieved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09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BD064-C53A-4EB2-AE0F-62A7C512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History</a:t>
            </a:r>
            <a:r>
              <a:rPr lang="pt-PT" dirty="0"/>
              <a:t> –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Begins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8A0625-C878-41DC-AD33-7631A0E9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4426" cy="3581400"/>
          </a:xfrm>
        </p:spPr>
        <p:txBody>
          <a:bodyPr/>
          <a:lstStyle/>
          <a:p>
            <a:r>
              <a:rPr lang="pt-PT" dirty="0"/>
              <a:t>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dated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begining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electrical</a:t>
            </a:r>
            <a:r>
              <a:rPr lang="pt-PT" dirty="0"/>
              <a:t> forces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magnetic</a:t>
            </a:r>
            <a:r>
              <a:rPr lang="pt-PT" dirty="0"/>
              <a:t> forces</a:t>
            </a:r>
          </a:p>
          <a:p>
            <a:r>
              <a:rPr lang="pt-PT" dirty="0"/>
              <a:t>In 1740, Andrew Gordon </a:t>
            </a:r>
            <a:r>
              <a:rPr lang="pt-PT" dirty="0" err="1"/>
              <a:t>created</a:t>
            </a:r>
            <a:r>
              <a:rPr lang="pt-PT" dirty="0"/>
              <a:t> na </a:t>
            </a:r>
            <a:r>
              <a:rPr lang="pt-PT" dirty="0" err="1"/>
              <a:t>electrostatic</a:t>
            </a:r>
            <a:r>
              <a:rPr lang="pt-PT" dirty="0"/>
              <a:t> </a:t>
            </a:r>
            <a:r>
              <a:rPr lang="pt-PT" dirty="0" err="1"/>
              <a:t>device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6" name="Picture 2" descr="http://www.beatson.co.uk/wp-content/uploads/2014/11/andrew-gordon.jpg">
            <a:extLst>
              <a:ext uri="{FF2B5EF4-FFF2-40B4-BE49-F238E27FC236}">
                <a16:creationId xmlns:a16="http://schemas.microsoft.com/office/drawing/2014/main" id="{0B598397-66D0-49FD-B427-EAEB7576F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640" y="1696543"/>
            <a:ext cx="2505158" cy="41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66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CAED-D9F6-42BA-83B2-4A879183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History</a:t>
            </a:r>
            <a:r>
              <a:rPr lang="pt-PT" dirty="0"/>
              <a:t> - </a:t>
            </a:r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08288A-AE2B-4F7A-AB45-F445F005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249024" cy="3581400"/>
          </a:xfrm>
        </p:spPr>
        <p:txBody>
          <a:bodyPr/>
          <a:lstStyle/>
          <a:p>
            <a:r>
              <a:rPr lang="pt-PT" dirty="0"/>
              <a:t>1820, </a:t>
            </a:r>
            <a:r>
              <a:rPr lang="pt-PT" dirty="0" err="1"/>
              <a:t>Ampère</a:t>
            </a:r>
            <a:r>
              <a:rPr lang="pt-PT" dirty="0"/>
              <a:t> </a:t>
            </a:r>
            <a:r>
              <a:rPr lang="en-US" dirty="0"/>
              <a:t>discovered the theoretical principles</a:t>
            </a:r>
          </a:p>
          <a:p>
            <a:r>
              <a:rPr lang="en-US" dirty="0"/>
              <a:t>1820, Oersted showed that a magnetic field is created from a flowing current in a wire – compass would shift whenever he connected a battery to a wire</a:t>
            </a:r>
          </a:p>
          <a:p>
            <a:r>
              <a:rPr lang="en-US" dirty="0"/>
              <a:t>1821, Faraday demonstrated the conversion of electrical energy into mechanical energy 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564897-2FF4-41C4-BCFD-B1E3FFE7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86000"/>
            <a:ext cx="5295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7CEEF-EB99-48ED-9B23-E553EE26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Electric</a:t>
            </a:r>
            <a:r>
              <a:rPr lang="pt-PT" dirty="0"/>
              <a:t> Motor – </a:t>
            </a:r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?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5F8E094E-A29E-4C38-8AB1-B4389722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0454" y="1661020"/>
            <a:ext cx="6851091" cy="45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5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7ECCB-F0FB-4F0C-A6ED-2B50499E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Electric</a:t>
            </a:r>
            <a:r>
              <a:rPr lang="pt-PT" dirty="0"/>
              <a:t> Motor – </a:t>
            </a:r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? Force</a:t>
            </a:r>
          </a:p>
        </p:txBody>
      </p:sp>
      <p:pic>
        <p:nvPicPr>
          <p:cNvPr id="3074" name="Picture 2" descr="http://hyperphysics.phy-astr.gsu.edu/hbase/magnetic/imgmag/dcmfor.gif">
            <a:extLst>
              <a:ext uri="{FF2B5EF4-FFF2-40B4-BE49-F238E27FC236}">
                <a16:creationId xmlns:a16="http://schemas.microsoft.com/office/drawing/2014/main" id="{F0A208E4-450E-46C4-82B9-60FF5368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3954" y="2171700"/>
            <a:ext cx="4564091" cy="37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B1799-1FBE-40CA-8246-2AC8C33F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Electric</a:t>
            </a:r>
            <a:r>
              <a:rPr lang="pt-PT" dirty="0"/>
              <a:t> Motor – </a:t>
            </a:r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? </a:t>
            </a:r>
            <a:r>
              <a:rPr lang="pt-PT" dirty="0" err="1"/>
              <a:t>Operation</a:t>
            </a:r>
            <a:endParaRPr lang="pt-PT" dirty="0"/>
          </a:p>
        </p:txBody>
      </p:sp>
      <p:pic>
        <p:nvPicPr>
          <p:cNvPr id="4098" name="Picture 2" descr="http://hyperphysics.phy-astr.gsu.edu/hbase/magnetic/imgmag/dcmop.gif">
            <a:extLst>
              <a:ext uri="{FF2B5EF4-FFF2-40B4-BE49-F238E27FC236}">
                <a16:creationId xmlns:a16="http://schemas.microsoft.com/office/drawing/2014/main" id="{BBDDDEE0-4F27-41E2-B265-628CF62D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7512" y="2199996"/>
            <a:ext cx="5109376" cy="397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7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541BD-7D00-416B-8489-21F7C6A9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Electric</a:t>
            </a:r>
            <a:r>
              <a:rPr lang="pt-PT" dirty="0"/>
              <a:t> Motor - </a:t>
            </a:r>
            <a:r>
              <a:rPr lang="pt-PT" dirty="0" err="1"/>
              <a:t>Constitution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ADBC95-A486-4DD1-AB62-34EFF21A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06705" cy="3581400"/>
          </a:xfrm>
        </p:spPr>
        <p:txBody>
          <a:bodyPr/>
          <a:lstStyle/>
          <a:p>
            <a:r>
              <a:rPr lang="pt-PT" dirty="0"/>
              <a:t>A </a:t>
            </a:r>
            <a:r>
              <a:rPr lang="pt-PT" dirty="0" err="1"/>
              <a:t>simple</a:t>
            </a:r>
            <a:r>
              <a:rPr lang="pt-PT" dirty="0"/>
              <a:t> motor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constituted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Rotor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Armature</a:t>
            </a:r>
            <a:endParaRPr lang="pt-PT" dirty="0"/>
          </a:p>
          <a:p>
            <a:pPr lvl="1"/>
            <a:r>
              <a:rPr lang="pt-PT" dirty="0" err="1"/>
              <a:t>Stator</a:t>
            </a:r>
            <a:endParaRPr lang="pt-PT" dirty="0"/>
          </a:p>
          <a:p>
            <a:pPr lvl="1"/>
            <a:r>
              <a:rPr lang="pt-PT" dirty="0" err="1"/>
              <a:t>Brushes</a:t>
            </a:r>
            <a:endParaRPr lang="pt-PT" dirty="0"/>
          </a:p>
          <a:p>
            <a:pPr lvl="1"/>
            <a:r>
              <a:rPr lang="pt-PT" dirty="0" err="1"/>
              <a:t>Commutator</a:t>
            </a:r>
            <a:endParaRPr lang="pt-PT" dirty="0"/>
          </a:p>
          <a:p>
            <a:pPr lvl="1"/>
            <a:r>
              <a:rPr lang="pt-PT" dirty="0" err="1"/>
              <a:t>Shaft</a:t>
            </a:r>
            <a:endParaRPr lang="pt-PT" dirty="0"/>
          </a:p>
        </p:txBody>
      </p:sp>
      <p:pic>
        <p:nvPicPr>
          <p:cNvPr id="5126" name="Picture 6" descr="Resultado de imagem para parts electric motor">
            <a:extLst>
              <a:ext uri="{FF2B5EF4-FFF2-40B4-BE49-F238E27FC236}">
                <a16:creationId xmlns:a16="http://schemas.microsoft.com/office/drawing/2014/main" id="{B6CFA9ED-9B09-4C66-B231-DA6B25477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171700"/>
            <a:ext cx="52768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5379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166</TotalTime>
  <Words>865</Words>
  <Application>Microsoft Office PowerPoint</Application>
  <PresentationFormat>Ecrã Panorâmico</PresentationFormat>
  <Paragraphs>97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9" baseType="lpstr">
      <vt:lpstr>Aharoni</vt:lpstr>
      <vt:lpstr>Arial</vt:lpstr>
      <vt:lpstr>Franklin Gothic Book</vt:lpstr>
      <vt:lpstr>Recorte</vt:lpstr>
      <vt:lpstr>Apresentação do PowerPoint</vt:lpstr>
      <vt:lpstr>Objectives</vt:lpstr>
      <vt:lpstr>What is an electric motor?</vt:lpstr>
      <vt:lpstr>History – The Begins</vt:lpstr>
      <vt:lpstr>History - Development</vt:lpstr>
      <vt:lpstr>Electric Motor – How does it work?</vt:lpstr>
      <vt:lpstr>Electric Motor – How does it work? Force</vt:lpstr>
      <vt:lpstr>Electric Motor – How does it work? Operation</vt:lpstr>
      <vt:lpstr>Electric Motor - Constitution</vt:lpstr>
      <vt:lpstr>Types of Electric Motors</vt:lpstr>
      <vt:lpstr>DC Motor – Series Wound</vt:lpstr>
      <vt:lpstr>DC Motor – Shunt Wound</vt:lpstr>
      <vt:lpstr>DC Motor – Compound Wound</vt:lpstr>
      <vt:lpstr>AC Motor vs DC Motor</vt:lpstr>
      <vt:lpstr>Synchronous AC Motor</vt:lpstr>
      <vt:lpstr>Induction AC Motor</vt:lpstr>
      <vt:lpstr>Shaded-pole AC Motor</vt:lpstr>
      <vt:lpstr>Split-phase AC Motor</vt:lpstr>
      <vt:lpstr>Capacitor AC Motor</vt:lpstr>
      <vt:lpstr>Resistance start AC Motor</vt:lpstr>
      <vt:lpstr>Permanent-split capacitor motor </vt:lpstr>
      <vt:lpstr>Polyphase cage rotor – Squirrel Cage </vt:lpstr>
      <vt:lpstr>Polyphase wound rotor </vt:lpstr>
      <vt:lpstr>Final Thoughts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Teodoro</dc:creator>
  <cp:lastModifiedBy>Teodoro</cp:lastModifiedBy>
  <cp:revision>19</cp:revision>
  <dcterms:created xsi:type="dcterms:W3CDTF">2018-01-21T14:37:17Z</dcterms:created>
  <dcterms:modified xsi:type="dcterms:W3CDTF">2018-01-25T00:28:26Z</dcterms:modified>
</cp:coreProperties>
</file>