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  <p:sldMasterId id="2147483751" r:id="rId5"/>
  </p:sldMasterIdLst>
  <p:notesMasterIdLst>
    <p:notesMasterId r:id="rId18"/>
  </p:notesMasterIdLst>
  <p:handoutMasterIdLst>
    <p:handoutMasterId r:id="rId19"/>
  </p:handoutMasterIdLst>
  <p:sldIdLst>
    <p:sldId id="526" r:id="rId6"/>
    <p:sldId id="315" r:id="rId7"/>
    <p:sldId id="432" r:id="rId8"/>
    <p:sldId id="527" r:id="rId9"/>
    <p:sldId id="530" r:id="rId10"/>
    <p:sldId id="529" r:id="rId11"/>
    <p:sldId id="531" r:id="rId12"/>
    <p:sldId id="532" r:id="rId13"/>
    <p:sldId id="535" r:id="rId14"/>
    <p:sldId id="533" r:id="rId15"/>
    <p:sldId id="534" r:id="rId16"/>
    <p:sldId id="52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812F8C9-7A37-4197-B216-4E6F4629A20B}">
          <p14:sldIdLst>
            <p14:sldId id="526"/>
            <p14:sldId id="315"/>
            <p14:sldId id="432"/>
            <p14:sldId id="527"/>
            <p14:sldId id="530"/>
            <p14:sldId id="529"/>
            <p14:sldId id="531"/>
            <p14:sldId id="532"/>
            <p14:sldId id="535"/>
            <p14:sldId id="533"/>
            <p14:sldId id="534"/>
            <p14:sldId id="52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D7D31"/>
    <a:srgbClr val="8DC63F"/>
    <a:srgbClr val="1574B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34"/>
    <p:restoredTop sz="94643"/>
  </p:normalViewPr>
  <p:slideViewPr>
    <p:cSldViewPr snapToGrid="0">
      <p:cViewPr varScale="1">
        <p:scale>
          <a:sx n="91" d="100"/>
          <a:sy n="91" d="100"/>
        </p:scale>
        <p:origin x="1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85AD7-566F-4C71-A877-61487786B932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46EE3-2C9F-42B8-AF29-FD810671F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75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152BB-29D3-4366-9432-ADC86E136C03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1AD7A-8DF3-4DCE-960D-1DF5B9856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91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Turn your idea into a new app, reimagine an existing system, or create a hybrid cloud application with confidence, no matter the platform or where you are on the journey to the cloud.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D3B629-ABE3-4545-9E80-4ED2B88B106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690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1AD7A-8DF3-4DCE-960D-1DF5B9856A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80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1AD7A-8DF3-4DCE-960D-1DF5B9856A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56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1AD7A-8DF3-4DCE-960D-1DF5B9856A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30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Azure Networking is a suite of 9 services currently. Really a “toolbox” that enables customers to build connectivity to and through the Microsoft Cloud, and create virtual data centers.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918EB-4535-4ACB-820C-EBDC16A3B9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72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EC29EE-A8AD-4CE0-9C0B-116E0D4D753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2/20/2018 9:08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976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1AD7A-8DF3-4DCE-960D-1DF5B9856A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10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1AD7A-8DF3-4DCE-960D-1DF5B9856A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80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1AD7A-8DF3-4DCE-960D-1DF5B9856A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43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1AD7A-8DF3-4DCE-960D-1DF5B9856A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8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1AD7A-8DF3-4DCE-960D-1DF5B9856A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67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B1AD7A-8DF3-4DCE-960D-1DF5B9856A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92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" y="1"/>
            <a:ext cx="12190992" cy="640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92443" y="1438410"/>
            <a:ext cx="4767293" cy="173175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 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Architect</a:t>
            </a:r>
          </a:p>
          <a:p>
            <a:pPr marL="0" marR="0" lvl="0" indent="0" algn="l" defTabSz="914400" rtl="0" eaLnBrk="1" fontAlgn="auto" latinLnBrk="0" hangingPunct="1">
              <a:lnSpc>
                <a:spcPts val="5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to Architect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868782"/>
            <a:ext cx="8015040" cy="80842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30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Training &amp; Practice Building for Solution Architects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92519" y="3680409"/>
            <a:ext cx="11459115" cy="1015663"/>
          </a:xfrm>
        </p:spPr>
        <p:txBody>
          <a:bodyPr/>
          <a:lstStyle>
            <a:lvl1pPr marL="0" indent="0">
              <a:buNone/>
              <a:defRPr sz="6000" baseline="0">
                <a:solidFill>
                  <a:srgbClr val="1574B8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36145" indent="0" algn="l">
              <a:buFontTx/>
              <a:buNone/>
              <a:defRPr sz="3600">
                <a:solidFill>
                  <a:schemeClr val="bg2"/>
                </a:solidFill>
              </a:defRPr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/>
              <a:t>Click to edit session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2519" y="5192562"/>
            <a:ext cx="11459115" cy="572464"/>
          </a:xfrm>
        </p:spPr>
        <p:txBody>
          <a:bodyPr/>
          <a:lstStyle>
            <a:lvl1pPr marL="0" indent="0">
              <a:buNone/>
              <a:defRPr sz="2800" i="1">
                <a:solidFill>
                  <a:schemeClr val="bg2"/>
                </a:solidFill>
                <a:latin typeface="+mn-lt"/>
              </a:defRPr>
            </a:lvl1pPr>
            <a:lvl2pPr marL="336145" indent="0" algn="l">
              <a:buFontTx/>
              <a:buNone/>
              <a:defRPr sz="3600">
                <a:solidFill>
                  <a:schemeClr val="bg2"/>
                </a:solidFill>
              </a:defRPr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/>
              <a:t>Click to edit speaker name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92519" y="5768663"/>
            <a:ext cx="11459113" cy="461665"/>
          </a:xfrm>
        </p:spPr>
        <p:txBody>
          <a:bodyPr/>
          <a:lstStyle>
            <a:lvl1pPr marL="0" indent="0">
              <a:buNone/>
              <a:defRPr sz="2000" i="0" baseline="0">
                <a:solidFill>
                  <a:schemeClr val="bg2"/>
                </a:solidFill>
              </a:defRPr>
            </a:lvl1pPr>
            <a:lvl2pPr marL="336145" indent="0" algn="l">
              <a:buFontTx/>
              <a:buNone/>
              <a:defRPr sz="3600">
                <a:solidFill>
                  <a:schemeClr val="bg2"/>
                </a:solidFill>
              </a:defRPr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/>
              <a:t>Click to edit contact information (Twitter, Blog, Email, etc.)</a:t>
            </a:r>
          </a:p>
        </p:txBody>
      </p:sp>
    </p:spTree>
    <p:extLst>
      <p:ext uri="{BB962C8B-B14F-4D97-AF65-F5344CB8AC3E}">
        <p14:creationId xmlns:p14="http://schemas.microsoft.com/office/powerpoint/2010/main" val="5690068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rvey 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927" y="1541206"/>
            <a:ext cx="11541863" cy="266534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Your</a:t>
            </a:r>
            <a:r>
              <a:rPr lang="en-US" sz="4000" baseline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</a:t>
            </a:r>
            <a:r>
              <a:rPr lang="en-US" sz="4000" b="0" i="0" baseline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anonymous</a:t>
            </a:r>
            <a:r>
              <a:rPr lang="en-US" sz="4000" baseline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 feedback is greatly appreciated.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4000" baseline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000" baseline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Please rate this session at the end of the day at the URL below.</a:t>
            </a:r>
            <a:endParaRPr lang="en-US" sz="40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8928" y="4880532"/>
            <a:ext cx="11541862" cy="1098762"/>
          </a:xfrm>
        </p:spPr>
        <p:txBody>
          <a:bodyPr/>
          <a:lstStyle>
            <a:lvl1pPr marL="0" indent="0" algn="ctr">
              <a:buNone/>
              <a:defRPr sz="6600" i="0">
                <a:latin typeface="+mn-lt"/>
              </a:defRPr>
            </a:lvl1pPr>
            <a:lvl2pPr marL="336145" indent="0">
              <a:buNone/>
              <a:defRPr/>
            </a:lvl2pPr>
            <a:lvl3pPr marL="560241" indent="0">
              <a:buNone/>
              <a:defRPr/>
            </a:lvl3pPr>
            <a:lvl4pPr marL="784338" indent="0">
              <a:buNone/>
              <a:defRPr/>
            </a:lvl4pPr>
            <a:lvl5pPr marL="1008435" indent="0">
              <a:buNone/>
              <a:defRPr/>
            </a:lvl5pPr>
          </a:lstStyle>
          <a:p>
            <a:pPr lvl="0"/>
            <a:r>
              <a:rPr lang="en-US"/>
              <a:t>Click to edit survey URL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926" y="208533"/>
            <a:ext cx="11541863" cy="12095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66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7827462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6164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/sub-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"/>
            <a:ext cx="12192000" cy="1232898"/>
          </a:xfrm>
        </p:spPr>
        <p:txBody>
          <a:bodyPr lIns="393192" tIns="393192" bIns="91440">
            <a:normAutofit/>
          </a:bodyPr>
          <a:lstStyle>
            <a:lvl1pPr marL="0" indent="0">
              <a:buNone/>
              <a:defRPr sz="4400">
                <a:solidFill>
                  <a:srgbClr val="D83B01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72195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4194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9928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3602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2072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6223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bg>
      <p:bgPr>
        <a:solidFill>
          <a:srgbClr val="1574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8587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68928" y="3689190"/>
            <a:ext cx="11541863" cy="899665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/>
              <a:t>Click to edit section name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8469" y="1024876"/>
            <a:ext cx="3740504" cy="132138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Architect to Architect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858788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8469" y="1024876"/>
            <a:ext cx="3740504" cy="132138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3600">
                <a:solidFill>
                  <a:srgbClr val="0070C0"/>
                </a:solidFill>
                <a:latin typeface="+mj-lt"/>
              </a:rPr>
              <a:t>Architect to Architect</a:t>
            </a:r>
          </a:p>
        </p:txBody>
      </p:sp>
    </p:spTree>
    <p:extLst>
      <p:ext uri="{BB962C8B-B14F-4D97-AF65-F5344CB8AC3E}">
        <p14:creationId xmlns:p14="http://schemas.microsoft.com/office/powerpoint/2010/main" val="299824907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7127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1574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9323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- Graphic Bottom">
    <p:bg>
      <p:bgPr>
        <a:solidFill>
          <a:srgbClr val="1574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69239" y="1411758"/>
            <a:ext cx="11653523" cy="4846429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 sz="196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422024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1574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0"/>
          </p:nvPr>
        </p:nvSpPr>
        <p:spPr>
          <a:xfrm>
            <a:off x="268288" y="1398397"/>
            <a:ext cx="11542503" cy="4451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0518127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2 Column">
    <p:bg>
      <p:bgPr>
        <a:solidFill>
          <a:srgbClr val="1574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8930" y="291068"/>
            <a:ext cx="11653832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68288" y="1387776"/>
            <a:ext cx="5494536" cy="18897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432242" y="1387776"/>
            <a:ext cx="5490520" cy="18897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7477575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e">
    <p:bg>
      <p:bgPr>
        <a:solidFill>
          <a:srgbClr val="1574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93121" y="2253750"/>
            <a:ext cx="5378549" cy="18897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457075" y="2253750"/>
            <a:ext cx="5378549" cy="18897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293761" y="1367394"/>
            <a:ext cx="5378549" cy="669927"/>
          </a:xfrm>
        </p:spPr>
        <p:txBody>
          <a:bodyPr/>
          <a:lstStyle>
            <a:lvl1pPr marL="0" indent="0">
              <a:buNone/>
              <a:defRPr sz="3529" b="1" baseline="0"/>
            </a:lvl1pPr>
          </a:lstStyle>
          <a:p>
            <a:pPr lvl="0"/>
            <a:r>
              <a:rPr lang="en-US"/>
              <a:t>Comparison 1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6457715" y="1367394"/>
            <a:ext cx="5378549" cy="669927"/>
          </a:xfrm>
        </p:spPr>
        <p:txBody>
          <a:bodyPr/>
          <a:lstStyle>
            <a:lvl1pPr marL="0" indent="0">
              <a:buNone/>
              <a:defRPr sz="3529" b="1"/>
            </a:lvl1pPr>
          </a:lstStyle>
          <a:p>
            <a:pPr lvl="0"/>
            <a:r>
              <a:rPr lang="en-US"/>
              <a:t>Comparison 1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68930" y="291068"/>
            <a:ext cx="11653832" cy="8996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088701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bg>
      <p:bgPr>
        <a:solidFill>
          <a:srgbClr val="1574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75025" y="4533945"/>
            <a:ext cx="11240393" cy="683264"/>
          </a:xfrm>
        </p:spPr>
        <p:txBody>
          <a:bodyPr/>
          <a:lstStyle>
            <a:lvl1pPr marL="0" indent="0" algn="r">
              <a:buNone/>
              <a:defRPr sz="3600" i="0"/>
            </a:lvl1pPr>
            <a:lvl2pPr marL="336145" indent="0">
              <a:buNone/>
              <a:defRPr/>
            </a:lvl2pPr>
            <a:lvl3pPr marL="560241" indent="0">
              <a:buNone/>
              <a:defRPr/>
            </a:lvl3pPr>
            <a:lvl4pPr marL="784338" indent="0">
              <a:buNone/>
              <a:defRPr/>
            </a:lvl4pPr>
            <a:lvl5pPr marL="1008435" indent="0">
              <a:buNone/>
              <a:defRPr/>
            </a:lvl5pPr>
          </a:lstStyle>
          <a:p>
            <a:pPr lvl="0"/>
            <a:r>
              <a:rPr lang="en-US"/>
              <a:t>Click to edit demo name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69411" y="2655027"/>
            <a:ext cx="4146007" cy="1888209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prstClr val="white"/>
                    </a:gs>
                    <a:gs pos="30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Demo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8587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8469" y="1024876"/>
            <a:ext cx="3740504" cy="132138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Architect to Architect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69411" y="2655027"/>
            <a:ext cx="4146007" cy="1888209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5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Demo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858788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78469" y="1024876"/>
            <a:ext cx="3740504" cy="132138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3600">
                <a:solidFill>
                  <a:srgbClr val="0070C0"/>
                </a:solidFill>
                <a:latin typeface="+mj-lt"/>
              </a:rPr>
              <a:t>Architect</a:t>
            </a:r>
            <a:r>
              <a:rPr lang="en-US" sz="3600" baseline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3600">
                <a:solidFill>
                  <a:srgbClr val="0070C0"/>
                </a:solidFill>
                <a:latin typeface="+mj-lt"/>
              </a:rPr>
              <a:t>to</a:t>
            </a:r>
            <a:r>
              <a:rPr lang="en-US" sz="3600" baseline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3600">
                <a:solidFill>
                  <a:srgbClr val="0070C0"/>
                </a:solidFill>
                <a:latin typeface="+mj-lt"/>
              </a:rPr>
              <a:t>Architect</a:t>
            </a:r>
          </a:p>
        </p:txBody>
      </p:sp>
    </p:spTree>
    <p:extLst>
      <p:ext uri="{BB962C8B-B14F-4D97-AF65-F5344CB8AC3E}">
        <p14:creationId xmlns:p14="http://schemas.microsoft.com/office/powerpoint/2010/main" val="265114309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574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8928" y="291102"/>
            <a:ext cx="11541863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472642"/>
            <a:ext cx="11541549" cy="276998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790046" y="6500884"/>
            <a:ext cx="1277671" cy="28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93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57" r:id="rId11"/>
    <p:sldLayoutId id="2147483758" r:id="rId1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7080">
                <a:schemeClr val="tx1"/>
              </a:gs>
              <a:gs pos="26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Segoe UI" panose="020B0502040204020203" pitchFamily="34" charset="0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Segoe UI" panose="020B0502040204020203" pitchFamily="34" charset="0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Segoe UI" panose="020B0502040204020203" pitchFamily="34" charset="0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Segoe UI" panose="020B0502040204020203" pitchFamily="34" charset="0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Segoe UI" panose="020B0502040204020203" pitchFamily="34" charset="0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orient="horz" pos="763">
          <p15:clr>
            <a:srgbClr val="A4A3A4"/>
          </p15:clr>
        </p15:guide>
        <p15:guide id="4" orient="horz" pos="1339">
          <p15:clr>
            <a:srgbClr val="A4A3A4"/>
          </p15:clr>
        </p15:guide>
        <p15:guide id="5" orient="horz" pos="1915">
          <p15:clr>
            <a:srgbClr val="A4A3A4"/>
          </p15:clr>
        </p15:guide>
        <p15:guide id="6" orient="horz" pos="2491">
          <p15:clr>
            <a:srgbClr val="A4A3A4"/>
          </p15:clr>
        </p15:guide>
        <p15:guide id="7" orient="horz" pos="3067">
          <p15:clr>
            <a:srgbClr val="A4A3A4"/>
          </p15:clr>
        </p15:guide>
        <p15:guide id="8" orient="horz" pos="3643">
          <p15:clr>
            <a:srgbClr val="A4A3A4"/>
          </p15:clr>
        </p15:guide>
        <p15:guide id="9" orient="horz" pos="4219">
          <p15:clr>
            <a:srgbClr val="5ACBF0"/>
          </p15:clr>
        </p15:guide>
        <p15:guide id="10" pos="749">
          <p15:clr>
            <a:srgbClr val="A4A3A4"/>
          </p15:clr>
        </p15:guide>
        <p15:guide id="11" pos="1325">
          <p15:clr>
            <a:srgbClr val="A4A3A4"/>
          </p15:clr>
        </p15:guide>
        <p15:guide id="12" pos="1901">
          <p15:clr>
            <a:srgbClr val="A4A3A4"/>
          </p15:clr>
        </p15:guide>
        <p15:guide id="13" pos="2477">
          <p15:clr>
            <a:srgbClr val="A4A3A4"/>
          </p15:clr>
        </p15:guide>
        <p15:guide id="14" pos="3053">
          <p15:clr>
            <a:srgbClr val="A4A3A4"/>
          </p15:clr>
        </p15:guide>
        <p15:guide id="15" pos="3629">
          <p15:clr>
            <a:srgbClr val="A4A3A4"/>
          </p15:clr>
        </p15:guide>
        <p15:guide id="16" pos="4205">
          <p15:clr>
            <a:srgbClr val="A4A3A4"/>
          </p15:clr>
        </p15:guide>
        <p15:guide id="17" pos="4781">
          <p15:clr>
            <a:srgbClr val="A4A3A4"/>
          </p15:clr>
        </p15:guide>
        <p15:guide id="18" pos="5357">
          <p15:clr>
            <a:srgbClr val="A4A3A4"/>
          </p15:clr>
        </p15:guide>
        <p15:guide id="19" pos="5933">
          <p15:clr>
            <a:srgbClr val="A4A3A4"/>
          </p15:clr>
        </p15:guide>
        <p15:guide id="20" pos="6509">
          <p15:clr>
            <a:srgbClr val="A4A3A4"/>
          </p15:clr>
        </p15:guide>
        <p15:guide id="21" pos="7085">
          <p15:clr>
            <a:srgbClr val="A4A3A4"/>
          </p15:clr>
        </p15:guide>
        <p15:guide id="22" pos="766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6" y="-217"/>
            <a:ext cx="935477" cy="5654618"/>
            <a:chOff x="12618967" y="-221"/>
            <a:chExt cx="954235" cy="5767186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16010"/>
              <a:chOff x="12618967" y="-221"/>
              <a:chExt cx="954235" cy="5716010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0864" y="1044098"/>
                <a:ext cx="2705442" cy="629236"/>
                <a:chOff x="1584344" y="4543426"/>
                <a:chExt cx="2705442" cy="629236"/>
              </a:xfrm>
            </p:grpSpPr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1586734" y="4543428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2505456" y="4543427"/>
                  <a:ext cx="869930" cy="28976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3419856" y="4543426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14644">
                            <a:schemeClr val="tx1"/>
                          </a:gs>
                          <a:gs pos="42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Green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186 G:216 B:10</a:t>
                  </a:r>
                  <a:endParaRPr lang="en-US" sz="490">
                    <a:gradFill>
                      <a:gsLst>
                        <a:gs pos="10042">
                          <a:schemeClr val="tx1"/>
                        </a:gs>
                        <a:gs pos="39000">
                          <a:schemeClr val="tx1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2498744" y="4882896"/>
                  <a:ext cx="869930" cy="289766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92 G:45 B:145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3413144" y="4882895"/>
                  <a:ext cx="869930" cy="28976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G:32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4344" y="4882896"/>
                  <a:ext cx="869930" cy="289766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14644">
                            <a:schemeClr val="tx1"/>
                          </a:gs>
                          <a:gs pos="42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1870606" y="3812276"/>
                <a:ext cx="1786491" cy="289766"/>
                <a:chOff x="4476564" y="4543426"/>
                <a:chExt cx="1786491" cy="289766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4476564" y="4543426"/>
                  <a:ext cx="869930" cy="289766"/>
                </a:xfrm>
                <a:prstGeom prst="rect">
                  <a:avLst/>
                </a:prstGeom>
                <a:solidFill>
                  <a:srgbClr val="00188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Mid-Blue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R:0 G:24 B:143</a:t>
                  </a:r>
                </a:p>
              </p:txBody>
            </p:sp>
            <p:sp>
              <p:nvSpPr>
                <p:cNvPr id="19" name="Rectangle 18"/>
                <p:cNvSpPr/>
                <p:nvPr userDrawn="1"/>
              </p:nvSpPr>
              <p:spPr bwMode="auto">
                <a:xfrm>
                  <a:off x="5393125" y="4543426"/>
                  <a:ext cx="869930" cy="289766"/>
                </a:xfrm>
                <a:prstGeom prst="rect">
                  <a:avLst/>
                </a:prstGeom>
                <a:solidFill>
                  <a:srgbClr val="00BCF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14644">
                            <a:schemeClr val="tx1"/>
                          </a:gs>
                          <a:gs pos="42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Blue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gradFill>
                        <a:gsLst>
                          <a:gs pos="10042">
                            <a:schemeClr val="tx1"/>
                          </a:gs>
                          <a:gs pos="39000">
                            <a:schemeClr val="tx1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R:0 G:188 B:242</a:t>
                  </a: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20" name="Rectangle 19"/>
            <p:cNvSpPr/>
            <p:nvPr userDrawn="1"/>
          </p:nvSpPr>
          <p:spPr bwMode="auto">
            <a:xfrm rot="5400000">
              <a:off x="12328886" y="5187117"/>
              <a:ext cx="869930" cy="289766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12389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Gray</a:t>
              </a:r>
            </a:p>
            <a:p>
              <a:pPr marL="0" algn="l" defTabSz="91410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kern="1200">
                  <a:gradFill>
                    <a:gsLst>
                      <a:gs pos="12389">
                        <a:srgbClr val="FFFFFF"/>
                      </a:gs>
                      <a:gs pos="46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R:80 G:80 B:80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537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</p:sldLayoutIdLst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" y="487"/>
            <a:ext cx="12190271" cy="685702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 flipH="1">
            <a:off x="864" y="485"/>
            <a:ext cx="12212040" cy="6864910"/>
          </a:xfrm>
          <a:prstGeom prst="rect">
            <a:avLst/>
          </a:prstGeom>
          <a:gradFill flip="none" rotWithShape="1">
            <a:gsLst>
              <a:gs pos="0">
                <a:srgbClr val="271D1F">
                  <a:alpha val="0"/>
                </a:srgbClr>
              </a:gs>
              <a:gs pos="99000">
                <a:srgbClr val="271D1F"/>
              </a:gs>
            </a:gsLst>
            <a:lin ang="60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ln>
                <a:solidFill>
                  <a:sysClr val="windowText" lastClr="000000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ltGray">
          <a:xfrm>
            <a:off x="2365871" y="2664180"/>
            <a:ext cx="7460257" cy="1298028"/>
          </a:xfrm>
          <a:prstGeom prst="rect">
            <a:avLst/>
          </a:prstGeom>
          <a:noFill/>
        </p:spPr>
        <p:txBody>
          <a:bodyPr lIns="146284" tIns="91427" rIns="146284" bIns="91427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cap="none" spc="-100" baseline="0">
                <a:ln w="3175"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192">
              <a:lnSpc>
                <a:spcPts val="8438"/>
              </a:lnSpc>
              <a:defRPr/>
            </a:pPr>
            <a:r>
              <a:rPr lang="en-CA" sz="3400" b="1" dirty="0">
                <a:solidFill>
                  <a:schemeClr val="tx1"/>
                </a:solidFill>
                <a:latin typeface="+mn-lt"/>
              </a:rPr>
              <a:t>GC Blueprint Networking </a:t>
            </a:r>
            <a:endParaRPr lang="en-US" sz="3400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A795D3-2BC5-4531-BF6F-26CCCE9C2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37" y="142110"/>
            <a:ext cx="2714960" cy="955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C2E7C8-9FF5-4FF8-A89D-68D8EF5F0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8465" y="6012975"/>
            <a:ext cx="1327958" cy="488480"/>
          </a:xfrm>
          <a:prstGeom prst="rect">
            <a:avLst/>
          </a:prstGeom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788F4C09-7627-414B-8EB2-69A5C08245C0}"/>
              </a:ext>
            </a:extLst>
          </p:cNvPr>
          <p:cNvSpPr txBox="1">
            <a:spLocks/>
          </p:cNvSpPr>
          <p:nvPr/>
        </p:nvSpPr>
        <p:spPr>
          <a:xfrm>
            <a:off x="672319" y="5528440"/>
            <a:ext cx="5229145" cy="973015"/>
          </a:xfrm>
          <a:prstGeom prst="rect">
            <a:avLst/>
          </a:prstGeom>
        </p:spPr>
        <p:txBody>
          <a:bodyPr vert="horz" wrap="square" lIns="140609" tIns="87880" rIns="140609" bIns="87880" rtlCol="0" anchor="t">
            <a:noAutofit/>
          </a:bodyPr>
          <a:lstStyle>
            <a:lvl1pPr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896182">
              <a:lnSpc>
                <a:spcPts val="2372"/>
              </a:lnSpc>
              <a:defRPr/>
            </a:pPr>
            <a:r>
              <a:rPr lang="en-US" sz="1568" b="1" spc="-28">
                <a:solidFill>
                  <a:schemeClr val="tx1"/>
                </a:solidFill>
                <a:latin typeface="Segoe Pro Display" panose="020B0502040504020203" pitchFamily="34" charset="0"/>
              </a:rPr>
              <a:t>Duy Huynh – Azure </a:t>
            </a:r>
            <a:r>
              <a:rPr lang="en-CA" sz="1568" b="1" spc="-28">
                <a:solidFill>
                  <a:schemeClr val="tx1"/>
                </a:solidFill>
                <a:latin typeface="Segoe Pro Display" panose="020B0502040504020203" pitchFamily="34" charset="0"/>
              </a:rPr>
              <a:t>TSP</a:t>
            </a:r>
            <a:endParaRPr lang="en-US" sz="1568" spc="-28">
              <a:solidFill>
                <a:schemeClr val="tx1"/>
              </a:solidFill>
              <a:latin typeface="Segoe Pro Display" panose="020B05020405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98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8A696-1DF7-E941-8A8A-4C251C353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SC-8 (1) Transmission Confidentiality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D223AC-D502-FD49-9022-7BEBCFEF4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4568"/>
            <a:ext cx="12192000" cy="1461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AF88DA-8719-1442-9AED-8B795FB12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8527"/>
            <a:ext cx="12192000" cy="35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759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DBF3-97F7-4640-9D0F-5F7FC30B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SC-8 (1) Transmission Confidentiality - 2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DF3AB6-0395-A440-9EA0-F24B39404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499" y="1329322"/>
            <a:ext cx="9011920" cy="485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3795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EFC1-E8CA-4F90-9C02-B55B6CAF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543" y="2752725"/>
            <a:ext cx="11541863" cy="899665"/>
          </a:xfrm>
        </p:spPr>
        <p:txBody>
          <a:bodyPr/>
          <a:lstStyle/>
          <a:p>
            <a:r>
              <a:rPr lang="en-US" sz="5250">
                <a:cs typeface="Segoe UI Light"/>
              </a:rPr>
              <a:t>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7259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F90BA-3D49-4FE1-92FF-E1C2E96873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Azure Networking—Services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3B59F-281C-450A-B56C-5F9B3D457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559" y="1232899"/>
            <a:ext cx="8974752" cy="553501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51A828E-FBE5-6B4B-8236-2C715D7C048B}"/>
              </a:ext>
            </a:extLst>
          </p:cNvPr>
          <p:cNvSpPr/>
          <p:nvPr/>
        </p:nvSpPr>
        <p:spPr bwMode="auto">
          <a:xfrm>
            <a:off x="3962400" y="2103120"/>
            <a:ext cx="4373880" cy="1737360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15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Virtual Network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sz="quarter" idx="10"/>
          </p:nvPr>
        </p:nvSpPr>
        <p:spPr>
          <a:xfrm>
            <a:off x="0" y="1123304"/>
            <a:ext cx="11542503" cy="3323987"/>
          </a:xfrm>
        </p:spPr>
        <p:txBody>
          <a:bodyPr/>
          <a:lstStyle/>
          <a:p>
            <a:r>
              <a:rPr lang="it-IT" sz="2800"/>
              <a:t>Isolated, logical network providing connectivity for  Azure Virtual Machines</a:t>
            </a:r>
            <a:endParaRPr lang="en-US" sz="2800"/>
          </a:p>
          <a:p>
            <a:pPr lvl="1"/>
            <a:r>
              <a:rPr lang="it-IT" sz="2400"/>
              <a:t>User-</a:t>
            </a:r>
            <a:r>
              <a:rPr lang="it-IT" sz="2400" err="1"/>
              <a:t>defined</a:t>
            </a:r>
            <a:r>
              <a:rPr lang="it-IT" sz="2400"/>
              <a:t> </a:t>
            </a:r>
            <a:r>
              <a:rPr lang="it-IT" sz="2400" err="1"/>
              <a:t>address</a:t>
            </a:r>
            <a:r>
              <a:rPr lang="it-IT" sz="2400"/>
              <a:t> </a:t>
            </a:r>
            <a:r>
              <a:rPr lang="it-IT" sz="2400" err="1"/>
              <a:t>space</a:t>
            </a:r>
            <a:r>
              <a:rPr lang="it-IT" sz="2400"/>
              <a:t> (can be one or more IP ranges, </a:t>
            </a:r>
            <a:r>
              <a:rPr lang="it-IT" sz="2400" err="1"/>
              <a:t>not</a:t>
            </a:r>
            <a:r>
              <a:rPr lang="it-IT" sz="2400"/>
              <a:t> </a:t>
            </a:r>
            <a:r>
              <a:rPr lang="it-IT" sz="2400" err="1"/>
              <a:t>necessarily</a:t>
            </a:r>
            <a:r>
              <a:rPr lang="it-IT" sz="2400"/>
              <a:t> RFC1918)</a:t>
            </a:r>
          </a:p>
          <a:p>
            <a:pPr lvl="1"/>
            <a:r>
              <a:rPr lang="it-IT" sz="2400"/>
              <a:t>1. Connectivity for VMs in the same VNet</a:t>
            </a:r>
          </a:p>
          <a:p>
            <a:pPr lvl="1"/>
            <a:r>
              <a:rPr lang="it-IT" sz="2400"/>
              <a:t>2. Connectivity to </a:t>
            </a:r>
            <a:r>
              <a:rPr lang="it-IT" sz="2400" err="1"/>
              <a:t>external</a:t>
            </a:r>
            <a:r>
              <a:rPr lang="it-IT" sz="2400"/>
              <a:t> networks/on-</a:t>
            </a:r>
            <a:r>
              <a:rPr lang="it-IT" sz="2400" err="1"/>
              <a:t>prem</a:t>
            </a:r>
            <a:r>
              <a:rPr lang="it-IT" sz="2400"/>
              <a:t> </a:t>
            </a:r>
            <a:r>
              <a:rPr lang="it-IT" sz="2400" err="1"/>
              <a:t>DC’s</a:t>
            </a:r>
            <a:r>
              <a:rPr lang="it-IT" sz="2400"/>
              <a:t> </a:t>
            </a:r>
          </a:p>
          <a:p>
            <a:pPr lvl="1"/>
            <a:r>
              <a:rPr lang="it-IT" sz="2400"/>
              <a:t>3. Internet connectivity </a:t>
            </a:r>
          </a:p>
          <a:p>
            <a:pPr lvl="1"/>
            <a:r>
              <a:rPr lang="it-IT" sz="2400"/>
              <a:t>	(outbound allowed by default, inbound blocked)</a:t>
            </a:r>
            <a:endParaRPr lang="en-US" sz="2400"/>
          </a:p>
        </p:txBody>
      </p:sp>
      <p:sp>
        <p:nvSpPr>
          <p:cNvPr id="3" name="Rectangle 2"/>
          <p:cNvSpPr/>
          <p:nvPr/>
        </p:nvSpPr>
        <p:spPr bwMode="auto">
          <a:xfrm>
            <a:off x="6633915" y="4718471"/>
            <a:ext cx="5288848" cy="174492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4" name="Rectangle: Rounded Corners 3"/>
          <p:cNvSpPr/>
          <p:nvPr/>
        </p:nvSpPr>
        <p:spPr bwMode="auto">
          <a:xfrm>
            <a:off x="8695670" y="4341992"/>
            <a:ext cx="2958171" cy="706982"/>
          </a:xfrm>
          <a:prstGeom prst="round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it-IT" sz="1568" err="1">
                <a:solidFill>
                  <a:srgbClr val="505050"/>
                </a:solidFill>
                <a:latin typeface="Segoe UI"/>
              </a:rPr>
              <a:t>Name</a:t>
            </a:r>
            <a:r>
              <a:rPr lang="it-IT" sz="1568">
                <a:solidFill>
                  <a:srgbClr val="505050"/>
                </a:solidFill>
                <a:latin typeface="Segoe UI"/>
              </a:rPr>
              <a:t>: VNet1</a:t>
            </a:r>
          </a:p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it-IT" sz="1568" err="1">
                <a:solidFill>
                  <a:srgbClr val="505050"/>
                </a:solidFill>
                <a:latin typeface="Segoe UI"/>
              </a:rPr>
              <a:t>Address</a:t>
            </a:r>
            <a:r>
              <a:rPr lang="it-IT" sz="1568">
                <a:solidFill>
                  <a:srgbClr val="505050"/>
                </a:solidFill>
                <a:latin typeface="Segoe UI"/>
              </a:rPr>
              <a:t> </a:t>
            </a:r>
            <a:r>
              <a:rPr lang="it-IT" sz="1568" err="1">
                <a:solidFill>
                  <a:srgbClr val="505050"/>
                </a:solidFill>
                <a:latin typeface="Segoe UI"/>
              </a:rPr>
              <a:t>space</a:t>
            </a:r>
            <a:r>
              <a:rPr lang="it-IT" sz="1568">
                <a:solidFill>
                  <a:srgbClr val="505050"/>
                </a:solidFill>
                <a:latin typeface="Segoe UI"/>
              </a:rPr>
              <a:t>: 10.57.0.0/16, 10.66.0.0/24</a:t>
            </a:r>
            <a:endParaRPr lang="en-US" sz="1568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547286" y="5510385"/>
            <a:ext cx="1103998" cy="380516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it-IT" sz="1372">
                <a:solidFill>
                  <a:schemeClr val="bg1"/>
                </a:solidFill>
                <a:latin typeface="Segoe UI"/>
              </a:rPr>
              <a:t>VM</a:t>
            </a:r>
            <a:endParaRPr lang="en-US" sz="1372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9" name="Arrow: Left-Right 8"/>
          <p:cNvSpPr/>
          <p:nvPr/>
        </p:nvSpPr>
        <p:spPr bwMode="auto">
          <a:xfrm>
            <a:off x="8758518" y="5431718"/>
            <a:ext cx="1611435" cy="537849"/>
          </a:xfrm>
          <a:prstGeom prst="leftRightArrow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it-IT" sz="1568">
                <a:solidFill>
                  <a:schemeClr val="bg1"/>
                </a:solidFill>
                <a:latin typeface="Segoe UI"/>
              </a:rPr>
              <a:t>1. Intra-VNET</a:t>
            </a:r>
            <a:endParaRPr lang="en-US" sz="1568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11" name="Cloud 10"/>
          <p:cNvSpPr/>
          <p:nvPr/>
        </p:nvSpPr>
        <p:spPr bwMode="auto">
          <a:xfrm>
            <a:off x="7171699" y="2801509"/>
            <a:ext cx="3936478" cy="1047635"/>
          </a:xfrm>
          <a:prstGeom prst="cloud">
            <a:avLst/>
          </a:prstGeom>
          <a:solidFill>
            <a:srgbClr val="0070C0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it-IT" sz="1961">
                <a:solidFill>
                  <a:schemeClr val="tx1"/>
                </a:solidFill>
                <a:latin typeface="Segoe UI"/>
              </a:rPr>
              <a:t>Internet</a:t>
            </a:r>
            <a:endParaRPr lang="en-US" sz="1961">
              <a:solidFill>
                <a:schemeClr val="tx1"/>
              </a:solidFill>
              <a:latin typeface="Segoe UI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10" y="5239206"/>
            <a:ext cx="4046319" cy="1344623"/>
          </a:xfrm>
          <a:prstGeom prst="rect">
            <a:avLst/>
          </a:prstGeom>
        </p:spPr>
      </p:pic>
      <p:sp>
        <p:nvSpPr>
          <p:cNvPr id="32" name="Arrow: Left-Right 31"/>
          <p:cNvSpPr/>
          <p:nvPr/>
        </p:nvSpPr>
        <p:spPr bwMode="auto">
          <a:xfrm rot="5400000">
            <a:off x="6797805" y="4103292"/>
            <a:ext cx="1733977" cy="537849"/>
          </a:xfrm>
          <a:prstGeom prst="leftRightArrow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it-IT" sz="1568">
                <a:solidFill>
                  <a:schemeClr val="bg1"/>
                </a:solidFill>
                <a:latin typeface="Segoe UI"/>
              </a:rPr>
              <a:t>3. Internet</a:t>
            </a:r>
            <a:endParaRPr lang="en-US" sz="1568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33" name="Arrow: Left-Right 32"/>
          <p:cNvSpPr/>
          <p:nvPr/>
        </p:nvSpPr>
        <p:spPr bwMode="auto">
          <a:xfrm>
            <a:off x="5020302" y="5554037"/>
            <a:ext cx="2151396" cy="537849"/>
          </a:xfrm>
          <a:prstGeom prst="leftRightArrow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it-IT" sz="1568">
                <a:solidFill>
                  <a:schemeClr val="bg1"/>
                </a:solidFill>
                <a:latin typeface="Segoe UI"/>
              </a:rPr>
              <a:t>2. On </a:t>
            </a:r>
            <a:r>
              <a:rPr lang="it-IT" sz="1568" err="1">
                <a:solidFill>
                  <a:schemeClr val="bg1"/>
                </a:solidFill>
                <a:latin typeface="Segoe UI"/>
              </a:rPr>
              <a:t>Prem</a:t>
            </a:r>
            <a:endParaRPr lang="en-US" sz="1568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0465034" y="5480401"/>
            <a:ext cx="1103998" cy="380516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r>
              <a:rPr lang="it-IT" sz="1372">
                <a:solidFill>
                  <a:schemeClr val="bg1"/>
                </a:solidFill>
                <a:latin typeface="Segoe UI"/>
              </a:rPr>
              <a:t>VM</a:t>
            </a:r>
            <a:endParaRPr lang="en-US" sz="1372">
              <a:solidFill>
                <a:schemeClr val="bg1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5097503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7644-EE88-4BDF-80D1-7186302A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50">
                <a:cs typeface="Segoe UI Light"/>
              </a:rPr>
              <a:t>Compliance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F3589C-C22C-0441-8219-8E8C45E64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7242"/>
            <a:ext cx="12192000" cy="14615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C12310-2544-A54B-8E50-69BEEFDC0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7535"/>
            <a:ext cx="12192000" cy="557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120ED8-4B6E-FF4E-A43D-FA150F6517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199"/>
            <a:ext cx="12192000" cy="5484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B85ABF-FABA-7E49-8461-D87FA4902C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4893"/>
            <a:ext cx="12192000" cy="9326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083819-BAC5-5A47-89DE-5604CFA0AA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5346"/>
            <a:ext cx="12192000" cy="35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4454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A81F-EEB6-7749-9757-0F81E517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SC-7 (5) Deny by Default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02443-608A-FC42-9862-93E3BADE0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6808"/>
            <a:ext cx="12192000" cy="548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A81ACC-D54B-C84C-BE65-45C5ECA88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767"/>
            <a:ext cx="12192000" cy="356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083FDE-CE97-8741-933E-E4C9C0ED90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41" y="2575954"/>
            <a:ext cx="6289040" cy="40724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8181B1A-B23D-3E46-B20A-128484411D57}"/>
              </a:ext>
            </a:extLst>
          </p:cNvPr>
          <p:cNvSpPr/>
          <p:nvPr/>
        </p:nvSpPr>
        <p:spPr bwMode="auto">
          <a:xfrm>
            <a:off x="3860800" y="6258560"/>
            <a:ext cx="5669280" cy="162560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noFill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609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6ECE4-6740-C54D-931F-B412F167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SC-7 (5) Deny by Default - 2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AB9897-B2E2-D24D-9249-536FD4DC8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1600200"/>
            <a:ext cx="10299700" cy="3657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0BF59ED-4A32-B941-A596-F352E45C4B68}"/>
              </a:ext>
            </a:extLst>
          </p:cNvPr>
          <p:cNvSpPr/>
          <p:nvPr/>
        </p:nvSpPr>
        <p:spPr bwMode="auto">
          <a:xfrm>
            <a:off x="1137920" y="2184400"/>
            <a:ext cx="9712960" cy="335280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noFill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D6F50B-BE66-494C-8E7A-B2CE2B311C2D}"/>
              </a:ext>
            </a:extLst>
          </p:cNvPr>
          <p:cNvSpPr/>
          <p:nvPr/>
        </p:nvSpPr>
        <p:spPr bwMode="auto">
          <a:xfrm>
            <a:off x="1137920" y="4673600"/>
            <a:ext cx="9712960" cy="335280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noFill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6191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D7701-2132-4E48-97F4-395763CEA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SC-7 (12) Host-Based Protection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8A6A6-7D6F-2941-8404-CA857FEE7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7576"/>
            <a:ext cx="12192000" cy="3560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0080E4-708E-B04F-87CB-E17F545C0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3617"/>
            <a:ext cx="12192000" cy="557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C4D36E-F2C1-2545-836D-FBD694E760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870" y="2757336"/>
            <a:ext cx="5676900" cy="3568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62F2D3-1C6E-744D-9649-509DA586EA8F}"/>
              </a:ext>
            </a:extLst>
          </p:cNvPr>
          <p:cNvSpPr txBox="1"/>
          <p:nvPr/>
        </p:nvSpPr>
        <p:spPr>
          <a:xfrm>
            <a:off x="268928" y="3728720"/>
            <a:ext cx="4348480" cy="136960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Enabled by Windows Server by Default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RDP Into the Machine 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sym typeface="Wingdings" pitchFamily="2" charset="2"/>
              </a:rPr>
              <a:t>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8938275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D2F5-902B-A947-A6CA-F50149D3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SC-7 (13) Isolation of Security Tools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8370A-6711-E742-B437-1C7D915E0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767"/>
            <a:ext cx="12192000" cy="3560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720CFB-DF56-9143-B885-AB1BAAB50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3804"/>
            <a:ext cx="12192000" cy="932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A30430-FD14-0649-851C-6672E43CF1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278" y="2875280"/>
            <a:ext cx="8344881" cy="348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5843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3E42-9345-884C-AE5F-D93E11FA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SC-7 (13) Isolation of Security Tools - 2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BB0050-2257-384F-9667-676E4B64FF6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316" y="1581468"/>
            <a:ext cx="3653536" cy="44513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BBB5E2-2273-F746-8688-A91CD2BD13B6}"/>
              </a:ext>
            </a:extLst>
          </p:cNvPr>
          <p:cNvSpPr txBox="1"/>
          <p:nvPr/>
        </p:nvSpPr>
        <p:spPr>
          <a:xfrm>
            <a:off x="1087120" y="2631440"/>
            <a:ext cx="3992880" cy="244374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 the ARM Template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Azuredeploy01.json -&gt; Calls the Nested Templates with more detail for provisioning and setup</a:t>
            </a:r>
          </a:p>
        </p:txBody>
      </p:sp>
    </p:spTree>
    <p:extLst>
      <p:ext uri="{BB962C8B-B14F-4D97-AF65-F5344CB8AC3E}">
        <p14:creationId xmlns:p14="http://schemas.microsoft.com/office/powerpoint/2010/main" val="42486586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Windows Azur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9CC3E5"/>
      </a:accent4>
      <a:accent5>
        <a:srgbClr val="4472C4"/>
      </a:accent5>
      <a:accent6>
        <a:srgbClr val="70AD47"/>
      </a:accent6>
      <a:hlink>
        <a:srgbClr val="FFC000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SI Architect Workshop Template.potx" id="{A28382A3-38E4-4C61-8F63-2E5C29CAAD5C}" vid="{8F476405-2F79-4B8C-90DC-8EA1F5CF2DD5}"/>
    </a:ext>
  </a:extLst>
</a:theme>
</file>

<file path=ppt/theme/theme2.xml><?xml version="1.0" encoding="utf-8"?>
<a:theme xmlns:a="http://schemas.openxmlformats.org/drawingml/2006/main" name="1_5-50033_TR23_BO_CT_Template">
  <a:themeElements>
    <a:clrScheme name="TR23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D83B01"/>
      </a:accent1>
      <a:accent2>
        <a:srgbClr val="0078D7"/>
      </a:accent2>
      <a:accent3>
        <a:srgbClr val="BAD80A"/>
      </a:accent3>
      <a:accent4>
        <a:srgbClr val="FFB900"/>
      </a:accent4>
      <a:accent5>
        <a:srgbClr val="5C2D91"/>
      </a:accent5>
      <a:accent6>
        <a:srgbClr val="00205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23_BO_CT_Template.potx [Read-Only]" id="{1530D5E8-20CA-4CF3-8212-8BA00317751E}" vid="{ACFB5AF2-7E03-452D-A202-569D7361D7E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36399C149E324EA4A58EB487AF2EB0" ma:contentTypeVersion="2" ma:contentTypeDescription="Create a new document." ma:contentTypeScope="" ma:versionID="a0bcd928b9540c2a0316f3bd794c8ac5">
  <xsd:schema xmlns:xsd="http://www.w3.org/2001/XMLSchema" xmlns:xs="http://www.w3.org/2001/XMLSchema" xmlns:p="http://schemas.microsoft.com/office/2006/metadata/properties" xmlns:ns2="6f4cea2b-a368-4306-bbef-b63d11d6c3ff" targetNamespace="http://schemas.microsoft.com/office/2006/metadata/properties" ma:root="true" ma:fieldsID="2735643d37f937ead66e39032ad7da3d" ns2:_="">
    <xsd:import namespace="6f4cea2b-a368-4306-bbef-b63d11d6c3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cea2b-a368-4306-bbef-b63d11d6c3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254BEE-C2AB-4E68-AA3E-3E2702671367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6f4cea2b-a368-4306-bbef-b63d11d6c3f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0FEEA97-45AB-4D78-A023-55AAD05193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4cea2b-a368-4306-bbef-b63d11d6c3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8B8685-CAA3-4A1A-8397-DF99716956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282</Words>
  <Application>Microsoft Office PowerPoint</Application>
  <PresentationFormat>Widescreen</PresentationFormat>
  <Paragraphs>48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Courier New</vt:lpstr>
      <vt:lpstr>Segoe Pro Display</vt:lpstr>
      <vt:lpstr>Segoe UI</vt:lpstr>
      <vt:lpstr>Segoe UI Light</vt:lpstr>
      <vt:lpstr>Wingdings</vt:lpstr>
      <vt:lpstr>1_Windows Azure</vt:lpstr>
      <vt:lpstr>1_5-50033_TR23_BO_CT_Template</vt:lpstr>
      <vt:lpstr>PowerPoint Presentation</vt:lpstr>
      <vt:lpstr>PowerPoint Presentation</vt:lpstr>
      <vt:lpstr>Virtual Network</vt:lpstr>
      <vt:lpstr>Compliance</vt:lpstr>
      <vt:lpstr>SC-7 (5) Deny by Default</vt:lpstr>
      <vt:lpstr>SC-7 (5) Deny by Default - 2</vt:lpstr>
      <vt:lpstr>SC-7 (12) Host-Based Protection</vt:lpstr>
      <vt:lpstr>SC-7 (13) Isolation of Security Tools</vt:lpstr>
      <vt:lpstr>SC-7 (13) Isolation of Security Tools - 2</vt:lpstr>
      <vt:lpstr>SC-8 (1) Transmission Confidentiality </vt:lpstr>
      <vt:lpstr>SC-8 (1) Transmission Confidentiality - 2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Adiy Qasrawi</cp:lastModifiedBy>
  <cp:revision>10</cp:revision>
  <dcterms:modified xsi:type="dcterms:W3CDTF">2018-02-21T02:09:51Z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0x0101004236399C149E324EA4A58EB487AF2EB0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mosharaf@microsoft.com</vt:lpwstr>
  </property>
  <property fmtid="{D5CDD505-2E9C-101B-9397-08002B2CF9AE}" pid="6" name="MSIP_Label_f42aa342-8706-4288-bd11-ebb85995028c_SetDate">
    <vt:lpwstr>2017-11-01T14:15:57.3841924Z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