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slideMasters/slideMaster3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66" r:id="rId15"/>
    <p:sldId id="274" r:id="rId16"/>
    <p:sldId id="267" r:id="rId17"/>
    <p:sldId id="268" r:id="rId18"/>
    <p:sldId id="269" r:id="rId19"/>
    <p:sldId id="270" r:id="rId20"/>
    <p:sldId id="271" r:id="rId21"/>
    <p:sldId id="275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5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9AA2D-0365-4586-9CB6-FB24BAEBCCB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B004231A-9F55-4265-8BD7-CEC9DDA1004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Organizations need to safeguard certificates/keys deployed into their VMs or VM disk</a:t>
          </a:r>
          <a:endParaRPr lang="en-CA" dirty="0"/>
        </a:p>
      </dgm:t>
    </dgm:pt>
    <dgm:pt modelId="{AC49B378-99B6-4F03-ACF9-54A0F7276A2F}" type="parTrans" cxnId="{17226BCA-B517-4BAB-9960-CEF6C9556EEE}">
      <dgm:prSet/>
      <dgm:spPr/>
      <dgm:t>
        <a:bodyPr/>
        <a:lstStyle/>
        <a:p>
          <a:endParaRPr lang="en-CA"/>
        </a:p>
      </dgm:t>
    </dgm:pt>
    <dgm:pt modelId="{EBD2DEBD-5EAE-4574-9201-AAB86211626B}" type="sibTrans" cxnId="{17226BCA-B517-4BAB-9960-CEF6C9556EEE}">
      <dgm:prSet/>
      <dgm:spPr/>
      <dgm:t>
        <a:bodyPr/>
        <a:lstStyle/>
        <a:p>
          <a:endParaRPr lang="en-CA"/>
        </a:p>
      </dgm:t>
    </dgm:pt>
    <dgm:pt modelId="{9C337DDA-B799-4FD0-8819-B89E7E42F48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Developers need to safeguard config secrets of their Azure cloud services.</a:t>
          </a:r>
          <a:endParaRPr lang="en-CA" dirty="0"/>
        </a:p>
      </dgm:t>
    </dgm:pt>
    <dgm:pt modelId="{79477FBA-2630-47B7-9684-2DAEB9D85683}" type="parTrans" cxnId="{913A673C-D1A6-4BED-914E-3CE27DAB96C5}">
      <dgm:prSet/>
      <dgm:spPr/>
      <dgm:t>
        <a:bodyPr/>
        <a:lstStyle/>
        <a:p>
          <a:endParaRPr lang="en-CA"/>
        </a:p>
      </dgm:t>
    </dgm:pt>
    <dgm:pt modelId="{E70D53BB-5348-49DB-80E8-BE55E78929DC}" type="sibTrans" cxnId="{913A673C-D1A6-4BED-914E-3CE27DAB96C5}">
      <dgm:prSet/>
      <dgm:spPr/>
      <dgm:t>
        <a:bodyPr/>
        <a:lstStyle/>
        <a:p>
          <a:endParaRPr lang="en-CA"/>
        </a:p>
      </dgm:t>
    </dgm:pt>
    <dgm:pt modelId="{A87E52ED-8B3E-44D6-BAB9-69DFECCF284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Organizations need to control encryption keys used by their OWN apps.</a:t>
          </a:r>
          <a:endParaRPr lang="en-CA" dirty="0"/>
        </a:p>
      </dgm:t>
    </dgm:pt>
    <dgm:pt modelId="{32952B82-AF3C-492D-B60B-9E34791AFAAC}" type="parTrans" cxnId="{107B8F27-8D92-4350-BB5B-DC9EEBB5BD74}">
      <dgm:prSet/>
      <dgm:spPr/>
      <dgm:t>
        <a:bodyPr/>
        <a:lstStyle/>
        <a:p>
          <a:endParaRPr lang="en-CA"/>
        </a:p>
      </dgm:t>
    </dgm:pt>
    <dgm:pt modelId="{05A0F851-50C8-4514-91D0-A2E34D366C80}" type="sibTrans" cxnId="{107B8F27-8D92-4350-BB5B-DC9EEBB5BD74}">
      <dgm:prSet/>
      <dgm:spPr/>
      <dgm:t>
        <a:bodyPr/>
        <a:lstStyle/>
        <a:p>
          <a:endParaRPr lang="en-CA"/>
        </a:p>
      </dgm:t>
    </dgm:pt>
    <dgm:pt modelId="{5BF077BC-0EB3-4CBB-A4E3-0D659F154F7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Organizations need to control encryption keys used by SaaS services.</a:t>
          </a:r>
          <a:endParaRPr lang="en-CA" dirty="0"/>
        </a:p>
      </dgm:t>
    </dgm:pt>
    <dgm:pt modelId="{F956FA39-5458-444F-9B45-695B2012749E}" type="parTrans" cxnId="{58D3DBBB-A300-4F62-B771-09C0801A5298}">
      <dgm:prSet/>
      <dgm:spPr/>
      <dgm:t>
        <a:bodyPr/>
        <a:lstStyle/>
        <a:p>
          <a:endParaRPr lang="en-CA"/>
        </a:p>
      </dgm:t>
    </dgm:pt>
    <dgm:pt modelId="{591114E2-5C47-49AA-9186-AEE1EA44F38B}" type="sibTrans" cxnId="{58D3DBBB-A300-4F62-B771-09C0801A5298}">
      <dgm:prSet/>
      <dgm:spPr/>
      <dgm:t>
        <a:bodyPr/>
        <a:lstStyle/>
        <a:p>
          <a:endParaRPr lang="en-CA"/>
        </a:p>
      </dgm:t>
    </dgm:pt>
    <dgm:pt modelId="{63A5C08F-82EA-4E34-B49B-56704235874F}" type="pres">
      <dgm:prSet presAssocID="{D499AA2D-0365-4586-9CB6-FB24BAEBCCB5}" presName="Name0" presStyleCnt="0">
        <dgm:presLayoutVars>
          <dgm:dir/>
          <dgm:resizeHandles val="exact"/>
        </dgm:presLayoutVars>
      </dgm:prSet>
      <dgm:spPr/>
    </dgm:pt>
    <dgm:pt modelId="{82AD1DDA-D825-4E23-BD9E-67A82DD826DE}" type="pres">
      <dgm:prSet presAssocID="{B004231A-9F55-4265-8BD7-CEC9DDA10046}" presName="compNode" presStyleCnt="0"/>
      <dgm:spPr/>
    </dgm:pt>
    <dgm:pt modelId="{32386B3C-FA95-443C-AB7B-C677108BE8D7}" type="pres">
      <dgm:prSet presAssocID="{B004231A-9F55-4265-8BD7-CEC9DDA10046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AB3D384-2802-4707-A5D0-34F47CC13886}" type="pres">
      <dgm:prSet presAssocID="{B004231A-9F55-4265-8BD7-CEC9DDA10046}" presName="textRect" presStyleLbl="revTx" presStyleIdx="0" presStyleCnt="4">
        <dgm:presLayoutVars>
          <dgm:bulletEnabled val="1"/>
        </dgm:presLayoutVars>
      </dgm:prSet>
      <dgm:spPr/>
    </dgm:pt>
    <dgm:pt modelId="{37BE2F87-42FB-4D66-9EEB-473A0520B2D8}" type="pres">
      <dgm:prSet presAssocID="{EBD2DEBD-5EAE-4574-9201-AAB86211626B}" presName="sibTrans" presStyleLbl="sibTrans2D1" presStyleIdx="0" presStyleCnt="0"/>
      <dgm:spPr/>
    </dgm:pt>
    <dgm:pt modelId="{F1AA1DF2-0ED4-4B6F-B00B-215D88939CD5}" type="pres">
      <dgm:prSet presAssocID="{9C337DDA-B799-4FD0-8819-B89E7E42F48F}" presName="compNode" presStyleCnt="0"/>
      <dgm:spPr/>
    </dgm:pt>
    <dgm:pt modelId="{9F7CED39-A354-41F4-AF47-C2A3A7B68C24}" type="pres">
      <dgm:prSet presAssocID="{9C337DDA-B799-4FD0-8819-B89E7E42F48F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3BBEBBD-95FA-403E-9458-5D51EFA18C23}" type="pres">
      <dgm:prSet presAssocID="{9C337DDA-B799-4FD0-8819-B89E7E42F48F}" presName="textRect" presStyleLbl="revTx" presStyleIdx="1" presStyleCnt="4">
        <dgm:presLayoutVars>
          <dgm:bulletEnabled val="1"/>
        </dgm:presLayoutVars>
      </dgm:prSet>
      <dgm:spPr/>
    </dgm:pt>
    <dgm:pt modelId="{3A00117C-9C8A-46B4-8C88-C56995049B0C}" type="pres">
      <dgm:prSet presAssocID="{E70D53BB-5348-49DB-80E8-BE55E78929DC}" presName="sibTrans" presStyleLbl="sibTrans2D1" presStyleIdx="0" presStyleCnt="0"/>
      <dgm:spPr/>
    </dgm:pt>
    <dgm:pt modelId="{671868B8-D6A1-4F82-9749-1CD03995D20D}" type="pres">
      <dgm:prSet presAssocID="{A87E52ED-8B3E-44D6-BAB9-69DFECCF284B}" presName="compNode" presStyleCnt="0"/>
      <dgm:spPr/>
    </dgm:pt>
    <dgm:pt modelId="{36FF2AF6-3419-4C5B-BFBE-23ECC16F5312}" type="pres">
      <dgm:prSet presAssocID="{A87E52ED-8B3E-44D6-BAB9-69DFECCF284B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0E1AC9-3211-464C-8245-209AF42A74B4}" type="pres">
      <dgm:prSet presAssocID="{A87E52ED-8B3E-44D6-BAB9-69DFECCF284B}" presName="textRect" presStyleLbl="revTx" presStyleIdx="2" presStyleCnt="4">
        <dgm:presLayoutVars>
          <dgm:bulletEnabled val="1"/>
        </dgm:presLayoutVars>
      </dgm:prSet>
      <dgm:spPr/>
    </dgm:pt>
    <dgm:pt modelId="{F0ECAF3E-4EF8-4D18-9CD4-565931C52855}" type="pres">
      <dgm:prSet presAssocID="{05A0F851-50C8-4514-91D0-A2E34D366C80}" presName="sibTrans" presStyleLbl="sibTrans2D1" presStyleIdx="0" presStyleCnt="0"/>
      <dgm:spPr/>
    </dgm:pt>
    <dgm:pt modelId="{25D9A674-DE68-479F-A66C-D80C4395370B}" type="pres">
      <dgm:prSet presAssocID="{5BF077BC-0EB3-4CBB-A4E3-0D659F154F73}" presName="compNode" presStyleCnt="0"/>
      <dgm:spPr/>
    </dgm:pt>
    <dgm:pt modelId="{F6A18584-E963-4A0E-AC4C-7DC4BE61F76F}" type="pres">
      <dgm:prSet presAssocID="{5BF077BC-0EB3-4CBB-A4E3-0D659F154F73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5018565-0692-4D67-AB1D-AC83A28E80E9}" type="pres">
      <dgm:prSet presAssocID="{5BF077BC-0EB3-4CBB-A4E3-0D659F154F73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8DF59318-64F8-4CE9-8294-AFA1FA07A278}" type="presOf" srcId="{5BF077BC-0EB3-4CBB-A4E3-0D659F154F73}" destId="{B5018565-0692-4D67-AB1D-AC83A28E80E9}" srcOrd="0" destOrd="0" presId="urn:microsoft.com/office/officeart/2005/8/layout/pList1"/>
    <dgm:cxn modelId="{835A9D24-915F-4331-80B8-CA62CCAEF269}" type="presOf" srcId="{A87E52ED-8B3E-44D6-BAB9-69DFECCF284B}" destId="{F00E1AC9-3211-464C-8245-209AF42A74B4}" srcOrd="0" destOrd="0" presId="urn:microsoft.com/office/officeart/2005/8/layout/pList1"/>
    <dgm:cxn modelId="{107B8F27-8D92-4350-BB5B-DC9EEBB5BD74}" srcId="{D499AA2D-0365-4586-9CB6-FB24BAEBCCB5}" destId="{A87E52ED-8B3E-44D6-BAB9-69DFECCF284B}" srcOrd="2" destOrd="0" parTransId="{32952B82-AF3C-492D-B60B-9E34791AFAAC}" sibTransId="{05A0F851-50C8-4514-91D0-A2E34D366C80}"/>
    <dgm:cxn modelId="{913A673C-D1A6-4BED-914E-3CE27DAB96C5}" srcId="{D499AA2D-0365-4586-9CB6-FB24BAEBCCB5}" destId="{9C337DDA-B799-4FD0-8819-B89E7E42F48F}" srcOrd="1" destOrd="0" parTransId="{79477FBA-2630-47B7-9684-2DAEB9D85683}" sibTransId="{E70D53BB-5348-49DB-80E8-BE55E78929DC}"/>
    <dgm:cxn modelId="{3A542F3F-B101-4797-9A11-2C8E1A5F87F9}" type="presOf" srcId="{EBD2DEBD-5EAE-4574-9201-AAB86211626B}" destId="{37BE2F87-42FB-4D66-9EEB-473A0520B2D8}" srcOrd="0" destOrd="0" presId="urn:microsoft.com/office/officeart/2005/8/layout/pList1"/>
    <dgm:cxn modelId="{3B6BDF4F-9EC0-4AAA-925E-9F2B68C8DB78}" type="presOf" srcId="{B004231A-9F55-4265-8BD7-CEC9DDA10046}" destId="{FAB3D384-2802-4707-A5D0-34F47CC13886}" srcOrd="0" destOrd="0" presId="urn:microsoft.com/office/officeart/2005/8/layout/pList1"/>
    <dgm:cxn modelId="{47B8E683-8E29-4169-90C4-ACCF136B6F86}" type="presOf" srcId="{05A0F851-50C8-4514-91D0-A2E34D366C80}" destId="{F0ECAF3E-4EF8-4D18-9CD4-565931C52855}" srcOrd="0" destOrd="0" presId="urn:microsoft.com/office/officeart/2005/8/layout/pList1"/>
    <dgm:cxn modelId="{EB973A8A-96ED-4AFE-AEB1-3E8AB759A169}" type="presOf" srcId="{E70D53BB-5348-49DB-80E8-BE55E78929DC}" destId="{3A00117C-9C8A-46B4-8C88-C56995049B0C}" srcOrd="0" destOrd="0" presId="urn:microsoft.com/office/officeart/2005/8/layout/pList1"/>
    <dgm:cxn modelId="{71F9D8B3-35F2-4913-91E6-01FA09820FEC}" type="presOf" srcId="{D499AA2D-0365-4586-9CB6-FB24BAEBCCB5}" destId="{63A5C08F-82EA-4E34-B49B-56704235874F}" srcOrd="0" destOrd="0" presId="urn:microsoft.com/office/officeart/2005/8/layout/pList1"/>
    <dgm:cxn modelId="{58D3DBBB-A300-4F62-B771-09C0801A5298}" srcId="{D499AA2D-0365-4586-9CB6-FB24BAEBCCB5}" destId="{5BF077BC-0EB3-4CBB-A4E3-0D659F154F73}" srcOrd="3" destOrd="0" parTransId="{F956FA39-5458-444F-9B45-695B2012749E}" sibTransId="{591114E2-5C47-49AA-9186-AEE1EA44F38B}"/>
    <dgm:cxn modelId="{17226BCA-B517-4BAB-9960-CEF6C9556EEE}" srcId="{D499AA2D-0365-4586-9CB6-FB24BAEBCCB5}" destId="{B004231A-9F55-4265-8BD7-CEC9DDA10046}" srcOrd="0" destOrd="0" parTransId="{AC49B378-99B6-4F03-ACF9-54A0F7276A2F}" sibTransId="{EBD2DEBD-5EAE-4574-9201-AAB86211626B}"/>
    <dgm:cxn modelId="{421ABCF2-7C96-4C1F-AB13-73625F79B549}" type="presOf" srcId="{9C337DDA-B799-4FD0-8819-B89E7E42F48F}" destId="{33BBEBBD-95FA-403E-9458-5D51EFA18C23}" srcOrd="0" destOrd="0" presId="urn:microsoft.com/office/officeart/2005/8/layout/pList1"/>
    <dgm:cxn modelId="{3EE16EC1-A10D-434A-A5E6-8DA3E883A59B}" type="presParOf" srcId="{63A5C08F-82EA-4E34-B49B-56704235874F}" destId="{82AD1DDA-D825-4E23-BD9E-67A82DD826DE}" srcOrd="0" destOrd="0" presId="urn:microsoft.com/office/officeart/2005/8/layout/pList1"/>
    <dgm:cxn modelId="{DE91FD14-B8BA-4E43-9312-C04F3E085CEE}" type="presParOf" srcId="{82AD1DDA-D825-4E23-BD9E-67A82DD826DE}" destId="{32386B3C-FA95-443C-AB7B-C677108BE8D7}" srcOrd="0" destOrd="0" presId="urn:microsoft.com/office/officeart/2005/8/layout/pList1"/>
    <dgm:cxn modelId="{9A23E4D2-EF6E-4E90-B28D-40937A635BDA}" type="presParOf" srcId="{82AD1DDA-D825-4E23-BD9E-67A82DD826DE}" destId="{FAB3D384-2802-4707-A5D0-34F47CC13886}" srcOrd="1" destOrd="0" presId="urn:microsoft.com/office/officeart/2005/8/layout/pList1"/>
    <dgm:cxn modelId="{F04C385A-1E90-432D-9A6C-F17258AED007}" type="presParOf" srcId="{63A5C08F-82EA-4E34-B49B-56704235874F}" destId="{37BE2F87-42FB-4D66-9EEB-473A0520B2D8}" srcOrd="1" destOrd="0" presId="urn:microsoft.com/office/officeart/2005/8/layout/pList1"/>
    <dgm:cxn modelId="{E9B19A77-B635-47F9-B9BA-6E0EEB951F55}" type="presParOf" srcId="{63A5C08F-82EA-4E34-B49B-56704235874F}" destId="{F1AA1DF2-0ED4-4B6F-B00B-215D88939CD5}" srcOrd="2" destOrd="0" presId="urn:microsoft.com/office/officeart/2005/8/layout/pList1"/>
    <dgm:cxn modelId="{82DB6CF3-286E-4D88-A08B-D1B1BB2D8B5B}" type="presParOf" srcId="{F1AA1DF2-0ED4-4B6F-B00B-215D88939CD5}" destId="{9F7CED39-A354-41F4-AF47-C2A3A7B68C24}" srcOrd="0" destOrd="0" presId="urn:microsoft.com/office/officeart/2005/8/layout/pList1"/>
    <dgm:cxn modelId="{D92A82C2-6347-41F6-A6A7-57F6B7C1116F}" type="presParOf" srcId="{F1AA1DF2-0ED4-4B6F-B00B-215D88939CD5}" destId="{33BBEBBD-95FA-403E-9458-5D51EFA18C23}" srcOrd="1" destOrd="0" presId="urn:microsoft.com/office/officeart/2005/8/layout/pList1"/>
    <dgm:cxn modelId="{C46EB108-A3DE-4814-9DB4-32E31043C079}" type="presParOf" srcId="{63A5C08F-82EA-4E34-B49B-56704235874F}" destId="{3A00117C-9C8A-46B4-8C88-C56995049B0C}" srcOrd="3" destOrd="0" presId="urn:microsoft.com/office/officeart/2005/8/layout/pList1"/>
    <dgm:cxn modelId="{3F438109-7399-4C16-BC6D-C9AC41910657}" type="presParOf" srcId="{63A5C08F-82EA-4E34-B49B-56704235874F}" destId="{671868B8-D6A1-4F82-9749-1CD03995D20D}" srcOrd="4" destOrd="0" presId="urn:microsoft.com/office/officeart/2005/8/layout/pList1"/>
    <dgm:cxn modelId="{940ABE08-16AA-4BF4-A18C-E8EDE144D365}" type="presParOf" srcId="{671868B8-D6A1-4F82-9749-1CD03995D20D}" destId="{36FF2AF6-3419-4C5B-BFBE-23ECC16F5312}" srcOrd="0" destOrd="0" presId="urn:microsoft.com/office/officeart/2005/8/layout/pList1"/>
    <dgm:cxn modelId="{0CF1D4FB-6A6D-45B9-91C1-77724734D118}" type="presParOf" srcId="{671868B8-D6A1-4F82-9749-1CD03995D20D}" destId="{F00E1AC9-3211-464C-8245-209AF42A74B4}" srcOrd="1" destOrd="0" presId="urn:microsoft.com/office/officeart/2005/8/layout/pList1"/>
    <dgm:cxn modelId="{D4B5828D-6EE4-46FD-B262-9C987B7AD5E3}" type="presParOf" srcId="{63A5C08F-82EA-4E34-B49B-56704235874F}" destId="{F0ECAF3E-4EF8-4D18-9CD4-565931C52855}" srcOrd="5" destOrd="0" presId="urn:microsoft.com/office/officeart/2005/8/layout/pList1"/>
    <dgm:cxn modelId="{D17C330E-FF66-43C0-96E6-DC937EA25415}" type="presParOf" srcId="{63A5C08F-82EA-4E34-B49B-56704235874F}" destId="{25D9A674-DE68-479F-A66C-D80C4395370B}" srcOrd="6" destOrd="0" presId="urn:microsoft.com/office/officeart/2005/8/layout/pList1"/>
    <dgm:cxn modelId="{97706CA1-2679-4C2B-ADC2-533A3E50DC0A}" type="presParOf" srcId="{25D9A674-DE68-479F-A66C-D80C4395370B}" destId="{F6A18584-E963-4A0E-AC4C-7DC4BE61F76F}" srcOrd="0" destOrd="0" presId="urn:microsoft.com/office/officeart/2005/8/layout/pList1"/>
    <dgm:cxn modelId="{118DBD49-7AD1-4A6A-B003-6F14F27EEAA1}" type="presParOf" srcId="{25D9A674-DE68-479F-A66C-D80C4395370B}" destId="{B5018565-0692-4D67-AB1D-AC83A28E80E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86B3C-FA95-443C-AB7B-C677108BE8D7}">
      <dsp:nvSpPr>
        <dsp:cNvPr id="0" name=""/>
        <dsp:cNvSpPr/>
      </dsp:nvSpPr>
      <dsp:spPr>
        <a:xfrm>
          <a:off x="876322" y="4190"/>
          <a:ext cx="2251929" cy="1551579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3D384-2802-4707-A5D0-34F47CC13886}">
      <dsp:nvSpPr>
        <dsp:cNvPr id="0" name=""/>
        <dsp:cNvSpPr/>
      </dsp:nvSpPr>
      <dsp:spPr>
        <a:xfrm>
          <a:off x="876322" y="1555769"/>
          <a:ext cx="2251929" cy="835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Organizations need to safeguard certificates/keys deployed into their VMs or VM disk</a:t>
          </a:r>
          <a:endParaRPr lang="en-CA" sz="1300" kern="1200" dirty="0"/>
        </a:p>
      </dsp:txBody>
      <dsp:txXfrm>
        <a:off x="876322" y="1555769"/>
        <a:ext cx="2251929" cy="835465"/>
      </dsp:txXfrm>
    </dsp:sp>
    <dsp:sp modelId="{9F7CED39-A354-41F4-AF47-C2A3A7B68C24}">
      <dsp:nvSpPr>
        <dsp:cNvPr id="0" name=""/>
        <dsp:cNvSpPr/>
      </dsp:nvSpPr>
      <dsp:spPr>
        <a:xfrm>
          <a:off x="3353539" y="4190"/>
          <a:ext cx="2251929" cy="155157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BEBBD-95FA-403E-9458-5D51EFA18C23}">
      <dsp:nvSpPr>
        <dsp:cNvPr id="0" name=""/>
        <dsp:cNvSpPr/>
      </dsp:nvSpPr>
      <dsp:spPr>
        <a:xfrm>
          <a:off x="3353539" y="1555769"/>
          <a:ext cx="2251929" cy="835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Developers need to safeguard config secrets of their Azure cloud services.</a:t>
          </a:r>
          <a:endParaRPr lang="en-CA" sz="1300" kern="1200" dirty="0"/>
        </a:p>
      </dsp:txBody>
      <dsp:txXfrm>
        <a:off x="3353539" y="1555769"/>
        <a:ext cx="2251929" cy="835465"/>
      </dsp:txXfrm>
    </dsp:sp>
    <dsp:sp modelId="{36FF2AF6-3419-4C5B-BFBE-23ECC16F5312}">
      <dsp:nvSpPr>
        <dsp:cNvPr id="0" name=""/>
        <dsp:cNvSpPr/>
      </dsp:nvSpPr>
      <dsp:spPr>
        <a:xfrm>
          <a:off x="5830756" y="4190"/>
          <a:ext cx="2251929" cy="1551579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E1AC9-3211-464C-8245-209AF42A74B4}">
      <dsp:nvSpPr>
        <dsp:cNvPr id="0" name=""/>
        <dsp:cNvSpPr/>
      </dsp:nvSpPr>
      <dsp:spPr>
        <a:xfrm>
          <a:off x="5830756" y="1555769"/>
          <a:ext cx="2251929" cy="835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Organizations need to control encryption keys used by their OWN apps.</a:t>
          </a:r>
          <a:endParaRPr lang="en-CA" sz="1300" kern="1200" dirty="0"/>
        </a:p>
      </dsp:txBody>
      <dsp:txXfrm>
        <a:off x="5830756" y="1555769"/>
        <a:ext cx="2251929" cy="835465"/>
      </dsp:txXfrm>
    </dsp:sp>
    <dsp:sp modelId="{F6A18584-E963-4A0E-AC4C-7DC4BE61F76F}">
      <dsp:nvSpPr>
        <dsp:cNvPr id="0" name=""/>
        <dsp:cNvSpPr/>
      </dsp:nvSpPr>
      <dsp:spPr>
        <a:xfrm>
          <a:off x="3353539" y="2616428"/>
          <a:ext cx="2251929" cy="1551579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18565-0692-4D67-AB1D-AC83A28E80E9}">
      <dsp:nvSpPr>
        <dsp:cNvPr id="0" name=""/>
        <dsp:cNvSpPr/>
      </dsp:nvSpPr>
      <dsp:spPr>
        <a:xfrm>
          <a:off x="3353539" y="4168007"/>
          <a:ext cx="2251929" cy="835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Organizations need to control encryption keys used by SaaS services.</a:t>
          </a:r>
          <a:endParaRPr lang="en-CA" sz="1300" kern="1200" dirty="0"/>
        </a:p>
      </dsp:txBody>
      <dsp:txXfrm>
        <a:off x="3353539" y="4168007"/>
        <a:ext cx="2251929" cy="835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D903-B920-4940-93E2-8EED1D7E22EB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1E5E6-4E76-4333-8F6F-ADE53F6E2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80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D7C18-C21C-4558-BCD7-DFD67A297FC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076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D7C18-C21C-4558-BCD7-DFD67A297FC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55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1E5E6-4E76-4333-8F6F-ADE53F6E293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782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D7C18-C21C-4558-BCD7-DFD67A297FC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06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1E5E6-4E76-4333-8F6F-ADE53F6E293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40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5E1176-C940-494A-B172-B98BFEE38EF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277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5E1176-C940-494A-B172-B98BFEE38EF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203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5E1176-C940-494A-B172-B98BFEE38EF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311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5E1176-C940-494A-B172-B98BFEE38EF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680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5E1176-C940-494A-B172-B98BFEE38EF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677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1E5E6-4E76-4333-8F6F-ADE53F6E293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61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07057-2879-4C81-B879-837A3F6FA68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97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5E1176-C940-494A-B172-B98BFEE38EF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64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1E5E6-4E76-4333-8F6F-ADE53F6E293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71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D7C18-C21C-4558-BCD7-DFD67A297FC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61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D7C18-C21C-4558-BCD7-DFD67A297FC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27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45441-626C-4E73-AD28-AF6ABED9AC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28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D7C18-C21C-4558-BCD7-DFD67A297FC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73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D7C18-C21C-4558-BCD7-DFD67A297FC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897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D7C18-C21C-4558-BCD7-DFD67A297FC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88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5A91-9046-4FC4-BDC3-C0E0DA46F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3C2F1-FB80-4595-BC2F-17217B73F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BEA2-84B0-464F-BA8E-76526369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043-7A5F-4B8D-A764-308A8DCFE97A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A20D-7131-47B0-8D94-39E222B1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C398-84F9-40AA-98B0-AE716114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FF2-CD67-4F4C-9000-767A0F5E70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87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884A-D580-42EA-A9BF-47628320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72E8E-9B47-43C7-8D99-AE4F62C47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CC455-B587-48AF-A282-AECD0502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043-7A5F-4B8D-A764-308A8DCFE97A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70CD-90EC-4F2A-ADEA-64A38D68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18EA-3A22-4BDA-AB09-059A855C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FF2-CD67-4F4C-9000-767A0F5E70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18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A81FE-703D-474D-B9D9-BFC31B477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713FF-E8B6-4831-A3AD-C20F5B340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1C89D-C3BC-43A0-8BC4-AF7C95A0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043-7A5F-4B8D-A764-308A8DCFE97A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A8CF9-A035-4CAB-8860-6054898F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CC083-7E60-4C17-A805-BD843AED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FF2-CD67-4F4C-9000-767A0F5E70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39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37966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8147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51E5-718C-4929-BB16-D7E36350F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ADE97-B85C-4D41-A34A-08CB4A583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1990-B8FA-40F3-AD32-26F841CA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676B-27CF-4DBD-9B9F-46EDECC453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3A5DF-4E33-400A-86A0-8EBB20CD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590A-5A3C-4672-BD55-14CB585A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155-4631-4239-ADE8-CEB54A8BB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412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9939-6638-48FA-8050-83C81B14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C611-285A-4D59-AAB1-9FF0E16C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30F4-F0DD-4B7F-83F7-F7E46E43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676B-27CF-4DBD-9B9F-46EDECC453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2984-C81E-4AE8-A96F-370279DD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79E2-AC64-414E-B0B4-D0045EB7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155-4631-4239-ADE8-CEB54A8BB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8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6A10-6E8A-4018-A026-676E9CC0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A9DA4-9800-4219-8DEF-D3A3A259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4FD7A-3CB7-453F-963A-E20E0F40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676B-27CF-4DBD-9B9F-46EDECC453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EE6A-AAFD-4F82-B337-57674169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DDE3-E55D-4D35-A2D8-27530AE6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155-4631-4239-ADE8-CEB54A8BB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815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F249-B578-44C0-8DC4-36E9093F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4A5A-2D7E-48A8-8E95-F38D31DB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520E0-E310-4892-9104-633FC4AE4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AD088-6731-4B7A-AB9E-F43DAA77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676B-27CF-4DBD-9B9F-46EDECC453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648D0-4FC5-4F35-9C2C-FBC0CC09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D822E-6CB2-48F6-9012-02FE57F9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155-4631-4239-ADE8-CEB54A8BB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850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A8CF-55CD-4466-ADCF-1C20E24C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C4D9B-2B6F-4937-A90C-A6CCFCB0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2B36B-7A45-4DA1-B09B-C4F796125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781DC-8BC9-46E0-BB1F-9DB6BDAFC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B2E3-12A8-42BA-AAE2-942A267F3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87085-CA53-4DEC-A7E8-9E525B0B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676B-27CF-4DBD-9B9F-46EDECC453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BB8D7-E3FB-4649-A9F1-3E8E735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48D45-4B24-4C60-957E-5DDF1BEA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155-4631-4239-ADE8-CEB54A8BB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819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A9A-AADF-432E-86B1-052C2F48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1D894-2260-4B31-BF32-A8FC6B67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676B-27CF-4DBD-9B9F-46EDECC453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E9C1B-E18E-48BC-89C8-F06BAF43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077EB-76C2-41BF-9E02-2B5D6C48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155-4631-4239-ADE8-CEB54A8BB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285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497E8-E6E2-4EDC-B645-3885F963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676B-27CF-4DBD-9B9F-46EDECC453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04B72-69EF-4280-9B2A-0D7F698D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AC356-31CD-48A2-8779-3F565266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155-4631-4239-ADE8-CEB54A8BB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50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6BBB-9190-464C-B41E-AC4ED02E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F871-8BE9-43B4-AF55-6618AFD4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D2AE-1BD6-4B21-9F61-6C932341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043-7A5F-4B8D-A764-308A8DCFE97A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3698-566B-48E6-8C06-A624AE3D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473B3-E6F5-4314-80BC-5FEA51C7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FF2-CD67-4F4C-9000-767A0F5E70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331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FD38-B96C-485B-9585-83E2FBD0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6EFC-6093-41A6-B09B-A5E58DA05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8CAD6-6171-4E50-BDE8-F6155A19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2DC39-C09D-4205-97DE-CA3ED535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676B-27CF-4DBD-9B9F-46EDECC453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D4B0E-D82A-4F46-9D90-2A41EAD5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BA4F8-7DE1-4E94-B3EB-255B29BD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155-4631-4239-ADE8-CEB54A8BB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005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7718-16D7-427C-8CA5-D1A14324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D2A20-EE6F-42E4-9C0E-A05E8685A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236ED-48FB-464E-96A9-E9BDEA9FC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1BEBF-3582-4759-8D31-EEF8A590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676B-27CF-4DBD-9B9F-46EDECC453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DE675-C266-443D-AE57-652D2F00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3821D-FB5E-43BD-8BC4-4867748E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155-4631-4239-ADE8-CEB54A8BB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70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3120-CEE6-4531-B763-55A53E4D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F77F9-D935-4A68-9A94-9F48CF212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296BF-CDB0-47AA-AA19-F3B3B1CC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676B-27CF-4DBD-9B9F-46EDECC453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31DEA-B87E-4EE4-A6A7-9B73F1A7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9668-9EE4-4F7F-9B56-7D47CFFA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155-4631-4239-ADE8-CEB54A8BB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968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1FF40-C130-43CA-AA25-AE576307B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18DB6-B545-4A80-9D01-FF31A83E5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11F05-2357-47D0-AE7F-3144DAF7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676B-27CF-4DBD-9B9F-46EDECC453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37F9F-C86E-4FE2-B452-69DEC3E8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63FC-B4A9-40C2-8726-B370B350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E155-4631-4239-ADE8-CEB54A8BB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3971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11653523" cy="209767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838"/>
            </a:lvl2pPr>
            <a:lvl3pPr marL="210043" indent="0">
              <a:buNone/>
              <a:defRPr/>
            </a:lvl3pPr>
            <a:lvl4pPr marL="420086" indent="0">
              <a:buNone/>
              <a:defRPr/>
            </a:lvl4pPr>
            <a:lvl5pPr marL="63012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471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37966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944070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8720-0639-402E-8DB7-5291B81D99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B92-5D1B-4A9D-995A-484A59830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044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8720-0639-402E-8DB7-5291B81D99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B92-5D1B-4A9D-995A-484A59830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83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8720-0639-402E-8DB7-5291B81D99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B92-5D1B-4A9D-995A-484A59830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083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8720-0639-402E-8DB7-5291B81D99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B92-5D1B-4A9D-995A-484A59830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7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F51C-4F6B-49D8-AAEB-FBA3311F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4A553-D096-4536-95F0-352A83A4A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6386-0AF0-4FDE-9541-9F96C364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043-7A5F-4B8D-A764-308A8DCFE97A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B40D-7662-40D6-BE2D-821BDE20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0476-3828-4BF8-8754-F1A6F5BE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FF2-CD67-4F4C-9000-767A0F5E70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3714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8720-0639-402E-8DB7-5291B81D99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B92-5D1B-4A9D-995A-484A59830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881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8720-0639-402E-8DB7-5291B81D99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B92-5D1B-4A9D-995A-484A59830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82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8720-0639-402E-8DB7-5291B81D99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B92-5D1B-4A9D-995A-484A59830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5564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8720-0639-402E-8DB7-5291B81D99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B92-5D1B-4A9D-995A-484A59830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7392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8720-0639-402E-8DB7-5291B81D99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B92-5D1B-4A9D-995A-484A59830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767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8720-0639-402E-8DB7-5291B81D99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B92-5D1B-4A9D-995A-484A59830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6843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8720-0639-402E-8DB7-5291B81D99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B92-5D1B-4A9D-995A-484A59830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06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8B0-E904-4B26-A3FE-134386FE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E248-A86E-4529-83E9-2C245598E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08986-DEAA-4AF2-A251-D0087E6BB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510B1-A359-4F0A-8909-FE513B28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043-7A5F-4B8D-A764-308A8DCFE97A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799-EABF-4DE8-8838-87FEE105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FF329-023D-447D-944C-3C3F41BF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FF2-CD67-4F4C-9000-767A0F5E70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13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90DB-9DC9-4120-8970-4EC4BB9D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F215-F9A5-4CFA-A8EC-E7B8DF01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C8FC8-0171-4CF5-B949-AB400AC68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F2E94-0D5B-4375-BD3D-4FB5146CA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5A02E-B7D5-4CBD-9445-0E57ACD03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2F64F-9C03-4D4B-BCCC-CB3861CB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043-7A5F-4B8D-A764-308A8DCFE97A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6CAD6-613E-4484-9E31-41C3769E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EDAA4-5D71-4C41-885A-107FCB1F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FF2-CD67-4F4C-9000-767A0F5E70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9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388A-C37C-401D-B7C4-5B57806D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87767-A002-4CB3-B87C-B0BA3820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043-7A5F-4B8D-A764-308A8DCFE97A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76217-26E6-4118-A8AD-6ED67C19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BEA4B-B65F-42A4-ACF4-5E5CE4BF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FF2-CD67-4F4C-9000-767A0F5E70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94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1B77B-DF11-4D3C-8EA7-4AF5BF09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043-7A5F-4B8D-A764-308A8DCFE97A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20C88-F5CC-4347-9239-C84C4D0E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D0AD9-05C5-41AD-9618-E624AFC7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FF2-CD67-4F4C-9000-767A0F5E70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51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4C1A-4980-421D-B9F3-35A440B6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2EAA-AEB0-4E76-832C-258A3478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3E1B4-2C7F-47A4-86DC-1FC98783A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89CB2-BE0B-4557-B0C9-B81CC19A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043-7A5F-4B8D-A764-308A8DCFE97A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6F82-A3A3-4F1F-90AD-A2DF2DFD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D9D32-B0EE-46E0-812E-3FED1189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FF2-CD67-4F4C-9000-767A0F5E70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96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E4C2-8DDE-43DD-A7C9-FD09EC8F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3CF95-F5BC-4620-8641-6A5F31613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9B10C-DDAF-4266-9D5E-E700F7A9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1ADA5-C1B4-4552-8893-6F807549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043-7A5F-4B8D-A764-308A8DCFE97A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D12BB-D640-426B-B074-CB908D63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EAC7-228F-4881-959A-8B8463D1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0FF2-CD67-4F4C-9000-767A0F5E70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81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D748F-129E-44CE-8BE4-F9F9DCBE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0CC73-DE16-4CC6-B9D8-EB1830BB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34C7-0D51-4E01-9624-B32E0987D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7043-7A5F-4B8D-A764-308A8DCFE97A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668D-FD16-4B36-B2C9-693B874C9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AAFD-9111-4D10-A2A3-C6C46C1DB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0FF2-CD67-4F4C-9000-767A0F5E70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04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8B466-4A57-491D-AE21-9E722A62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2683-A735-4960-9556-7C66F7E9E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1EBD-F781-479B-A660-AD7B93AD2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676B-27CF-4DBD-9B9F-46EDECC453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6E46-5F53-4B13-9479-DB5A6A81E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3B76-5E90-4739-87D6-EFEB7C845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E155-4631-4239-ADE8-CEB54A8BB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02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8720-0639-402E-8DB7-5291B81D992C}" type="datetimeFigureOut">
              <a:rPr lang="en-CA" smtClean="0"/>
              <a:t>2018-02-19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0B92-5D1B-4A9D-995A-484A59830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82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CEBB2-87BA-40F8-AD5C-0078FBFBF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CA" dirty="0"/>
              <a:t>Encryption 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809F4-B9BE-4347-9778-2E20D61B2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Mohamed Sharaf</a:t>
            </a:r>
          </a:p>
          <a:p>
            <a:pPr algn="l"/>
            <a:r>
              <a:rPr lang="en-CA" dirty="0"/>
              <a:t>CSA</a:t>
            </a:r>
          </a:p>
        </p:txBody>
      </p:sp>
    </p:spTree>
    <p:extLst>
      <p:ext uri="{BB962C8B-B14F-4D97-AF65-F5344CB8AC3E}">
        <p14:creationId xmlns:p14="http://schemas.microsoft.com/office/powerpoint/2010/main" val="251530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634CC3-9B1E-4ECE-9E8B-B9B28E97F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569" y="1442624"/>
            <a:ext cx="10564413" cy="480131"/>
          </a:xfrm>
        </p:spPr>
        <p:txBody>
          <a:bodyPr/>
          <a:lstStyle/>
          <a:p>
            <a:r>
              <a:rPr lang="en-CA" dirty="0"/>
              <a:t>Access Policies to Azure Key Vault to perform certain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7FA49C-63D3-4563-A945-2EB99503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7"/>
            <a:ext cx="10515600" cy="1160532"/>
          </a:xfrm>
        </p:spPr>
        <p:txBody>
          <a:bodyPr/>
          <a:lstStyle/>
          <a:p>
            <a:r>
              <a:rPr lang="en-CA" dirty="0"/>
              <a:t>Advanced Access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90373-9DB5-4144-8D51-27C9C4D7D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610" y="2614613"/>
            <a:ext cx="92297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666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B6939-67CD-4558-AA45-BDD9FECF2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CA" sz="480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6649EA-63E2-4CC8-ABEF-A53591F84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CA" sz="2000"/>
              <a:t>How GC Blueprint implemented Key Vault</a:t>
            </a:r>
          </a:p>
        </p:txBody>
      </p:sp>
    </p:spTree>
    <p:extLst>
      <p:ext uri="{BB962C8B-B14F-4D97-AF65-F5344CB8AC3E}">
        <p14:creationId xmlns:p14="http://schemas.microsoft.com/office/powerpoint/2010/main" val="321068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99E84-750D-4894-8E4C-9FAC9C34A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460" y="2794196"/>
            <a:ext cx="6119674" cy="319752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B6707E-FF7D-4FCF-84F3-0C9AB2F8E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Can send Audit Logs to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Storage Account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Log Analytics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Event Hub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D18427-B6A5-40EA-96F5-8757B08D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Auditing</a:t>
            </a:r>
          </a:p>
        </p:txBody>
      </p:sp>
    </p:spTree>
    <p:extLst>
      <p:ext uri="{BB962C8B-B14F-4D97-AF65-F5344CB8AC3E}">
        <p14:creationId xmlns:p14="http://schemas.microsoft.com/office/powerpoint/2010/main" val="1194905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B6939-67CD-4558-AA45-BDD9FECF2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CA" sz="480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6649EA-63E2-4CC8-ABEF-A53591F84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CA" sz="2000" dirty="0"/>
              <a:t>How GC Blueprint implemented Key Vault logging</a:t>
            </a:r>
          </a:p>
        </p:txBody>
      </p:sp>
    </p:spTree>
    <p:extLst>
      <p:ext uri="{BB962C8B-B14F-4D97-AF65-F5344CB8AC3E}">
        <p14:creationId xmlns:p14="http://schemas.microsoft.com/office/powerpoint/2010/main" val="415271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6">
            <a:extLst>
              <a:ext uri="{FF2B5EF4-FFF2-40B4-BE49-F238E27FC236}">
                <a16:creationId xmlns:a16="http://schemas.microsoft.com/office/drawing/2014/main" id="{196DE77D-B709-4379-AD40-8018E575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545" y="1369118"/>
            <a:ext cx="3789988" cy="3789988"/>
          </a:xfrm>
          <a:prstGeom prst="rect">
            <a:avLst/>
          </a:prstGeom>
        </p:spPr>
      </p:pic>
      <p:sp>
        <p:nvSpPr>
          <p:cNvPr id="14" name="Freeform 3">
            <a:extLst>
              <a:ext uri="{FF2B5EF4-FFF2-40B4-BE49-F238E27FC236}">
                <a16:creationId xmlns:a16="http://schemas.microsoft.com/office/drawing/2014/main" id="{C00C5B08-1C32-4029-BC83-1F775268DF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9DD532CC-4FD4-458A-BE09-BB2230A023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1CE29-0FBA-407F-971B-2BDA5786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en-CA" sz="5400" dirty="0">
                <a:solidFill>
                  <a:schemeClr val="bg1"/>
                </a:solidFill>
              </a:rPr>
              <a:t>Azure Storage/Disk Encryption</a:t>
            </a:r>
          </a:p>
        </p:txBody>
      </p:sp>
    </p:spTree>
    <p:extLst>
      <p:ext uri="{BB962C8B-B14F-4D97-AF65-F5344CB8AC3E}">
        <p14:creationId xmlns:p14="http://schemas.microsoft.com/office/powerpoint/2010/main" val="353410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2D6085-394C-40CA-9951-8985EF57A7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626FD-86EB-4D59-9173-DBFCDF4D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Azure Storage Service Encryption (SSE)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5748-1F9B-463D-A05A-91E429A18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On by default</a:t>
            </a:r>
          </a:p>
          <a:p>
            <a:r>
              <a:rPr lang="en-CA" sz="2400" dirty="0"/>
              <a:t>Protects Blob &amp; File storage </a:t>
            </a:r>
          </a:p>
          <a:p>
            <a:r>
              <a:rPr lang="en-CA" sz="2400" dirty="0"/>
              <a:t>Encrypts data before writing to the storage and encrypt when reading </a:t>
            </a:r>
          </a:p>
          <a:p>
            <a:r>
              <a:rPr lang="en-CA" sz="2400" dirty="0"/>
              <a:t>Totally transparent from the client </a:t>
            </a:r>
          </a:p>
          <a:p>
            <a:r>
              <a:rPr lang="en-CA" sz="2400" dirty="0"/>
              <a:t>Uses AES 256bits encryption</a:t>
            </a:r>
          </a:p>
          <a:p>
            <a:r>
              <a:rPr lang="en-CA" sz="2400" dirty="0"/>
              <a:t>All key management is done by Azure</a:t>
            </a:r>
          </a:p>
          <a:p>
            <a:r>
              <a:rPr lang="en-CA" sz="2400" dirty="0"/>
              <a:t>Supports all redundancy levels (LRS, ZRS, GRS, RA-GRS)</a:t>
            </a:r>
          </a:p>
          <a:p>
            <a:r>
              <a:rPr lang="en-CA" sz="2400" dirty="0"/>
              <a:t>When enabled on existing account, it encrypts only the new data</a:t>
            </a:r>
          </a:p>
          <a:p>
            <a:r>
              <a:rPr lang="en-CA" sz="2400" dirty="0"/>
              <a:t>Currently in Preview: SSE with custom keys in Key Vaults</a:t>
            </a:r>
          </a:p>
        </p:txBody>
      </p:sp>
    </p:spTree>
    <p:extLst>
      <p:ext uri="{BB962C8B-B14F-4D97-AF65-F5344CB8AC3E}">
        <p14:creationId xmlns:p14="http://schemas.microsoft.com/office/powerpoint/2010/main" val="97305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2D6085-394C-40CA-9951-8985EF57A7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A23CA-ADC5-4D5E-83F2-2CBE1500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Azure Disk Encryption (ADE)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9A85-BB32-411D-9DDF-5E46BC3B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CA" sz="2400" dirty="0"/>
              <a:t>Encrypting the whole disks of Virtual Machines</a:t>
            </a:r>
          </a:p>
          <a:p>
            <a:r>
              <a:rPr lang="en-CA" sz="2400" dirty="0"/>
              <a:t>Supports Windows(</a:t>
            </a:r>
            <a:r>
              <a:rPr lang="en-CA" sz="2400" dirty="0" err="1"/>
              <a:t>Bitlocker</a:t>
            </a:r>
            <a:r>
              <a:rPr lang="en-CA" sz="2400" dirty="0"/>
              <a:t>) and Linux (DM-Crypt) VMs</a:t>
            </a:r>
          </a:p>
          <a:p>
            <a:r>
              <a:rPr lang="en-CA" sz="2400" dirty="0"/>
              <a:t>Protects against the illegitimate access to machines’ disks</a:t>
            </a:r>
          </a:p>
          <a:p>
            <a:r>
              <a:rPr lang="en-CA" sz="2400" dirty="0"/>
              <a:t>Integrated with Key Vault in the same region. Key Vault is an essential component for this scenario. 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8306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2D6085-394C-40CA-9951-8985EF57A7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6A3E5-61DD-40A6-A865-7E5B2282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4092-3197-4D2E-B793-90C2B81C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CA" sz="2400" dirty="0"/>
              <a:t>BEK: </a:t>
            </a:r>
            <a:r>
              <a:rPr lang="en-CA" sz="2400" dirty="0" err="1"/>
              <a:t>Bitlock</a:t>
            </a:r>
            <a:r>
              <a:rPr lang="en-CA" sz="2400" dirty="0"/>
              <a:t> Encryption Key, used to encrypt the disk. Represented as base64 encoded text. In case of Linux it’s a passphrase of your choice. We will use BEK as generic term in the context of this deck</a:t>
            </a:r>
          </a:p>
          <a:p>
            <a:r>
              <a:rPr lang="en-CA" sz="2400" dirty="0"/>
              <a:t>KEK: Key Encryption Key, used as optional key to encrypt the BEK. Has to be RSA Key either generated from Key Vault and imported into Key Vault</a:t>
            </a:r>
          </a:p>
          <a:p>
            <a:r>
              <a:rPr lang="en-CA" sz="2400" dirty="0"/>
              <a:t>AAD Application: Identity created in Azure AD. Can be used across multiple Azure ADs</a:t>
            </a:r>
          </a:p>
          <a:p>
            <a:r>
              <a:rPr lang="en-CA" sz="2400" dirty="0"/>
              <a:t>Service Principal: The local representation of AAD Application inside your Azure AD</a:t>
            </a:r>
          </a:p>
        </p:txBody>
      </p:sp>
    </p:spTree>
    <p:extLst>
      <p:ext uri="{BB962C8B-B14F-4D97-AF65-F5344CB8AC3E}">
        <p14:creationId xmlns:p14="http://schemas.microsoft.com/office/powerpoint/2010/main" val="8332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AEDA-D55F-46DA-8546-F9AB9412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0" y="154454"/>
            <a:ext cx="10515600" cy="1151283"/>
          </a:xfrm>
        </p:spPr>
        <p:txBody>
          <a:bodyPr/>
          <a:lstStyle/>
          <a:p>
            <a:r>
              <a:rPr lang="en-CA" dirty="0"/>
              <a:t>ADE Encryption workflow</a:t>
            </a:r>
          </a:p>
        </p:txBody>
      </p:sp>
      <p:pic>
        <p:nvPicPr>
          <p:cNvPr id="7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FF624C0-B6F7-4CA4-83EA-3EDC04E72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7" y="2098176"/>
            <a:ext cx="1170435" cy="117043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7AD39F-474F-4BDB-B49A-D6205DE004AF}"/>
              </a:ext>
            </a:extLst>
          </p:cNvPr>
          <p:cNvSpPr txBox="1"/>
          <p:nvPr/>
        </p:nvSpPr>
        <p:spPr>
          <a:xfrm>
            <a:off x="261730" y="1121071"/>
            <a:ext cx="346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Existing VM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2918F5-7D8C-4D65-831F-73369523B71F}"/>
              </a:ext>
            </a:extLst>
          </p:cNvPr>
          <p:cNvGrpSpPr/>
          <p:nvPr/>
        </p:nvGrpSpPr>
        <p:grpSpPr>
          <a:xfrm>
            <a:off x="8958472" y="4332651"/>
            <a:ext cx="1769164" cy="2014727"/>
            <a:chOff x="5688497" y="4422103"/>
            <a:chExt cx="1769164" cy="2014727"/>
          </a:xfrm>
        </p:grpSpPr>
        <p:pic>
          <p:nvPicPr>
            <p:cNvPr id="9" name="Picture 8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8A714CF2-DD34-498E-9777-DE5AABA08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497" y="4422103"/>
              <a:ext cx="1769164" cy="17691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7E42C3-A53A-44A2-BC95-39F977CED874}"/>
                </a:ext>
              </a:extLst>
            </p:cNvPr>
            <p:cNvSpPr txBox="1"/>
            <p:nvPr/>
          </p:nvSpPr>
          <p:spPr>
            <a:xfrm>
              <a:off x="6096000" y="6067498"/>
              <a:ext cx="1142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RM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703190-5356-4857-9CFF-A425824A4F9C}"/>
              </a:ext>
            </a:extLst>
          </p:cNvPr>
          <p:cNvGrpSpPr/>
          <p:nvPr/>
        </p:nvGrpSpPr>
        <p:grpSpPr>
          <a:xfrm>
            <a:off x="9427266" y="2098176"/>
            <a:ext cx="1618489" cy="1541427"/>
            <a:chOff x="6490253" y="2169182"/>
            <a:chExt cx="1618489" cy="1541427"/>
          </a:xfrm>
        </p:grpSpPr>
        <p:pic>
          <p:nvPicPr>
            <p:cNvPr id="11" name="Picture 10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51A6AD96-D2C0-4D3A-BBB5-64663CB9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3" y="2169182"/>
              <a:ext cx="1151282" cy="1151282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4FD48105-D5D3-4BD4-A98F-D4780CBC7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8452" y="2930319"/>
              <a:ext cx="780290" cy="780290"/>
            </a:xfrm>
            <a:prstGeom prst="rect">
              <a:avLst/>
            </a:prstGeom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662F72-9EDC-4343-8209-F5D3A5A46B3C}"/>
              </a:ext>
            </a:extLst>
          </p:cNvPr>
          <p:cNvSpPr/>
          <p:nvPr/>
        </p:nvSpPr>
        <p:spPr>
          <a:xfrm>
            <a:off x="511865" y="1749287"/>
            <a:ext cx="4394758" cy="5834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Resource Manager should be able to decrypt the boot disk to boot the machine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352BEF-A79D-4B71-95CC-50351BF80815}"/>
              </a:ext>
            </a:extLst>
          </p:cNvPr>
          <p:cNvSpPr/>
          <p:nvPr/>
        </p:nvSpPr>
        <p:spPr>
          <a:xfrm>
            <a:off x="511865" y="2484584"/>
            <a:ext cx="4394758" cy="5834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BEK is stored in the key vault as a secret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D6CD34-B5BD-497C-B305-53C0F70CEAF2}"/>
              </a:ext>
            </a:extLst>
          </p:cNvPr>
          <p:cNvSpPr/>
          <p:nvPr/>
        </p:nvSpPr>
        <p:spPr>
          <a:xfrm>
            <a:off x="511865" y="3219881"/>
            <a:ext cx="4394758" cy="7607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keep audit trail &amp; control Azure has to have a service principal in Azure AD to be used as identity when interacting with KV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14A172-909E-49E5-84FA-8B61114E2DB8}"/>
              </a:ext>
            </a:extLst>
          </p:cNvPr>
          <p:cNvGrpSpPr/>
          <p:nvPr/>
        </p:nvGrpSpPr>
        <p:grpSpPr>
          <a:xfrm>
            <a:off x="7795593" y="3249458"/>
            <a:ext cx="2454964" cy="1212574"/>
            <a:chOff x="7795593" y="3249458"/>
            <a:chExt cx="2454964" cy="1212574"/>
          </a:xfrm>
        </p:grpSpPr>
        <p:pic>
          <p:nvPicPr>
            <p:cNvPr id="15" name="Picture 14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14A64C44-BBE4-4D3A-80D7-69A614C2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593" y="3249458"/>
              <a:ext cx="1212574" cy="121257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182B32-2339-49C0-AD57-1CAD24F6B21A}"/>
                </a:ext>
              </a:extLst>
            </p:cNvPr>
            <p:cNvSpPr txBox="1"/>
            <p:nvPr/>
          </p:nvSpPr>
          <p:spPr>
            <a:xfrm>
              <a:off x="8481393" y="3902422"/>
              <a:ext cx="1769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Principal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F7518BF-38E8-45B4-8545-C2E1EC93F289}"/>
              </a:ext>
            </a:extLst>
          </p:cNvPr>
          <p:cNvSpPr/>
          <p:nvPr/>
        </p:nvSpPr>
        <p:spPr>
          <a:xfrm>
            <a:off x="511865" y="4132424"/>
            <a:ext cx="4394758" cy="7607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enable the encryption using extension the BEK will be created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C4B0DE-0485-4BD4-AB75-8238DACEB9B0}"/>
              </a:ext>
            </a:extLst>
          </p:cNvPr>
          <p:cNvSpPr/>
          <p:nvPr/>
        </p:nvSpPr>
        <p:spPr>
          <a:xfrm>
            <a:off x="511865" y="5044967"/>
            <a:ext cx="4394758" cy="7607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*Optional* We can use a KEK to encrypt the BEK inside KV</a:t>
            </a:r>
          </a:p>
        </p:txBody>
      </p:sp>
    </p:spTree>
    <p:extLst>
      <p:ext uri="{BB962C8B-B14F-4D97-AF65-F5344CB8AC3E}">
        <p14:creationId xmlns:p14="http://schemas.microsoft.com/office/powerpoint/2010/main" val="324478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B6939-67CD-4558-AA45-BDD9FECF2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CA" sz="480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6649EA-63E2-4CC8-ABEF-A53591F84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CA" sz="2000" dirty="0"/>
              <a:t>Encrypted Disks</a:t>
            </a:r>
          </a:p>
        </p:txBody>
      </p:sp>
    </p:spTree>
    <p:extLst>
      <p:ext uri="{BB962C8B-B14F-4D97-AF65-F5344CB8AC3E}">
        <p14:creationId xmlns:p14="http://schemas.microsoft.com/office/powerpoint/2010/main" val="20533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EFBB7-F5FA-46A5-9D18-5ABAB502E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52" y="500400"/>
            <a:ext cx="11869153" cy="568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3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DF44-3160-457D-9B17-4DE4604B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Get Encryption Status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2362-B6DA-49A5-920E-5711F0F5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 err="1"/>
              <a:t>az</a:t>
            </a:r>
            <a:r>
              <a:rPr lang="en-CA" dirty="0"/>
              <a:t> cli -&gt; </a:t>
            </a:r>
          </a:p>
          <a:p>
            <a:pPr lvl="1"/>
            <a:r>
              <a:rPr lang="en-CA" dirty="0" err="1"/>
              <a:t>az</a:t>
            </a:r>
            <a:r>
              <a:rPr lang="en-CA" dirty="0"/>
              <a:t> </a:t>
            </a:r>
            <a:r>
              <a:rPr lang="en-CA" dirty="0" err="1"/>
              <a:t>vm</a:t>
            </a:r>
            <a:r>
              <a:rPr lang="en-CA" dirty="0"/>
              <a:t> encryption show --resource-group </a:t>
            </a:r>
            <a:r>
              <a:rPr lang="en-CA" dirty="0" err="1"/>
              <a:t>GCBlueprint</a:t>
            </a:r>
            <a:r>
              <a:rPr lang="en-CA" dirty="0"/>
              <a:t> --name sqlserver1prod</a:t>
            </a:r>
          </a:p>
          <a:p>
            <a:r>
              <a:rPr lang="en-CA" dirty="0"/>
              <a:t>PS -&gt;</a:t>
            </a:r>
          </a:p>
          <a:p>
            <a:pPr lvl="1"/>
            <a:r>
              <a:rPr lang="en-CA" dirty="0"/>
              <a:t>Get-</a:t>
            </a:r>
            <a:r>
              <a:rPr lang="en-CA" dirty="0" err="1"/>
              <a:t>AzureRmVMDiskEncryptionStatus</a:t>
            </a:r>
            <a:r>
              <a:rPr lang="en-CA" dirty="0"/>
              <a:t>  -</a:t>
            </a:r>
            <a:r>
              <a:rPr lang="en-CA" dirty="0" err="1"/>
              <a:t>ResourceGroupName</a:t>
            </a:r>
            <a:r>
              <a:rPr lang="en-CA" dirty="0"/>
              <a:t> </a:t>
            </a:r>
            <a:r>
              <a:rPr lang="en-CA" dirty="0" err="1"/>
              <a:t>GCBlueprint</a:t>
            </a:r>
            <a:r>
              <a:rPr lang="en-CA" dirty="0"/>
              <a:t> -</a:t>
            </a:r>
            <a:r>
              <a:rPr lang="en-CA" dirty="0" err="1"/>
              <a:t>VMName</a:t>
            </a:r>
            <a:r>
              <a:rPr lang="en-CA" dirty="0"/>
              <a:t> sqlserver1prod</a:t>
            </a:r>
          </a:p>
          <a:p>
            <a:r>
              <a:rPr lang="en-CA" dirty="0"/>
              <a:t>Portal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CAA1C-DD17-4C38-9748-E184D17E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4001294"/>
            <a:ext cx="7770917" cy="27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5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2463-EBCF-42B6-9F22-8D120E5D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Key Vault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76054-161D-4DF8-88B8-12C824850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69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A077-6452-4873-AD20-D822AC38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Azure Key Vault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98B931A-C833-476C-B3D0-DC17F93918BA}"/>
              </a:ext>
            </a:extLst>
          </p:cNvPr>
          <p:cNvGraphicFramePr/>
          <p:nvPr>
            <p:extLst/>
          </p:nvPr>
        </p:nvGraphicFramePr>
        <p:xfrm>
          <a:off x="838200" y="1485211"/>
          <a:ext cx="8959009" cy="500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1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2386B3C-FA95-443C-AB7B-C677108BE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B3D384-2802-4707-A5D0-34F47CC13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F7CED39-A354-41F4-AF47-C2A3A7B68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BBEBBD-95FA-403E-9458-5D51EFA18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6FF2AF6-3419-4C5B-BFBE-23ECC16F5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00E1AC9-3211-464C-8245-209AF42A7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6A18584-E963-4A0E-AC4C-7DC4BE61F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5018565-0692-4D67-AB1D-AC83A28E8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Azure Key Vault?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Azure resource provider that lets you</a:t>
            </a:r>
          </a:p>
          <a:p>
            <a:pPr marL="420119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Store &amp; manage SECRETS (</a:t>
            </a:r>
            <a:r>
              <a:rPr lang="en-US" sz="2000" dirty="0" err="1"/>
              <a:t>esp</a:t>
            </a:r>
            <a:r>
              <a:rPr lang="en-US" sz="2000" dirty="0"/>
              <a:t> app config), and release them at runtime to authorized apps &amp; users.</a:t>
            </a:r>
          </a:p>
          <a:p>
            <a:pPr marL="420119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Store &amp; manage KEYS, and perform cryptographic operations on behalf of authorized apps &amp; users.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Backed by Hardware Security Modules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All secrets and keys are protected at rest with key chain terminating in HSMs.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Keys marked as ‘HSM-protected’ are protected even at runtime with HSMs.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Key Vault ≠ customer’s dedicated HSM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Azure Key Vault is a multi-tenant service backed by Microsoft-managed HSMs.</a:t>
            </a:r>
          </a:p>
        </p:txBody>
      </p:sp>
    </p:spTree>
    <p:extLst>
      <p:ext uri="{BB962C8B-B14F-4D97-AF65-F5344CB8AC3E}">
        <p14:creationId xmlns:p14="http://schemas.microsoft.com/office/powerpoint/2010/main" val="2296456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2607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Terminology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41948" y="2055813"/>
            <a:ext cx="10515598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3" marR="0" indent="-342873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154" marR="0" indent="-241281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036" marR="0" indent="-228582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618" marR="0" indent="-228582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199" marR="0" indent="-228582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834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170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03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838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whit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Secret</a:t>
            </a:r>
          </a:p>
          <a:p>
            <a:pPr marL="342873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whit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Any sequence of bytes under 25KB. E.g. SQL connection string, Storage account key.</a:t>
            </a:r>
          </a:p>
          <a:p>
            <a:pPr marL="342873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whit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used: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Authorized users/apps write 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back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secret value.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</a:t>
            </a:r>
          </a:p>
          <a:p>
            <a:pPr marL="342873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cryptographic key. RSA 2048.</a:t>
            </a:r>
          </a:p>
          <a:p>
            <a:pPr marL="342873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used: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key cannot be read back.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Caller must ask the service to decrypt / sign with the key.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Certificate (Managed Key &amp; secret)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x509 certificates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used: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 self-signed certificates or import from CA. Key Vault can manage the renewal from some certificate issuers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76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50F6D-F05F-4D93-8019-0A871C1B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>
                    <a:lumMod val="95000"/>
                    <a:lumOff val="5000"/>
                  </a:schemeClr>
                </a:solidFill>
              </a:rPr>
              <a:t>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E434-6905-468D-A889-F2C3FFAA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CA" sz="2000" dirty="0"/>
              <a:t>Octet sequences with a maximum size of 25k bytes each</a:t>
            </a:r>
          </a:p>
          <a:p>
            <a:r>
              <a:rPr lang="en-CA" sz="2000" dirty="0"/>
              <a:t>KV will accept the byte array, encrypt them and store them</a:t>
            </a:r>
          </a:p>
          <a:p>
            <a:r>
              <a:rPr lang="en-CA" sz="2000" dirty="0"/>
              <a:t>Support </a:t>
            </a:r>
            <a:r>
              <a:rPr lang="en-CA" sz="2000" dirty="0" err="1"/>
              <a:t>ContentType</a:t>
            </a:r>
            <a:r>
              <a:rPr lang="en-CA" sz="2000" dirty="0"/>
              <a:t> field for secret type identification </a:t>
            </a:r>
          </a:p>
          <a:p>
            <a:r>
              <a:rPr lang="en-CA" sz="2000" dirty="0"/>
              <a:t>Secrets can have optional not-before-date, expiry dates and enabled bit</a:t>
            </a:r>
          </a:p>
          <a:p>
            <a:r>
              <a:rPr lang="en-CA" sz="2000" dirty="0"/>
              <a:t>Secrets permissions</a:t>
            </a:r>
          </a:p>
          <a:p>
            <a:pPr lvl="1"/>
            <a:r>
              <a:rPr lang="en-CA" sz="2000" i="1" dirty="0"/>
              <a:t>set</a:t>
            </a:r>
            <a:r>
              <a:rPr lang="en-CA" sz="2000" dirty="0"/>
              <a:t>: Create new secrets</a:t>
            </a:r>
          </a:p>
          <a:p>
            <a:pPr lvl="1"/>
            <a:r>
              <a:rPr lang="en-CA" sz="2000" i="1" dirty="0"/>
              <a:t>get</a:t>
            </a:r>
            <a:r>
              <a:rPr lang="en-CA" sz="2000" dirty="0"/>
              <a:t>: Read a secret</a:t>
            </a:r>
          </a:p>
          <a:p>
            <a:pPr lvl="1"/>
            <a:r>
              <a:rPr lang="en-CA" sz="2000" i="1" dirty="0"/>
              <a:t>list</a:t>
            </a:r>
            <a:r>
              <a:rPr lang="en-CA" sz="2000" dirty="0"/>
              <a:t>: List the secrets or versions of a secret stored in a Key Vault</a:t>
            </a:r>
          </a:p>
          <a:p>
            <a:pPr lvl="1"/>
            <a:r>
              <a:rPr lang="en-CA" sz="2000" i="1" dirty="0"/>
              <a:t>delete</a:t>
            </a:r>
            <a:r>
              <a:rPr lang="en-CA" sz="2000" dirty="0"/>
              <a:t>: Delete the secret</a:t>
            </a:r>
          </a:p>
          <a:p>
            <a:pPr lvl="1"/>
            <a:r>
              <a:rPr lang="en-CA" sz="2000" i="1" dirty="0"/>
              <a:t>all</a:t>
            </a:r>
            <a:r>
              <a:rPr lang="en-CA" sz="2000" dirty="0"/>
              <a:t>: All permissions</a:t>
            </a:r>
          </a:p>
          <a:p>
            <a:pPr lvl="1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65701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693628-5446-4D7B-9DBA-608625F0D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015406"/>
            <a:ext cx="10515600" cy="406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Types</a:t>
            </a:r>
          </a:p>
          <a:p>
            <a:pPr lvl="1"/>
            <a:r>
              <a:rPr lang="en-US" sz="2000" dirty="0"/>
              <a:t>RSA : 2048 bit RSA Key</a:t>
            </a:r>
          </a:p>
          <a:p>
            <a:pPr lvl="2"/>
            <a:r>
              <a:rPr lang="en-US" sz="2000" dirty="0"/>
              <a:t>Processed in in software</a:t>
            </a:r>
          </a:p>
          <a:p>
            <a:pPr lvl="2"/>
            <a:r>
              <a:rPr lang="en-US" sz="2000" dirty="0"/>
              <a:t>At the end of the chain, protected by the HSM</a:t>
            </a:r>
          </a:p>
          <a:p>
            <a:pPr lvl="2"/>
            <a:r>
              <a:rPr lang="en-US" sz="2000" dirty="0"/>
              <a:t>Validated to FIPS 140-2 Level 1</a:t>
            </a:r>
          </a:p>
          <a:p>
            <a:pPr lvl="1"/>
            <a:r>
              <a:rPr lang="en-US" sz="2000" dirty="0"/>
              <a:t>RSA-HSM</a:t>
            </a:r>
          </a:p>
          <a:p>
            <a:pPr lvl="2"/>
            <a:r>
              <a:rPr lang="en-US" sz="2000" dirty="0"/>
              <a:t>Processes in HSM</a:t>
            </a:r>
          </a:p>
          <a:p>
            <a:pPr lvl="2"/>
            <a:r>
              <a:rPr lang="en-US" sz="2000" dirty="0"/>
              <a:t>Available for premium Vaults</a:t>
            </a:r>
          </a:p>
          <a:p>
            <a:pPr lvl="2"/>
            <a:r>
              <a:rPr lang="en-US" sz="2000" dirty="0"/>
              <a:t>Validated to FIPS 140-2 Level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795CF2-859E-4532-AD53-6DD17B40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46380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09693-2BEC-4F8D-8284-9992AF53C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015406"/>
            <a:ext cx="10515600" cy="406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ARM resource operations</a:t>
            </a:r>
          </a:p>
          <a:p>
            <a:pPr lvl="1"/>
            <a:r>
              <a:rPr lang="en-US" sz="2000" b="1" dirty="0"/>
              <a:t>Create					List</a:t>
            </a:r>
            <a:r>
              <a:rPr lang="en-US" sz="2000" dirty="0"/>
              <a:t> </a:t>
            </a:r>
          </a:p>
          <a:p>
            <a:pPr lvl="1"/>
            <a:r>
              <a:rPr lang="en-US" sz="2000" b="1" dirty="0"/>
              <a:t>List versions				Restore</a:t>
            </a:r>
            <a:endParaRPr lang="en-US" sz="2000" dirty="0"/>
          </a:p>
          <a:p>
            <a:pPr lvl="1"/>
            <a:r>
              <a:rPr lang="en-US" sz="2000" b="1" dirty="0"/>
              <a:t>Get					Import</a:t>
            </a:r>
            <a:endParaRPr lang="en-US" sz="2000" dirty="0"/>
          </a:p>
          <a:p>
            <a:pPr lvl="1"/>
            <a:r>
              <a:rPr lang="en-US" sz="2000" b="1" dirty="0"/>
              <a:t>Backup					Update</a:t>
            </a:r>
          </a:p>
          <a:p>
            <a:pPr lvl="1"/>
            <a:r>
              <a:rPr lang="en-US" sz="2000" b="1" dirty="0"/>
              <a:t>Delete</a:t>
            </a:r>
            <a:endParaRPr lang="en-US" sz="2000" dirty="0"/>
          </a:p>
          <a:p>
            <a:r>
              <a:rPr lang="en-US" sz="2000" b="1" dirty="0"/>
              <a:t>Cryptographic Operations</a:t>
            </a:r>
          </a:p>
          <a:p>
            <a:pPr lvl="1"/>
            <a:r>
              <a:rPr lang="en-US" sz="2000" b="1" dirty="0"/>
              <a:t>Sign and Verify: </a:t>
            </a:r>
            <a:r>
              <a:rPr lang="en-US" sz="2000" dirty="0"/>
              <a:t>hash sign or hash verify</a:t>
            </a:r>
          </a:p>
          <a:p>
            <a:pPr lvl="1"/>
            <a:r>
              <a:rPr lang="en-US" sz="2000" b="1" dirty="0"/>
              <a:t>Key Encryption / Wrapping: </a:t>
            </a:r>
          </a:p>
          <a:p>
            <a:pPr lvl="1"/>
            <a:r>
              <a:rPr lang="en-US" sz="2000" b="1" dirty="0"/>
              <a:t>Encrypt and Decrypt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54979-8528-4609-89E9-1AE2DAE4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Key operations</a:t>
            </a:r>
          </a:p>
        </p:txBody>
      </p:sp>
    </p:spTree>
    <p:extLst>
      <p:ext uri="{BB962C8B-B14F-4D97-AF65-F5344CB8AC3E}">
        <p14:creationId xmlns:p14="http://schemas.microsoft.com/office/powerpoint/2010/main" val="1125235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36399C149E324EA4A58EB487AF2EB0" ma:contentTypeVersion="2" ma:contentTypeDescription="Create a new document." ma:contentTypeScope="" ma:versionID="a0bcd928b9540c2a0316f3bd794c8ac5">
  <xsd:schema xmlns:xsd="http://www.w3.org/2001/XMLSchema" xmlns:xs="http://www.w3.org/2001/XMLSchema" xmlns:p="http://schemas.microsoft.com/office/2006/metadata/properties" xmlns:ns2="6f4cea2b-a368-4306-bbef-b63d11d6c3ff" targetNamespace="http://schemas.microsoft.com/office/2006/metadata/properties" ma:root="true" ma:fieldsID="2735643d37f937ead66e39032ad7da3d" ns2:_="">
    <xsd:import namespace="6f4cea2b-a368-4306-bbef-b63d11d6c3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cea2b-a368-4306-bbef-b63d11d6c3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950425-15AB-43D4-BAC9-1967B03F1B4F}"/>
</file>

<file path=customXml/itemProps2.xml><?xml version="1.0" encoding="utf-8"?>
<ds:datastoreItem xmlns:ds="http://schemas.openxmlformats.org/officeDocument/2006/customXml" ds:itemID="{831BBC12-C6E0-453F-9132-6573A1493CC4}"/>
</file>

<file path=customXml/itemProps3.xml><?xml version="1.0" encoding="utf-8"?>
<ds:datastoreItem xmlns:ds="http://schemas.openxmlformats.org/officeDocument/2006/customXml" ds:itemID="{45D4F5D8-2EA4-43ED-983F-5B2D95C8006D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803</Words>
  <Application>Microsoft Office PowerPoint</Application>
  <PresentationFormat>Widescreen</PresentationFormat>
  <Paragraphs>133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1_Office Theme</vt:lpstr>
      <vt:lpstr>2_Office Theme</vt:lpstr>
      <vt:lpstr>Encryption Controls</vt:lpstr>
      <vt:lpstr>PowerPoint Presentation</vt:lpstr>
      <vt:lpstr>Azure Key Vault</vt:lpstr>
      <vt:lpstr>WHY Azure Key Vault</vt:lpstr>
      <vt:lpstr>What is Azure Key Vault?</vt:lpstr>
      <vt:lpstr>Terminology</vt:lpstr>
      <vt:lpstr>Secrets</vt:lpstr>
      <vt:lpstr>Keys</vt:lpstr>
      <vt:lpstr>Key operations</vt:lpstr>
      <vt:lpstr>Advanced Access Policy</vt:lpstr>
      <vt:lpstr>Demo</vt:lpstr>
      <vt:lpstr>Auditing</vt:lpstr>
      <vt:lpstr>Demo</vt:lpstr>
      <vt:lpstr>Azure Storage/Disk Encryption</vt:lpstr>
      <vt:lpstr>Azure Storage Service Encryption (SSE)</vt:lpstr>
      <vt:lpstr>Azure Disk Encryption (ADE)</vt:lpstr>
      <vt:lpstr>Terminology</vt:lpstr>
      <vt:lpstr>ADE Encryption workflow</vt:lpstr>
      <vt:lpstr>Demo</vt:lpstr>
      <vt:lpstr>Get Encryption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Key Vault</dc:title>
  <dc:creator>Mohamed Sharaf</dc:creator>
  <cp:lastModifiedBy>Mohamed Sharaf</cp:lastModifiedBy>
  <cp:revision>4</cp:revision>
  <dcterms:created xsi:type="dcterms:W3CDTF">2018-02-19T20:11:22Z</dcterms:created>
  <dcterms:modified xsi:type="dcterms:W3CDTF">2018-02-19T21:01:18Z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mosharaf@microsoft.com</vt:lpwstr>
  </property>
  <property fmtid="{D5CDD505-2E9C-101B-9397-08002B2CF9AE}" pid="5" name="MSIP_Label_f42aa342-8706-4288-bd11-ebb85995028c_SetDate">
    <vt:lpwstr>2018-02-19T21:01:08.4672669Z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0x0101004236399C149E324EA4A58EB487AF2EB0</vt:lpwstr>
  </property>
</Properties>
</file>